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4"/>
  </p:sldMasterIdLst>
  <p:notesMasterIdLst>
    <p:notesMasterId r:id="rId20"/>
  </p:notesMasterIdLst>
  <p:sldIdLst>
    <p:sldId id="256" r:id="rId5"/>
    <p:sldId id="258" r:id="rId6"/>
    <p:sldId id="264" r:id="rId7"/>
    <p:sldId id="265" r:id="rId8"/>
    <p:sldId id="267" r:id="rId9"/>
    <p:sldId id="259" r:id="rId10"/>
    <p:sldId id="268" r:id="rId11"/>
    <p:sldId id="269" r:id="rId12"/>
    <p:sldId id="270" r:id="rId13"/>
    <p:sldId id="271" r:id="rId14"/>
    <p:sldId id="272" r:id="rId15"/>
    <p:sldId id="275" r:id="rId16"/>
    <p:sldId id="276" r:id="rId17"/>
    <p:sldId id="262" r:id="rId18"/>
    <p:sldId id="263" r:id="rId19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FCEC97E-2056-77A5-4449-1093FA553924}" v="2" dt="2026-01-22T20:08:35.156"/>
    <p1510:client id="{625D36DE-64E7-A161-CB35-0C7BC854682F}" v="2" dt="2026-01-22T20:14:29.38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2abf9f62662_0_1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2abf9f62662_0_1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>
          <a:extLst>
            <a:ext uri="{FF2B5EF4-FFF2-40B4-BE49-F238E27FC236}">
              <a16:creationId xmlns:a16="http://schemas.microsoft.com/office/drawing/2014/main" id="{FDD7D852-5DA1-1F50-10C0-D4EE41617E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2abf9f62662_0_166:notes">
            <a:extLst>
              <a:ext uri="{FF2B5EF4-FFF2-40B4-BE49-F238E27FC236}">
                <a16:creationId xmlns:a16="http://schemas.microsoft.com/office/drawing/2014/main" id="{502165F1-DAD3-73F3-8E92-24F3F3A4985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2abf9f62662_0_166:notes">
            <a:extLst>
              <a:ext uri="{FF2B5EF4-FFF2-40B4-BE49-F238E27FC236}">
                <a16:creationId xmlns:a16="http://schemas.microsoft.com/office/drawing/2014/main" id="{5A4360F2-98BA-A56B-36EF-DB5EC0C95D7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891182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1ee66ead53e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g1ee66ead53e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1ee5e2f3b5f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7" name="Google Shape;157;g1ee5e2f3b5f_0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2abf9f62662_0_1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2abf9f62662_0_16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>
          <a:extLst>
            <a:ext uri="{FF2B5EF4-FFF2-40B4-BE49-F238E27FC236}">
              <a16:creationId xmlns:a16="http://schemas.microsoft.com/office/drawing/2014/main" id="{94C89C1B-DE9E-3381-AA47-17917153CA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2abf9f62662_0_166:notes">
            <a:extLst>
              <a:ext uri="{FF2B5EF4-FFF2-40B4-BE49-F238E27FC236}">
                <a16:creationId xmlns:a16="http://schemas.microsoft.com/office/drawing/2014/main" id="{A6170C44-7447-40AB-993B-D79ABB5C13C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2abf9f62662_0_166:notes">
            <a:extLst>
              <a:ext uri="{FF2B5EF4-FFF2-40B4-BE49-F238E27FC236}">
                <a16:creationId xmlns:a16="http://schemas.microsoft.com/office/drawing/2014/main" id="{73F6EFD3-7AB4-0E44-50AC-5A71B27E30A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827212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>
          <a:extLst>
            <a:ext uri="{FF2B5EF4-FFF2-40B4-BE49-F238E27FC236}">
              <a16:creationId xmlns:a16="http://schemas.microsoft.com/office/drawing/2014/main" id="{F6095716-72BA-77AC-B4B7-10288B9CB4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2abf9f62662_0_166:notes">
            <a:extLst>
              <a:ext uri="{FF2B5EF4-FFF2-40B4-BE49-F238E27FC236}">
                <a16:creationId xmlns:a16="http://schemas.microsoft.com/office/drawing/2014/main" id="{B59ACD5B-D2C9-890A-8528-1402EA660E8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2abf9f62662_0_166:notes">
            <a:extLst>
              <a:ext uri="{FF2B5EF4-FFF2-40B4-BE49-F238E27FC236}">
                <a16:creationId xmlns:a16="http://schemas.microsoft.com/office/drawing/2014/main" id="{43D4BBFC-DA0B-9D43-9124-D0192A36B97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281070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1ee66ead53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1ee66ead53e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>
          <a:extLst>
            <a:ext uri="{FF2B5EF4-FFF2-40B4-BE49-F238E27FC236}">
              <a16:creationId xmlns:a16="http://schemas.microsoft.com/office/drawing/2014/main" id="{7F561D5F-40C3-AF4A-5493-067D105C1F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2abf9f62662_0_166:notes">
            <a:extLst>
              <a:ext uri="{FF2B5EF4-FFF2-40B4-BE49-F238E27FC236}">
                <a16:creationId xmlns:a16="http://schemas.microsoft.com/office/drawing/2014/main" id="{F69783E9-E8D4-00CD-3E62-2ED14BF0DCC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2abf9f62662_0_166:notes">
            <a:extLst>
              <a:ext uri="{FF2B5EF4-FFF2-40B4-BE49-F238E27FC236}">
                <a16:creationId xmlns:a16="http://schemas.microsoft.com/office/drawing/2014/main" id="{AD6A4303-2CD2-FF53-90A0-59F31FF9FBB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764689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>
          <a:extLst>
            <a:ext uri="{FF2B5EF4-FFF2-40B4-BE49-F238E27FC236}">
              <a16:creationId xmlns:a16="http://schemas.microsoft.com/office/drawing/2014/main" id="{E0F0CFEC-2D28-6DC4-C23F-BE83626AD9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1ee66ead53e_0_0:notes">
            <a:extLst>
              <a:ext uri="{FF2B5EF4-FFF2-40B4-BE49-F238E27FC236}">
                <a16:creationId xmlns:a16="http://schemas.microsoft.com/office/drawing/2014/main" id="{92C14990-9F94-FFC9-FEC4-56EEF13B8C4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1ee66ead53e_0_0:notes">
            <a:extLst>
              <a:ext uri="{FF2B5EF4-FFF2-40B4-BE49-F238E27FC236}">
                <a16:creationId xmlns:a16="http://schemas.microsoft.com/office/drawing/2014/main" id="{E0A2EE3E-8ADF-481A-FD71-1AB794B2A86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720031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>
          <a:extLst>
            <a:ext uri="{FF2B5EF4-FFF2-40B4-BE49-F238E27FC236}">
              <a16:creationId xmlns:a16="http://schemas.microsoft.com/office/drawing/2014/main" id="{5178A3CD-847C-5EDD-8814-58631123E4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2abf9f62662_0_166:notes">
            <a:extLst>
              <a:ext uri="{FF2B5EF4-FFF2-40B4-BE49-F238E27FC236}">
                <a16:creationId xmlns:a16="http://schemas.microsoft.com/office/drawing/2014/main" id="{A6E59E47-1456-499C-9DE6-43B635B43E4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2abf9f62662_0_166:notes">
            <a:extLst>
              <a:ext uri="{FF2B5EF4-FFF2-40B4-BE49-F238E27FC236}">
                <a16:creationId xmlns:a16="http://schemas.microsoft.com/office/drawing/2014/main" id="{CCAC7279-B6F1-6140-52EE-B79C7E7AA80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04982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>
          <a:extLst>
            <a:ext uri="{FF2B5EF4-FFF2-40B4-BE49-F238E27FC236}">
              <a16:creationId xmlns:a16="http://schemas.microsoft.com/office/drawing/2014/main" id="{C994A9DC-F6A5-E214-1584-EC02BA3AEE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2abf9f62662_0_166:notes">
            <a:extLst>
              <a:ext uri="{FF2B5EF4-FFF2-40B4-BE49-F238E27FC236}">
                <a16:creationId xmlns:a16="http://schemas.microsoft.com/office/drawing/2014/main" id="{D1E55999-79EA-00A3-2295-1DDFFBAD703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2abf9f62662_0_166:notes">
            <a:extLst>
              <a:ext uri="{FF2B5EF4-FFF2-40B4-BE49-F238E27FC236}">
                <a16:creationId xmlns:a16="http://schemas.microsoft.com/office/drawing/2014/main" id="{017115A3-2672-D3D8-C02B-BC12092201C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250429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O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O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/>
          <p:nvPr/>
        </p:nvSpPr>
        <p:spPr>
          <a:xfrm>
            <a:off x="0" y="-2125"/>
            <a:ext cx="12206700" cy="6857700"/>
          </a:xfrm>
          <a:prstGeom prst="rect">
            <a:avLst/>
          </a:prstGeom>
          <a:solidFill>
            <a:srgbClr val="E4032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13"/>
          <p:cNvSpPr/>
          <p:nvPr/>
        </p:nvSpPr>
        <p:spPr>
          <a:xfrm flipH="1">
            <a:off x="10943664" y="2532197"/>
            <a:ext cx="1245319" cy="4325448"/>
          </a:xfrm>
          <a:prstGeom prst="rtTriangle">
            <a:avLst/>
          </a:prstGeom>
          <a:solidFill>
            <a:srgbClr val="FF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13"/>
          <p:cNvSpPr/>
          <p:nvPr/>
        </p:nvSpPr>
        <p:spPr>
          <a:xfrm rot="10800000">
            <a:off x="10943664" y="-52"/>
            <a:ext cx="1245319" cy="2532249"/>
          </a:xfrm>
          <a:prstGeom prst="rtTriangle">
            <a:avLst/>
          </a:prstGeom>
          <a:solidFill>
            <a:srgbClr val="CC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O">
                <a:latin typeface="Calibri"/>
                <a:ea typeface="Calibri"/>
                <a:cs typeface="Calibri"/>
                <a:sym typeface="Calibri"/>
              </a:rPr>
              <a:t> 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7" name="Google Shape;8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14761" y="5418250"/>
            <a:ext cx="2562473" cy="838301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3"/>
          <p:cNvSpPr txBox="1"/>
          <p:nvPr/>
        </p:nvSpPr>
        <p:spPr>
          <a:xfrm>
            <a:off x="2731500" y="2029800"/>
            <a:ext cx="7628652" cy="9232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ctr"/>
            <a:r>
              <a:rPr lang="en-US" sz="4800" b="1" dirty="0">
                <a:solidFill>
                  <a:schemeClr val="lt1"/>
                </a:solidFill>
                <a:latin typeface="Oswald"/>
              </a:rPr>
              <a:t>PLAN DE COMUNICACIONES </a:t>
            </a:r>
          </a:p>
        </p:txBody>
      </p:sp>
      <p:sp>
        <p:nvSpPr>
          <p:cNvPr id="89" name="Google Shape;89;p13"/>
          <p:cNvSpPr/>
          <p:nvPr/>
        </p:nvSpPr>
        <p:spPr>
          <a:xfrm flipH="1">
            <a:off x="-652900" y="570415"/>
            <a:ext cx="3074100" cy="6378300"/>
          </a:xfrm>
          <a:prstGeom prst="parallelogram">
            <a:avLst>
              <a:gd name="adj" fmla="val 71939"/>
            </a:avLst>
          </a:prstGeom>
          <a:solidFill>
            <a:srgbClr val="CC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O">
                <a:latin typeface="Calibri"/>
                <a:ea typeface="Calibri"/>
                <a:cs typeface="Calibri"/>
                <a:sym typeface="Calibri"/>
              </a:rPr>
              <a:t> 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3"/>
          <p:cNvSpPr txBox="1"/>
          <p:nvPr/>
        </p:nvSpPr>
        <p:spPr>
          <a:xfrm>
            <a:off x="3312002" y="2953099"/>
            <a:ext cx="5848447" cy="59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300" dirty="0">
                <a:solidFill>
                  <a:schemeClr val="lt1"/>
                </a:solidFill>
                <a:latin typeface="Lexend Deca"/>
                <a:sym typeface="Lexend Deca"/>
              </a:rPr>
              <a:t>ALCALDÍA LOCAL DE CHAPINERO</a:t>
            </a:r>
          </a:p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endParaRPr lang="es-MX" sz="2300" dirty="0">
              <a:solidFill>
                <a:schemeClr val="lt1"/>
              </a:solidFill>
              <a:latin typeface="Lexend Deca"/>
              <a:sym typeface="Lexend Deca"/>
            </a:endParaRPr>
          </a:p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300" dirty="0">
                <a:solidFill>
                  <a:schemeClr val="lt1"/>
                </a:solidFill>
                <a:latin typeface="Lexend Deca"/>
                <a:sym typeface="Lexend Deca"/>
              </a:rPr>
              <a:t>2025 </a:t>
            </a:r>
            <a:endParaRPr lang="en-US" dirty="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>
          <a:extLst>
            <a:ext uri="{FF2B5EF4-FFF2-40B4-BE49-F238E27FC236}">
              <a16:creationId xmlns:a16="http://schemas.microsoft.com/office/drawing/2014/main" id="{52148A71-A3DB-51AB-1A0F-327BD26800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" name="Google Shape;105;p15">
            <a:extLst>
              <a:ext uri="{FF2B5EF4-FFF2-40B4-BE49-F238E27FC236}">
                <a16:creationId xmlns:a16="http://schemas.microsoft.com/office/drawing/2014/main" id="{279CB4C3-C62D-F49E-CF71-6CDE9F3EC4E8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b="15139"/>
          <a:stretch/>
        </p:blipFill>
        <p:spPr>
          <a:xfrm>
            <a:off x="0" y="0"/>
            <a:ext cx="12192000" cy="689549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06" name="Google Shape;106;p15">
            <a:extLst>
              <a:ext uri="{FF2B5EF4-FFF2-40B4-BE49-F238E27FC236}">
                <a16:creationId xmlns:a16="http://schemas.microsoft.com/office/drawing/2014/main" id="{4A43BE0D-7910-1979-5317-4C7FE8C9ADD6}"/>
              </a:ext>
            </a:extLst>
          </p:cNvPr>
          <p:cNvGrpSpPr/>
          <p:nvPr/>
        </p:nvGrpSpPr>
        <p:grpSpPr>
          <a:xfrm>
            <a:off x="10943664" y="-52"/>
            <a:ext cx="1245319" cy="6857697"/>
            <a:chOff x="10950525" y="35050"/>
            <a:chExt cx="1239000" cy="6822900"/>
          </a:xfrm>
        </p:grpSpPr>
        <p:sp>
          <p:nvSpPr>
            <p:cNvPr id="107" name="Google Shape;107;p15">
              <a:extLst>
                <a:ext uri="{FF2B5EF4-FFF2-40B4-BE49-F238E27FC236}">
                  <a16:creationId xmlns:a16="http://schemas.microsoft.com/office/drawing/2014/main" id="{E3A5564F-0E92-2AED-4485-C419C11FA84F}"/>
                </a:ext>
              </a:extLst>
            </p:cNvPr>
            <p:cNvSpPr/>
            <p:nvPr/>
          </p:nvSpPr>
          <p:spPr>
            <a:xfrm flipH="1">
              <a:off x="10950525" y="2554450"/>
              <a:ext cx="1239000" cy="4303500"/>
            </a:xfrm>
            <a:prstGeom prst="rtTriangle">
              <a:avLst/>
            </a:pr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8" name="Google Shape;108;p15">
              <a:extLst>
                <a:ext uri="{FF2B5EF4-FFF2-40B4-BE49-F238E27FC236}">
                  <a16:creationId xmlns:a16="http://schemas.microsoft.com/office/drawing/2014/main" id="{64FC24CD-64AB-A5D2-1978-C7E8A76D9D29}"/>
                </a:ext>
              </a:extLst>
            </p:cNvPr>
            <p:cNvSpPr/>
            <p:nvPr/>
          </p:nvSpPr>
          <p:spPr>
            <a:xfrm rot="10800000">
              <a:off x="10950525" y="35050"/>
              <a:ext cx="1239000" cy="2519400"/>
            </a:xfrm>
            <a:prstGeom prst="rtTriangle">
              <a:avLst/>
            </a:prstGeom>
            <a:solidFill>
              <a:srgbClr val="CC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CO">
                  <a:latin typeface="Calibri"/>
                  <a:ea typeface="Calibri"/>
                  <a:cs typeface="Calibri"/>
                  <a:sym typeface="Calibri"/>
                </a:rPr>
                <a:t> </a:t>
              </a: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109" name="Google Shape;109;p15">
              <a:extLst>
                <a:ext uri="{FF2B5EF4-FFF2-40B4-BE49-F238E27FC236}">
                  <a16:creationId xmlns:a16="http://schemas.microsoft.com/office/drawing/2014/main" id="{C4F265B6-0515-5476-F72A-50FCB9CFFB78}"/>
                </a:ext>
              </a:extLst>
            </p:cNvPr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11161009" y="6465999"/>
              <a:ext cx="949873" cy="310749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10" name="Google Shape;110;p15">
            <a:extLst>
              <a:ext uri="{FF2B5EF4-FFF2-40B4-BE49-F238E27FC236}">
                <a16:creationId xmlns:a16="http://schemas.microsoft.com/office/drawing/2014/main" id="{A4785A78-E451-B4E8-8099-7B3B124024FC}"/>
              </a:ext>
            </a:extLst>
          </p:cNvPr>
          <p:cNvSpPr txBox="1"/>
          <p:nvPr/>
        </p:nvSpPr>
        <p:spPr>
          <a:xfrm>
            <a:off x="724279" y="2851833"/>
            <a:ext cx="9314901" cy="7386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3600" b="1" dirty="0">
                <a:solidFill>
                  <a:srgbClr val="CC0000"/>
                </a:solidFill>
                <a:latin typeface="Oswald"/>
                <a:sym typeface="Oswald"/>
              </a:rPr>
              <a:t>EJES ESTRATÉGICOS </a:t>
            </a:r>
            <a:endParaRPr lang="en-US" sz="3600" dirty="0"/>
          </a:p>
        </p:txBody>
      </p:sp>
      <p:sp>
        <p:nvSpPr>
          <p:cNvPr id="111" name="Google Shape;111;p15">
            <a:extLst>
              <a:ext uri="{FF2B5EF4-FFF2-40B4-BE49-F238E27FC236}">
                <a16:creationId xmlns:a16="http://schemas.microsoft.com/office/drawing/2014/main" id="{4691D874-E4AD-C1D6-4D43-9FFDB2DF6799}"/>
              </a:ext>
            </a:extLst>
          </p:cNvPr>
          <p:cNvSpPr txBox="1"/>
          <p:nvPr/>
        </p:nvSpPr>
        <p:spPr>
          <a:xfrm>
            <a:off x="652511" y="3590466"/>
            <a:ext cx="10471468" cy="481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s-MX" sz="2800" dirty="0">
                <a:latin typeface="+mn-lt"/>
              </a:rPr>
              <a:t>- </a:t>
            </a:r>
            <a:r>
              <a:rPr lang="es-MX" sz="2400" dirty="0"/>
              <a:t>Contenidos basados en resultados</a:t>
            </a:r>
          </a:p>
          <a:p>
            <a:r>
              <a:rPr lang="es-MX" sz="2400" dirty="0"/>
              <a:t>- Presencia territorial</a:t>
            </a:r>
          </a:p>
          <a:p>
            <a:r>
              <a:rPr lang="es-MX" sz="2400" dirty="0"/>
              <a:t>- Historias ciudadanas</a:t>
            </a:r>
          </a:p>
          <a:p>
            <a:r>
              <a:rPr lang="es-MX" sz="2400" dirty="0"/>
              <a:t>- Imagen de la Alcaldesa Local</a:t>
            </a:r>
          </a:p>
          <a:p>
            <a:endParaRPr lang="es-MX" sz="2800" dirty="0">
              <a:latin typeface="+mn-lt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just"/>
            <a:endParaRPr lang="en-US" sz="2800" dirty="0">
              <a:latin typeface="+mn-lt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Google Shape;110;p15">
            <a:extLst>
              <a:ext uri="{FF2B5EF4-FFF2-40B4-BE49-F238E27FC236}">
                <a16:creationId xmlns:a16="http://schemas.microsoft.com/office/drawing/2014/main" id="{D06057E7-77CF-E35B-B359-12DE295CE23C}"/>
              </a:ext>
            </a:extLst>
          </p:cNvPr>
          <p:cNvSpPr txBox="1"/>
          <p:nvPr/>
        </p:nvSpPr>
        <p:spPr>
          <a:xfrm>
            <a:off x="577975" y="572007"/>
            <a:ext cx="9314901" cy="7386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3600" b="1" dirty="0">
                <a:solidFill>
                  <a:srgbClr val="CC0000"/>
                </a:solidFill>
                <a:latin typeface="Oswald"/>
                <a:sym typeface="Oswald"/>
              </a:rPr>
              <a:t>OBJETIVO </a:t>
            </a:r>
            <a:endParaRPr lang="en-US" sz="3600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1A5FE71-2615-99EB-C4A6-36C69B131233}"/>
              </a:ext>
            </a:extLst>
          </p:cNvPr>
          <p:cNvSpPr txBox="1"/>
          <p:nvPr/>
        </p:nvSpPr>
        <p:spPr>
          <a:xfrm>
            <a:off x="-62484" y="1370422"/>
            <a:ext cx="9745980" cy="13292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03580" marR="5080" algn="just">
              <a:lnSpc>
                <a:spcPct val="100800"/>
              </a:lnSpc>
              <a:spcBef>
                <a:spcPts val="85"/>
              </a:spcBef>
            </a:pPr>
            <a:r>
              <a:rPr lang="es-MX" sz="2000" spc="-65" dirty="0">
                <a:latin typeface="Verdana"/>
                <a:cs typeface="Verdana"/>
              </a:rPr>
              <a:t>Visibilizar</a:t>
            </a:r>
            <a:r>
              <a:rPr lang="es-MX" sz="2000" spc="-35" dirty="0">
                <a:latin typeface="Verdana"/>
                <a:cs typeface="Verdana"/>
              </a:rPr>
              <a:t> </a:t>
            </a:r>
            <a:r>
              <a:rPr lang="es-MX" sz="2000" spc="-60" dirty="0">
                <a:latin typeface="Verdana"/>
                <a:cs typeface="Verdana"/>
              </a:rPr>
              <a:t>las</a:t>
            </a:r>
            <a:r>
              <a:rPr lang="es-MX" sz="2000" spc="-75" dirty="0">
                <a:latin typeface="Verdana"/>
                <a:cs typeface="Verdana"/>
              </a:rPr>
              <a:t> </a:t>
            </a:r>
            <a:r>
              <a:rPr lang="es-MX" sz="2000" spc="-70" dirty="0">
                <a:latin typeface="Verdana"/>
                <a:cs typeface="Verdana"/>
              </a:rPr>
              <a:t>diferentes</a:t>
            </a:r>
            <a:r>
              <a:rPr lang="es-MX" sz="2000" spc="-75" dirty="0">
                <a:latin typeface="Verdana"/>
                <a:cs typeface="Verdana"/>
              </a:rPr>
              <a:t> </a:t>
            </a:r>
            <a:r>
              <a:rPr lang="es-MX" sz="2000" spc="-35" dirty="0">
                <a:latin typeface="Verdana"/>
                <a:cs typeface="Verdana"/>
              </a:rPr>
              <a:t>actividades</a:t>
            </a:r>
            <a:r>
              <a:rPr lang="es-MX" sz="2000" spc="-150" dirty="0">
                <a:latin typeface="Verdana"/>
                <a:cs typeface="Verdana"/>
              </a:rPr>
              <a:t> </a:t>
            </a:r>
            <a:r>
              <a:rPr lang="es-MX" sz="2000" spc="-55" dirty="0">
                <a:latin typeface="Verdana"/>
                <a:cs typeface="Verdana"/>
              </a:rPr>
              <a:t>que</a:t>
            </a:r>
            <a:r>
              <a:rPr lang="es-MX" sz="2000" spc="-150" dirty="0">
                <a:latin typeface="Verdana"/>
                <a:cs typeface="Verdana"/>
              </a:rPr>
              <a:t> </a:t>
            </a:r>
            <a:r>
              <a:rPr lang="es-MX" sz="2000" spc="-65" dirty="0">
                <a:latin typeface="Verdana"/>
                <a:cs typeface="Verdana"/>
              </a:rPr>
              <a:t>realiza</a:t>
            </a:r>
            <a:r>
              <a:rPr lang="es-MX" sz="2000" spc="-105" dirty="0">
                <a:latin typeface="Verdana"/>
                <a:cs typeface="Verdana"/>
              </a:rPr>
              <a:t> </a:t>
            </a:r>
            <a:r>
              <a:rPr lang="es-MX" sz="2000" spc="-100" dirty="0">
                <a:latin typeface="Verdana"/>
                <a:cs typeface="Verdana"/>
              </a:rPr>
              <a:t>el</a:t>
            </a:r>
            <a:r>
              <a:rPr lang="es-MX" sz="2000" spc="-65" dirty="0">
                <a:latin typeface="Verdana"/>
                <a:cs typeface="Verdana"/>
              </a:rPr>
              <a:t> </a:t>
            </a:r>
            <a:r>
              <a:rPr lang="es-MX" sz="2000" spc="-15" dirty="0">
                <a:latin typeface="Verdana"/>
                <a:cs typeface="Verdana"/>
              </a:rPr>
              <a:t>Fondo</a:t>
            </a:r>
            <a:r>
              <a:rPr lang="es-MX" sz="2000" spc="-229" dirty="0">
                <a:latin typeface="Verdana"/>
                <a:cs typeface="Verdana"/>
              </a:rPr>
              <a:t> </a:t>
            </a:r>
            <a:r>
              <a:rPr lang="es-MX" sz="2000" spc="-40" dirty="0">
                <a:latin typeface="Verdana"/>
                <a:cs typeface="Verdana"/>
              </a:rPr>
              <a:t>de</a:t>
            </a:r>
            <a:r>
              <a:rPr lang="es-MX" sz="2000" spc="-150" dirty="0">
                <a:latin typeface="Verdana"/>
                <a:cs typeface="Verdana"/>
              </a:rPr>
              <a:t> </a:t>
            </a:r>
            <a:r>
              <a:rPr lang="es-MX" sz="2000" spc="-65" dirty="0">
                <a:latin typeface="Verdana"/>
                <a:cs typeface="Verdana"/>
              </a:rPr>
              <a:t>Desarrollo</a:t>
            </a:r>
            <a:r>
              <a:rPr lang="es-MX" sz="2000" dirty="0">
                <a:latin typeface="Verdana"/>
                <a:cs typeface="Verdana"/>
              </a:rPr>
              <a:t> </a:t>
            </a:r>
            <a:r>
              <a:rPr lang="es-MX" sz="2000" spc="5" dirty="0">
                <a:latin typeface="Verdana"/>
                <a:cs typeface="Verdana"/>
              </a:rPr>
              <a:t>Local</a:t>
            </a:r>
            <a:r>
              <a:rPr lang="es-MX" sz="2000" spc="-215" dirty="0">
                <a:latin typeface="Verdana"/>
                <a:cs typeface="Verdana"/>
              </a:rPr>
              <a:t> </a:t>
            </a:r>
            <a:r>
              <a:rPr lang="es-MX" sz="2000" spc="-40" dirty="0">
                <a:latin typeface="Verdana"/>
                <a:cs typeface="Verdana"/>
              </a:rPr>
              <a:t>de</a:t>
            </a:r>
            <a:r>
              <a:rPr lang="es-MX" sz="2000" spc="-150" dirty="0">
                <a:latin typeface="Verdana"/>
                <a:cs typeface="Verdana"/>
              </a:rPr>
              <a:t> </a:t>
            </a:r>
            <a:r>
              <a:rPr lang="es-MX" sz="2000" spc="-65" dirty="0">
                <a:latin typeface="Verdana"/>
                <a:cs typeface="Verdana"/>
              </a:rPr>
              <a:t>Chapinero con ciudadanía a través de medios de comunicación, comunicación digital, entre otros. </a:t>
            </a:r>
            <a:endParaRPr lang="es-MX" sz="2000" dirty="0">
              <a:latin typeface="Verdana"/>
              <a:cs typeface="Verdana"/>
            </a:endParaRPr>
          </a:p>
          <a:p>
            <a:pPr marL="703580" marR="5080" algn="just">
              <a:lnSpc>
                <a:spcPct val="100800"/>
              </a:lnSpc>
              <a:spcBef>
                <a:spcPts val="85"/>
              </a:spcBef>
            </a:pPr>
            <a:endParaRPr lang="es-MX" sz="2000" dirty="0">
              <a:latin typeface="+mj-lt"/>
              <a:cs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1440772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64AA70-D5B9-2690-E721-999FB9D019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05;p15">
            <a:extLst>
              <a:ext uri="{FF2B5EF4-FFF2-40B4-BE49-F238E27FC236}">
                <a16:creationId xmlns:a16="http://schemas.microsoft.com/office/drawing/2014/main" id="{1B1B68E4-E0EF-06AE-6A67-DB3DCD7B9E89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 b="15139"/>
          <a:stretch/>
        </p:blipFill>
        <p:spPr>
          <a:xfrm>
            <a:off x="-3017" y="0"/>
            <a:ext cx="12192000" cy="689549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F2729C96-4C42-41CF-8084-89EFB6146DF9}"/>
              </a:ext>
            </a:extLst>
          </p:cNvPr>
          <p:cNvSpPr txBox="1"/>
          <p:nvPr/>
        </p:nvSpPr>
        <p:spPr>
          <a:xfrm>
            <a:off x="855785" y="548514"/>
            <a:ext cx="60960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000" b="1" dirty="0">
                <a:solidFill>
                  <a:srgbClr val="CC0000"/>
                </a:solidFill>
                <a:latin typeface="Oswald"/>
                <a:sym typeface="Oswald"/>
              </a:rPr>
              <a:t>TÁCTICAS</a:t>
            </a:r>
            <a:endParaRPr lang="en-US" sz="4000" dirty="0"/>
          </a:p>
        </p:txBody>
      </p:sp>
      <p:grpSp>
        <p:nvGrpSpPr>
          <p:cNvPr id="8" name="Google Shape;106;p15">
            <a:extLst>
              <a:ext uri="{FF2B5EF4-FFF2-40B4-BE49-F238E27FC236}">
                <a16:creationId xmlns:a16="http://schemas.microsoft.com/office/drawing/2014/main" id="{998340FF-7BCE-E310-5C49-D5223F5BED85}"/>
              </a:ext>
            </a:extLst>
          </p:cNvPr>
          <p:cNvGrpSpPr/>
          <p:nvPr/>
        </p:nvGrpSpPr>
        <p:grpSpPr>
          <a:xfrm>
            <a:off x="10943664" y="-52"/>
            <a:ext cx="1245319" cy="6857697"/>
            <a:chOff x="10950525" y="35050"/>
            <a:chExt cx="1239000" cy="6822900"/>
          </a:xfrm>
        </p:grpSpPr>
        <p:sp>
          <p:nvSpPr>
            <p:cNvPr id="9" name="Google Shape;107;p15">
              <a:extLst>
                <a:ext uri="{FF2B5EF4-FFF2-40B4-BE49-F238E27FC236}">
                  <a16:creationId xmlns:a16="http://schemas.microsoft.com/office/drawing/2014/main" id="{7C05BFE6-4682-AB62-918D-A6309826A82F}"/>
                </a:ext>
              </a:extLst>
            </p:cNvPr>
            <p:cNvSpPr/>
            <p:nvPr/>
          </p:nvSpPr>
          <p:spPr>
            <a:xfrm flipH="1">
              <a:off x="10950525" y="2554450"/>
              <a:ext cx="1239000" cy="4303500"/>
            </a:xfrm>
            <a:prstGeom prst="rtTriangle">
              <a:avLst/>
            </a:pr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" name="Google Shape;108;p15">
              <a:extLst>
                <a:ext uri="{FF2B5EF4-FFF2-40B4-BE49-F238E27FC236}">
                  <a16:creationId xmlns:a16="http://schemas.microsoft.com/office/drawing/2014/main" id="{310ACA2B-4E98-AAD4-5DD3-454A350C046E}"/>
                </a:ext>
              </a:extLst>
            </p:cNvPr>
            <p:cNvSpPr/>
            <p:nvPr/>
          </p:nvSpPr>
          <p:spPr>
            <a:xfrm rot="10800000">
              <a:off x="10950525" y="35050"/>
              <a:ext cx="1239000" cy="2519400"/>
            </a:xfrm>
            <a:prstGeom prst="rtTriangle">
              <a:avLst/>
            </a:prstGeom>
            <a:solidFill>
              <a:srgbClr val="CC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CO">
                  <a:latin typeface="Calibri"/>
                  <a:ea typeface="Calibri"/>
                  <a:cs typeface="Calibri"/>
                  <a:sym typeface="Calibri"/>
                </a:rPr>
                <a:t> </a:t>
              </a: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11" name="Google Shape;109;p15">
              <a:extLst>
                <a:ext uri="{FF2B5EF4-FFF2-40B4-BE49-F238E27FC236}">
                  <a16:creationId xmlns:a16="http://schemas.microsoft.com/office/drawing/2014/main" id="{19447123-48AD-0614-1C24-AC6D4BD9B9DE}"/>
                </a:ext>
              </a:extLst>
            </p:cNvPr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11161009" y="6465999"/>
              <a:ext cx="949873" cy="310749"/>
            </a:xfrm>
            <a:prstGeom prst="rect">
              <a:avLst/>
            </a:prstGeom>
            <a:noFill/>
            <a:ln>
              <a:noFill/>
            </a:ln>
          </p:spPr>
        </p:pic>
      </p:grpSp>
      <p:graphicFrame>
        <p:nvGraphicFramePr>
          <p:cNvPr id="2" name="object 3">
            <a:extLst>
              <a:ext uri="{FF2B5EF4-FFF2-40B4-BE49-F238E27FC236}">
                <a16:creationId xmlns:a16="http://schemas.microsoft.com/office/drawing/2014/main" id="{5C411507-FA2C-3853-FC78-0B5B7E3E67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4146774"/>
              </p:ext>
            </p:extLst>
          </p:nvPr>
        </p:nvGraphicFramePr>
        <p:xfrm>
          <a:off x="1401444" y="1487805"/>
          <a:ext cx="8128000" cy="31134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67437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400" b="1" spc="-1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Táctica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400" b="1" spc="4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Canal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56324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400" b="1" spc="-1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Audiencia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44132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400" b="1" spc="-1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Periodicidad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1600">
                <a:tc>
                  <a:txBody>
                    <a:bodyPr/>
                    <a:lstStyle/>
                    <a:p>
                      <a:pPr marL="92710" marR="81280">
                        <a:lnSpc>
                          <a:spcPct val="99900"/>
                        </a:lnSpc>
                        <a:spcBef>
                          <a:spcPts val="330"/>
                        </a:spcBef>
                      </a:pPr>
                      <a:r>
                        <a:rPr sz="1400" b="1" spc="1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Publicaciones </a:t>
                      </a:r>
                      <a:r>
                        <a:rPr sz="1400" b="1" spc="-2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de 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actividades</a:t>
                      </a:r>
                      <a:r>
                        <a:rPr sz="1400" b="1" spc="24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400" b="1" spc="5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 </a:t>
                      </a:r>
                      <a:r>
                        <a:rPr sz="1400" b="1" spc="4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realizar</a:t>
                      </a:r>
                      <a:r>
                        <a:rPr sz="1400" b="1" spc="-8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(infografías </a:t>
                      </a:r>
                      <a:r>
                        <a:rPr sz="1400" b="1" spc="8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y</a:t>
                      </a:r>
                      <a:r>
                        <a:rPr sz="1400" b="1" spc="-2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videos)</a:t>
                      </a:r>
                      <a:endParaRPr sz="1400" dirty="0">
                        <a:latin typeface="Tahoma"/>
                        <a:cs typeface="Tahoma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379730" indent="-285750">
                        <a:lnSpc>
                          <a:spcPts val="1664"/>
                        </a:lnSpc>
                        <a:spcBef>
                          <a:spcPts val="330"/>
                        </a:spcBef>
                        <a:buClr>
                          <a:srgbClr val="000000"/>
                        </a:buClr>
                        <a:buFont typeface="Arial MT"/>
                        <a:buChar char="•"/>
                        <a:tabLst>
                          <a:tab pos="379730" algn="l"/>
                        </a:tabLst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Facebook</a:t>
                      </a:r>
                      <a:endParaRPr sz="1400">
                        <a:latin typeface="Verdana"/>
                        <a:cs typeface="Verdana"/>
                      </a:endParaRPr>
                    </a:p>
                    <a:p>
                      <a:pPr marL="379730" indent="-285750">
                        <a:lnSpc>
                          <a:spcPts val="1664"/>
                        </a:lnSpc>
                        <a:buClr>
                          <a:srgbClr val="000000"/>
                        </a:buClr>
                        <a:buFont typeface="Arial MT"/>
                        <a:buChar char="•"/>
                        <a:tabLst>
                          <a:tab pos="379730" algn="l"/>
                        </a:tabLst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Instagram</a:t>
                      </a:r>
                      <a:endParaRPr sz="1400">
                        <a:latin typeface="Verdana"/>
                        <a:cs typeface="Verdana"/>
                      </a:endParaRPr>
                    </a:p>
                    <a:p>
                      <a:pPr marL="379730" indent="-285750">
                        <a:lnSpc>
                          <a:spcPct val="100000"/>
                        </a:lnSpc>
                        <a:spcBef>
                          <a:spcPts val="50"/>
                        </a:spcBef>
                        <a:buClr>
                          <a:srgbClr val="000000"/>
                        </a:buClr>
                        <a:buFont typeface="Arial MT"/>
                        <a:buChar char="•"/>
                        <a:tabLst>
                          <a:tab pos="379730" algn="l"/>
                        </a:tabLst>
                      </a:pPr>
                      <a:r>
                        <a:rPr sz="14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X</a:t>
                      </a:r>
                      <a:endParaRPr sz="1400">
                        <a:latin typeface="Verdana"/>
                        <a:cs typeface="Verdana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381635" indent="-286385">
                        <a:lnSpc>
                          <a:spcPts val="1664"/>
                        </a:lnSpc>
                        <a:spcBef>
                          <a:spcPts val="330"/>
                        </a:spcBef>
                        <a:buClr>
                          <a:srgbClr val="000000"/>
                        </a:buClr>
                        <a:buFont typeface="Arial MT"/>
                        <a:buChar char="•"/>
                        <a:tabLst>
                          <a:tab pos="381635" algn="l"/>
                        </a:tabLst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Ciudadanía.</a:t>
                      </a:r>
                      <a:endParaRPr sz="1400">
                        <a:latin typeface="Verdana"/>
                        <a:cs typeface="Verdana"/>
                      </a:endParaRPr>
                    </a:p>
                    <a:p>
                      <a:pPr marL="381635" indent="-286385">
                        <a:lnSpc>
                          <a:spcPts val="1664"/>
                        </a:lnSpc>
                        <a:buClr>
                          <a:srgbClr val="000000"/>
                        </a:buClr>
                        <a:buFont typeface="Arial MT"/>
                        <a:buChar char="•"/>
                        <a:tabLst>
                          <a:tab pos="381635" algn="l"/>
                        </a:tabLst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Secretaría</a:t>
                      </a:r>
                      <a:endParaRPr sz="1400">
                        <a:latin typeface="Verdana"/>
                        <a:cs typeface="Verdana"/>
                      </a:endParaRPr>
                    </a:p>
                    <a:p>
                      <a:pPr marL="381635" marR="721360">
                        <a:lnSpc>
                          <a:spcPts val="1650"/>
                        </a:lnSpc>
                        <a:spcBef>
                          <a:spcPts val="130"/>
                        </a:spcBef>
                      </a:pPr>
                      <a:r>
                        <a:rPr sz="1400" spc="-4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Distrital</a:t>
                      </a:r>
                      <a:r>
                        <a:rPr sz="1400" spc="-13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4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de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Gobierno.</a:t>
                      </a:r>
                      <a:endParaRPr sz="1400">
                        <a:latin typeface="Verdana"/>
                        <a:cs typeface="Verdana"/>
                      </a:endParaRPr>
                    </a:p>
                    <a:p>
                      <a:pPr marL="381635" marR="270510" indent="-286385">
                        <a:lnSpc>
                          <a:spcPts val="1650"/>
                        </a:lnSpc>
                        <a:spcBef>
                          <a:spcPts val="75"/>
                        </a:spcBef>
                        <a:buClr>
                          <a:srgbClr val="000000"/>
                        </a:buClr>
                        <a:buFont typeface="Arial MT"/>
                        <a:buChar char="•"/>
                        <a:tabLst>
                          <a:tab pos="381635" algn="l"/>
                        </a:tabLst>
                      </a:pPr>
                      <a:r>
                        <a:rPr sz="14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Otras</a:t>
                      </a:r>
                      <a:r>
                        <a:rPr sz="1400" spc="-17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entidades distritales.</a:t>
                      </a:r>
                      <a:endParaRPr sz="1400">
                        <a:latin typeface="Verdana"/>
                        <a:cs typeface="Verdana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97155" marR="549910">
                        <a:lnSpc>
                          <a:spcPts val="1650"/>
                        </a:lnSpc>
                        <a:spcBef>
                          <a:spcPts val="409"/>
                        </a:spcBef>
                      </a:pPr>
                      <a:r>
                        <a:rPr lang="es-MX" sz="1400" dirty="0">
                          <a:solidFill>
                            <a:schemeClr val="bg1"/>
                          </a:solidFill>
                          <a:latin typeface="Verdana"/>
                          <a:cs typeface="Verdana"/>
                        </a:rPr>
                        <a:t>Diariamente</a:t>
                      </a:r>
                      <a:endParaRPr sz="1400" dirty="0">
                        <a:solidFill>
                          <a:schemeClr val="bg1"/>
                        </a:solidFill>
                        <a:latin typeface="Verdana"/>
                        <a:cs typeface="Verdan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0965">
                <a:tc>
                  <a:txBody>
                    <a:bodyPr/>
                    <a:lstStyle/>
                    <a:p>
                      <a:pPr marL="92710" marR="490220">
                        <a:lnSpc>
                          <a:spcPct val="100600"/>
                        </a:lnSpc>
                        <a:spcBef>
                          <a:spcPts val="335"/>
                        </a:spcBef>
                      </a:pPr>
                      <a:r>
                        <a:rPr sz="1400" b="1" spc="-1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Resumen</a:t>
                      </a:r>
                      <a:r>
                        <a:rPr sz="1400" b="1" spc="-6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400" b="1" spc="-2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de 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actividades 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(Fotos</a:t>
                      </a:r>
                      <a:r>
                        <a:rPr sz="1400" b="1" spc="-7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400" b="1" spc="8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y</a:t>
                      </a:r>
                      <a:r>
                        <a:rPr sz="1400" b="1" spc="6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videos)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379730" indent="-285750">
                        <a:lnSpc>
                          <a:spcPts val="1664"/>
                        </a:lnSpc>
                        <a:spcBef>
                          <a:spcPts val="345"/>
                        </a:spcBef>
                        <a:buClr>
                          <a:srgbClr val="000000"/>
                        </a:buClr>
                        <a:buFont typeface="Arial MT"/>
                        <a:buChar char="•"/>
                        <a:tabLst>
                          <a:tab pos="379730" algn="l"/>
                        </a:tabLst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Facebook</a:t>
                      </a:r>
                      <a:endParaRPr sz="1400">
                        <a:latin typeface="Verdana"/>
                        <a:cs typeface="Verdana"/>
                      </a:endParaRPr>
                    </a:p>
                    <a:p>
                      <a:pPr marL="379730" indent="-285750">
                        <a:lnSpc>
                          <a:spcPts val="1664"/>
                        </a:lnSpc>
                        <a:buClr>
                          <a:srgbClr val="000000"/>
                        </a:buClr>
                        <a:buFont typeface="Arial MT"/>
                        <a:buChar char="•"/>
                        <a:tabLst>
                          <a:tab pos="379730" algn="l"/>
                        </a:tabLst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Instagram</a:t>
                      </a:r>
                      <a:endParaRPr sz="1400">
                        <a:latin typeface="Verdana"/>
                        <a:cs typeface="Verdana"/>
                      </a:endParaRPr>
                    </a:p>
                    <a:p>
                      <a:pPr marL="379730" indent="-285750">
                        <a:lnSpc>
                          <a:spcPts val="1664"/>
                        </a:lnSpc>
                        <a:spcBef>
                          <a:spcPts val="50"/>
                        </a:spcBef>
                        <a:buClr>
                          <a:srgbClr val="000000"/>
                        </a:buClr>
                        <a:buFont typeface="Arial MT"/>
                        <a:buChar char="•"/>
                        <a:tabLst>
                          <a:tab pos="379730" algn="l"/>
                        </a:tabLst>
                      </a:pPr>
                      <a:r>
                        <a:rPr sz="14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X</a:t>
                      </a:r>
                      <a:endParaRPr sz="1400">
                        <a:latin typeface="Verdana"/>
                        <a:cs typeface="Verdana"/>
                      </a:endParaRPr>
                    </a:p>
                    <a:p>
                      <a:pPr marL="379730" indent="-285750">
                        <a:lnSpc>
                          <a:spcPts val="1664"/>
                        </a:lnSpc>
                        <a:buClr>
                          <a:srgbClr val="000000"/>
                        </a:buClr>
                        <a:buFont typeface="Arial MT"/>
                        <a:buChar char="•"/>
                        <a:tabLst>
                          <a:tab pos="379730" algn="l"/>
                        </a:tabLst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YouTube</a:t>
                      </a:r>
                      <a:endParaRPr sz="1400">
                        <a:latin typeface="Verdana"/>
                        <a:cs typeface="Verdana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381635" indent="-286385">
                        <a:lnSpc>
                          <a:spcPts val="1664"/>
                        </a:lnSpc>
                        <a:spcBef>
                          <a:spcPts val="345"/>
                        </a:spcBef>
                        <a:buClr>
                          <a:srgbClr val="000000"/>
                        </a:buClr>
                        <a:buFont typeface="Arial MT"/>
                        <a:buChar char="•"/>
                        <a:tabLst>
                          <a:tab pos="381635" algn="l"/>
                        </a:tabLst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Ciudadanía.</a:t>
                      </a:r>
                      <a:endParaRPr sz="1400">
                        <a:latin typeface="Verdana"/>
                        <a:cs typeface="Verdana"/>
                      </a:endParaRPr>
                    </a:p>
                    <a:p>
                      <a:pPr marL="381635" indent="-286385">
                        <a:lnSpc>
                          <a:spcPts val="1664"/>
                        </a:lnSpc>
                        <a:buClr>
                          <a:srgbClr val="000000"/>
                        </a:buClr>
                        <a:buFont typeface="Arial MT"/>
                        <a:buChar char="•"/>
                        <a:tabLst>
                          <a:tab pos="381635" algn="l"/>
                        </a:tabLst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Secretaría</a:t>
                      </a:r>
                      <a:endParaRPr sz="1400">
                        <a:latin typeface="Verdana"/>
                        <a:cs typeface="Verdana"/>
                      </a:endParaRPr>
                    </a:p>
                    <a:p>
                      <a:pPr marL="381635" marR="721360">
                        <a:lnSpc>
                          <a:spcPts val="1650"/>
                        </a:lnSpc>
                        <a:spcBef>
                          <a:spcPts val="130"/>
                        </a:spcBef>
                      </a:pPr>
                      <a:r>
                        <a:rPr sz="1400" spc="-4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Distrital</a:t>
                      </a:r>
                      <a:r>
                        <a:rPr sz="1400" spc="-13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4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de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Gobierno.</a:t>
                      </a:r>
                      <a:endParaRPr sz="1400">
                        <a:latin typeface="Verdana"/>
                        <a:cs typeface="Verdana"/>
                      </a:endParaRPr>
                    </a:p>
                    <a:p>
                      <a:pPr marL="381635" marR="270510" indent="-286385">
                        <a:lnSpc>
                          <a:spcPts val="1650"/>
                        </a:lnSpc>
                        <a:spcBef>
                          <a:spcPts val="80"/>
                        </a:spcBef>
                        <a:buClr>
                          <a:srgbClr val="000000"/>
                        </a:buClr>
                        <a:buFont typeface="Arial MT"/>
                        <a:buChar char="•"/>
                        <a:tabLst>
                          <a:tab pos="381635" algn="l"/>
                        </a:tabLst>
                      </a:pPr>
                      <a:r>
                        <a:rPr sz="14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Otras</a:t>
                      </a:r>
                      <a:r>
                        <a:rPr sz="1400" spc="-17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entidades distritales.</a:t>
                      </a:r>
                      <a:endParaRPr sz="1400">
                        <a:latin typeface="Verdana"/>
                        <a:cs typeface="Verdana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97155" marR="549910">
                        <a:lnSpc>
                          <a:spcPts val="1650"/>
                        </a:lnSpc>
                        <a:spcBef>
                          <a:spcPts val="425"/>
                        </a:spcBef>
                      </a:pPr>
                      <a:r>
                        <a:rPr lang="es-MX" sz="1400" dirty="0">
                          <a:solidFill>
                            <a:schemeClr val="bg1"/>
                          </a:solidFill>
                          <a:latin typeface="Verdana"/>
                          <a:cs typeface="Verdana"/>
                        </a:rPr>
                        <a:t>Diariamente</a:t>
                      </a:r>
                      <a:endParaRPr sz="1400" dirty="0">
                        <a:solidFill>
                          <a:schemeClr val="bg1"/>
                        </a:solidFill>
                        <a:latin typeface="Verdana"/>
                        <a:cs typeface="Verdana"/>
                      </a:endParaRPr>
                    </a:p>
                  </a:txBody>
                  <a:tcPr marL="0" marR="0" marT="539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B13213CD-17B4-0AF9-8A60-26AAB0F8A1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9086515"/>
              </p:ext>
            </p:extLst>
          </p:nvPr>
        </p:nvGraphicFramePr>
        <p:xfrm>
          <a:off x="1401444" y="4601210"/>
          <a:ext cx="8128000" cy="1371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4194057893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592547127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173236987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788869103"/>
                    </a:ext>
                  </a:extLst>
                </a:gridCol>
              </a:tblGrid>
              <a:tr h="1371600">
                <a:tc>
                  <a:txBody>
                    <a:bodyPr/>
                    <a:lstStyle/>
                    <a:p>
                      <a:pPr marL="92710" marR="616585">
                        <a:lnSpc>
                          <a:spcPts val="1650"/>
                        </a:lnSpc>
                        <a:spcBef>
                          <a:spcPts val="409"/>
                        </a:spcBef>
                      </a:pPr>
                      <a:r>
                        <a:rPr sz="14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Noticias</a:t>
                      </a:r>
                      <a:r>
                        <a:rPr sz="1400" b="1" spc="16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sobre 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actividades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Página</a:t>
                      </a:r>
                      <a:r>
                        <a:rPr sz="1400" spc="-19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4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web</a:t>
                      </a:r>
                      <a:endParaRPr sz="1400">
                        <a:latin typeface="Verdana"/>
                        <a:cs typeface="Verdana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381635" indent="-286385">
                        <a:lnSpc>
                          <a:spcPts val="1664"/>
                        </a:lnSpc>
                        <a:spcBef>
                          <a:spcPts val="330"/>
                        </a:spcBef>
                        <a:buClr>
                          <a:srgbClr val="000000"/>
                        </a:buClr>
                        <a:buFont typeface="Arial MT"/>
                        <a:buChar char="•"/>
                        <a:tabLst>
                          <a:tab pos="381635" algn="l"/>
                        </a:tabLst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Ciudadanía.</a:t>
                      </a:r>
                      <a:endParaRPr sz="1400">
                        <a:latin typeface="Verdana"/>
                        <a:cs typeface="Verdana"/>
                      </a:endParaRPr>
                    </a:p>
                    <a:p>
                      <a:pPr marL="381635" indent="-286385">
                        <a:lnSpc>
                          <a:spcPts val="1664"/>
                        </a:lnSpc>
                        <a:buClr>
                          <a:srgbClr val="000000"/>
                        </a:buClr>
                        <a:buFont typeface="Arial MT"/>
                        <a:buChar char="•"/>
                        <a:tabLst>
                          <a:tab pos="381635" algn="l"/>
                        </a:tabLst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Secretaría</a:t>
                      </a:r>
                      <a:endParaRPr sz="1400">
                        <a:latin typeface="Verdana"/>
                        <a:cs typeface="Verdana"/>
                      </a:endParaRPr>
                    </a:p>
                    <a:p>
                      <a:pPr marL="381635" marR="721360">
                        <a:lnSpc>
                          <a:spcPts val="1650"/>
                        </a:lnSpc>
                        <a:spcBef>
                          <a:spcPts val="130"/>
                        </a:spcBef>
                      </a:pPr>
                      <a:r>
                        <a:rPr sz="1400" spc="-4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Distrital</a:t>
                      </a:r>
                      <a:r>
                        <a:rPr sz="1400" spc="-13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4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de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Gobierno.</a:t>
                      </a:r>
                      <a:endParaRPr sz="1400">
                        <a:latin typeface="Verdana"/>
                        <a:cs typeface="Verdana"/>
                      </a:endParaRPr>
                    </a:p>
                    <a:p>
                      <a:pPr marL="381635" marR="270510" indent="-286385">
                        <a:lnSpc>
                          <a:spcPts val="1650"/>
                        </a:lnSpc>
                        <a:spcBef>
                          <a:spcPts val="80"/>
                        </a:spcBef>
                        <a:buClr>
                          <a:srgbClr val="000000"/>
                        </a:buClr>
                        <a:buFont typeface="Arial MT"/>
                        <a:buChar char="•"/>
                        <a:tabLst>
                          <a:tab pos="381635" algn="l"/>
                        </a:tabLst>
                      </a:pPr>
                      <a:r>
                        <a:rPr sz="14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Otras</a:t>
                      </a:r>
                      <a:r>
                        <a:rPr sz="1400" spc="-17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entidades distritales.</a:t>
                      </a:r>
                      <a:endParaRPr sz="1400">
                        <a:latin typeface="Verdana"/>
                        <a:cs typeface="Verdana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97155" marR="549910">
                        <a:lnSpc>
                          <a:spcPts val="1650"/>
                        </a:lnSpc>
                        <a:spcBef>
                          <a:spcPts val="409"/>
                        </a:spcBef>
                      </a:pPr>
                      <a:r>
                        <a:rPr lang="es-MX" sz="1400" dirty="0">
                          <a:solidFill>
                            <a:schemeClr val="bg1"/>
                          </a:solidFill>
                          <a:latin typeface="Verdana"/>
                          <a:cs typeface="Verdana"/>
                        </a:rPr>
                        <a:t>Semanalmente</a:t>
                      </a:r>
                      <a:endParaRPr sz="1400" dirty="0">
                        <a:solidFill>
                          <a:schemeClr val="bg1"/>
                        </a:solidFill>
                        <a:latin typeface="Verdana"/>
                        <a:cs typeface="Verdan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28630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40462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>
          <a:extLst>
            <a:ext uri="{FF2B5EF4-FFF2-40B4-BE49-F238E27FC236}">
              <a16:creationId xmlns:a16="http://schemas.microsoft.com/office/drawing/2014/main" id="{D48C9EDD-7DBE-CBF7-CDAB-5C3F668A43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" name="Google Shape;105;p15">
            <a:extLst>
              <a:ext uri="{FF2B5EF4-FFF2-40B4-BE49-F238E27FC236}">
                <a16:creationId xmlns:a16="http://schemas.microsoft.com/office/drawing/2014/main" id="{A209BFA0-EBCE-C9ED-0F8F-76E79F0D9738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b="15139"/>
          <a:stretch/>
        </p:blipFill>
        <p:spPr>
          <a:xfrm>
            <a:off x="0" y="0"/>
            <a:ext cx="12192000" cy="689549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06" name="Google Shape;106;p15">
            <a:extLst>
              <a:ext uri="{FF2B5EF4-FFF2-40B4-BE49-F238E27FC236}">
                <a16:creationId xmlns:a16="http://schemas.microsoft.com/office/drawing/2014/main" id="{D13F736F-F1C8-AE1B-1B18-0D8C059B4B7F}"/>
              </a:ext>
            </a:extLst>
          </p:cNvPr>
          <p:cNvGrpSpPr/>
          <p:nvPr/>
        </p:nvGrpSpPr>
        <p:grpSpPr>
          <a:xfrm>
            <a:off x="10943664" y="-52"/>
            <a:ext cx="1245319" cy="6857697"/>
            <a:chOff x="10950525" y="35050"/>
            <a:chExt cx="1239000" cy="6822900"/>
          </a:xfrm>
        </p:grpSpPr>
        <p:sp>
          <p:nvSpPr>
            <p:cNvPr id="107" name="Google Shape;107;p15">
              <a:extLst>
                <a:ext uri="{FF2B5EF4-FFF2-40B4-BE49-F238E27FC236}">
                  <a16:creationId xmlns:a16="http://schemas.microsoft.com/office/drawing/2014/main" id="{06CB0DB7-48BE-55BF-BC67-F7681D46A6FA}"/>
                </a:ext>
              </a:extLst>
            </p:cNvPr>
            <p:cNvSpPr/>
            <p:nvPr/>
          </p:nvSpPr>
          <p:spPr>
            <a:xfrm flipH="1">
              <a:off x="10950525" y="2554450"/>
              <a:ext cx="1239000" cy="4303500"/>
            </a:xfrm>
            <a:prstGeom prst="rtTriangle">
              <a:avLst/>
            </a:pr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8" name="Google Shape;108;p15">
              <a:extLst>
                <a:ext uri="{FF2B5EF4-FFF2-40B4-BE49-F238E27FC236}">
                  <a16:creationId xmlns:a16="http://schemas.microsoft.com/office/drawing/2014/main" id="{6D64BDD7-5433-20F9-DA9B-97FE0AB737B9}"/>
                </a:ext>
              </a:extLst>
            </p:cNvPr>
            <p:cNvSpPr/>
            <p:nvPr/>
          </p:nvSpPr>
          <p:spPr>
            <a:xfrm rot="10800000">
              <a:off x="10950525" y="35050"/>
              <a:ext cx="1239000" cy="2519400"/>
            </a:xfrm>
            <a:prstGeom prst="rtTriangle">
              <a:avLst/>
            </a:prstGeom>
            <a:solidFill>
              <a:srgbClr val="CC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CO">
                  <a:latin typeface="Calibri"/>
                  <a:ea typeface="Calibri"/>
                  <a:cs typeface="Calibri"/>
                  <a:sym typeface="Calibri"/>
                </a:rPr>
                <a:t> </a:t>
              </a: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109" name="Google Shape;109;p15">
              <a:extLst>
                <a:ext uri="{FF2B5EF4-FFF2-40B4-BE49-F238E27FC236}">
                  <a16:creationId xmlns:a16="http://schemas.microsoft.com/office/drawing/2014/main" id="{9B0E27EF-7B23-E3B5-FB0E-EB7690F5014A}"/>
                </a:ext>
              </a:extLst>
            </p:cNvPr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11161009" y="6465999"/>
              <a:ext cx="949873" cy="310749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11" name="Google Shape;111;p15">
            <a:extLst>
              <a:ext uri="{FF2B5EF4-FFF2-40B4-BE49-F238E27FC236}">
                <a16:creationId xmlns:a16="http://schemas.microsoft.com/office/drawing/2014/main" id="{C33BA0FA-5AD6-EC22-BB38-35237C8ADC4F}"/>
              </a:ext>
            </a:extLst>
          </p:cNvPr>
          <p:cNvSpPr txBox="1"/>
          <p:nvPr/>
        </p:nvSpPr>
        <p:spPr>
          <a:xfrm>
            <a:off x="604708" y="2002159"/>
            <a:ext cx="10471468" cy="481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s-MX" sz="2800" dirty="0"/>
              <a:t>Enfoque audiovisual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s-MX" sz="2800" dirty="0" err="1"/>
              <a:t>Reels</a:t>
            </a:r>
            <a:r>
              <a:rPr lang="es-MX" sz="2800" dirty="0"/>
              <a:t> institucionales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s-MX" sz="2800" dirty="0"/>
              <a:t>Testimoniales ciudadanos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s-MX" sz="2800" dirty="0"/>
              <a:t>Pedagogía institucional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s-MX" sz="2800" dirty="0"/>
              <a:t>Noticias en Página Web</a:t>
            </a:r>
          </a:p>
          <a:p>
            <a:endParaRPr lang="es-MX" sz="2800" dirty="0">
              <a:latin typeface="+mn-lt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just"/>
            <a:endParaRPr lang="en-US" sz="2800" dirty="0">
              <a:latin typeface="+mn-lt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Google Shape;110;p15">
            <a:extLst>
              <a:ext uri="{FF2B5EF4-FFF2-40B4-BE49-F238E27FC236}">
                <a16:creationId xmlns:a16="http://schemas.microsoft.com/office/drawing/2014/main" id="{913E408A-B121-552F-C789-E4B016FD5AE8}"/>
              </a:ext>
            </a:extLst>
          </p:cNvPr>
          <p:cNvSpPr txBox="1"/>
          <p:nvPr/>
        </p:nvSpPr>
        <p:spPr>
          <a:xfrm>
            <a:off x="604708" y="951803"/>
            <a:ext cx="9314901" cy="8001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000" b="1" dirty="0">
                <a:solidFill>
                  <a:srgbClr val="CC0000"/>
                </a:solidFill>
                <a:latin typeface="Oswald"/>
                <a:sym typeface="Oswald"/>
              </a:rPr>
              <a:t>Estrategia Digital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5687733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>
          <a:extLst>
            <a:ext uri="{FF2B5EF4-FFF2-40B4-BE49-F238E27FC236}">
              <a16:creationId xmlns:a16="http://schemas.microsoft.com/office/drawing/2014/main" id="{5B67D4FE-DD4C-384F-15B6-5627C97BBE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" name="Google Shape;105;p15">
            <a:extLst>
              <a:ext uri="{FF2B5EF4-FFF2-40B4-BE49-F238E27FC236}">
                <a16:creationId xmlns:a16="http://schemas.microsoft.com/office/drawing/2014/main" id="{C60BE44F-70AE-C5A7-0DEB-653084E6BCDE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b="15139"/>
          <a:stretch/>
        </p:blipFill>
        <p:spPr>
          <a:xfrm>
            <a:off x="0" y="0"/>
            <a:ext cx="12192000" cy="689549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06" name="Google Shape;106;p15">
            <a:extLst>
              <a:ext uri="{FF2B5EF4-FFF2-40B4-BE49-F238E27FC236}">
                <a16:creationId xmlns:a16="http://schemas.microsoft.com/office/drawing/2014/main" id="{85EEDD78-27E8-896B-77E7-932AA67F0921}"/>
              </a:ext>
            </a:extLst>
          </p:cNvPr>
          <p:cNvGrpSpPr/>
          <p:nvPr/>
        </p:nvGrpSpPr>
        <p:grpSpPr>
          <a:xfrm>
            <a:off x="10943664" y="-52"/>
            <a:ext cx="1245319" cy="6857697"/>
            <a:chOff x="10950525" y="35050"/>
            <a:chExt cx="1239000" cy="6822900"/>
          </a:xfrm>
        </p:grpSpPr>
        <p:sp>
          <p:nvSpPr>
            <p:cNvPr id="107" name="Google Shape;107;p15">
              <a:extLst>
                <a:ext uri="{FF2B5EF4-FFF2-40B4-BE49-F238E27FC236}">
                  <a16:creationId xmlns:a16="http://schemas.microsoft.com/office/drawing/2014/main" id="{8B662784-8787-1FF7-0344-2301C9D49541}"/>
                </a:ext>
              </a:extLst>
            </p:cNvPr>
            <p:cNvSpPr/>
            <p:nvPr/>
          </p:nvSpPr>
          <p:spPr>
            <a:xfrm flipH="1">
              <a:off x="10950525" y="2554450"/>
              <a:ext cx="1239000" cy="4303500"/>
            </a:xfrm>
            <a:prstGeom prst="rtTriangle">
              <a:avLst/>
            </a:pr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8" name="Google Shape;108;p15">
              <a:extLst>
                <a:ext uri="{FF2B5EF4-FFF2-40B4-BE49-F238E27FC236}">
                  <a16:creationId xmlns:a16="http://schemas.microsoft.com/office/drawing/2014/main" id="{94EE9007-391E-AFEA-8B03-A60CBE21A09A}"/>
                </a:ext>
              </a:extLst>
            </p:cNvPr>
            <p:cNvSpPr/>
            <p:nvPr/>
          </p:nvSpPr>
          <p:spPr>
            <a:xfrm rot="10800000">
              <a:off x="10950525" y="35050"/>
              <a:ext cx="1239000" cy="2519400"/>
            </a:xfrm>
            <a:prstGeom prst="rtTriangle">
              <a:avLst/>
            </a:prstGeom>
            <a:solidFill>
              <a:srgbClr val="CC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CO">
                  <a:latin typeface="Calibri"/>
                  <a:ea typeface="Calibri"/>
                  <a:cs typeface="Calibri"/>
                  <a:sym typeface="Calibri"/>
                </a:rPr>
                <a:t> </a:t>
              </a: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109" name="Google Shape;109;p15">
              <a:extLst>
                <a:ext uri="{FF2B5EF4-FFF2-40B4-BE49-F238E27FC236}">
                  <a16:creationId xmlns:a16="http://schemas.microsoft.com/office/drawing/2014/main" id="{854962D9-EADB-684B-4D33-2A339FF6BD27}"/>
                </a:ext>
              </a:extLst>
            </p:cNvPr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11161009" y="6465999"/>
              <a:ext cx="949873" cy="310749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11" name="Google Shape;111;p15">
            <a:extLst>
              <a:ext uri="{FF2B5EF4-FFF2-40B4-BE49-F238E27FC236}">
                <a16:creationId xmlns:a16="http://schemas.microsoft.com/office/drawing/2014/main" id="{3C6427DD-4330-4409-6709-BC9B81275D55}"/>
              </a:ext>
            </a:extLst>
          </p:cNvPr>
          <p:cNvSpPr txBox="1"/>
          <p:nvPr/>
        </p:nvSpPr>
        <p:spPr>
          <a:xfrm>
            <a:off x="943735" y="1800662"/>
            <a:ext cx="10471468" cy="481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pt-BR" sz="2800" dirty="0"/>
              <a:t>Agenda </a:t>
            </a:r>
            <a:r>
              <a:rPr lang="pt-BR" sz="2800" dirty="0" err="1"/>
              <a:t>mensual</a:t>
            </a:r>
            <a:r>
              <a:rPr lang="pt-BR" sz="2800" dirty="0"/>
              <a:t> de temas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pt-BR" sz="2800" dirty="0" err="1"/>
              <a:t>Convocatorias</a:t>
            </a:r>
            <a:r>
              <a:rPr lang="pt-BR" sz="2800" dirty="0"/>
              <a:t> a prensa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pt-BR" sz="2800" dirty="0"/>
              <a:t>Entrevistas</a:t>
            </a:r>
          </a:p>
          <a:p>
            <a:endParaRPr lang="es-MX" sz="2800" dirty="0">
              <a:latin typeface="+mn-lt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just"/>
            <a:endParaRPr lang="en-US" sz="2800" dirty="0">
              <a:latin typeface="+mn-lt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Google Shape;110;p15">
            <a:extLst>
              <a:ext uri="{FF2B5EF4-FFF2-40B4-BE49-F238E27FC236}">
                <a16:creationId xmlns:a16="http://schemas.microsoft.com/office/drawing/2014/main" id="{2FC0B674-7A2A-A112-20E2-9C5F0E6A6FB2}"/>
              </a:ext>
            </a:extLst>
          </p:cNvPr>
          <p:cNvSpPr txBox="1"/>
          <p:nvPr/>
        </p:nvSpPr>
        <p:spPr>
          <a:xfrm>
            <a:off x="652511" y="631763"/>
            <a:ext cx="9314901" cy="7386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3600" b="1" dirty="0">
                <a:solidFill>
                  <a:srgbClr val="CC0000"/>
                </a:solidFill>
                <a:latin typeface="Oswald"/>
                <a:sym typeface="Oswald"/>
              </a:rPr>
              <a:t>Relacionamiento con medios de comunicación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0813332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9" name="Google Shape;149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12192000" cy="8125975"/>
          </a:xfrm>
          <a:prstGeom prst="rect">
            <a:avLst/>
          </a:prstGeom>
          <a:noFill/>
          <a:ln>
            <a:noFill/>
          </a:ln>
        </p:spPr>
      </p:pic>
      <p:sp>
        <p:nvSpPr>
          <p:cNvPr id="150" name="Google Shape;150;p19"/>
          <p:cNvSpPr/>
          <p:nvPr/>
        </p:nvSpPr>
        <p:spPr>
          <a:xfrm flipH="1">
            <a:off x="10943683" y="2532197"/>
            <a:ext cx="1245300" cy="4325400"/>
          </a:xfrm>
          <a:prstGeom prst="rtTriangle">
            <a:avLst/>
          </a:prstGeom>
          <a:solidFill>
            <a:srgbClr val="FF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" name="Google Shape;151;p19"/>
          <p:cNvSpPr/>
          <p:nvPr/>
        </p:nvSpPr>
        <p:spPr>
          <a:xfrm rot="10800000">
            <a:off x="10943683" y="-103"/>
            <a:ext cx="1245300" cy="25323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O">
                <a:latin typeface="Calibri"/>
                <a:ea typeface="Calibri"/>
                <a:cs typeface="Calibri"/>
                <a:sym typeface="Calibri"/>
              </a:rPr>
              <a:t> 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2" name="Google Shape;152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1155222" y="6463695"/>
            <a:ext cx="954716" cy="312334"/>
          </a:xfrm>
          <a:prstGeom prst="rect">
            <a:avLst/>
          </a:prstGeom>
          <a:noFill/>
          <a:ln>
            <a:noFill/>
          </a:ln>
        </p:spPr>
      </p:pic>
      <p:sp>
        <p:nvSpPr>
          <p:cNvPr id="153" name="Google Shape;153;p19"/>
          <p:cNvSpPr txBox="1"/>
          <p:nvPr/>
        </p:nvSpPr>
        <p:spPr>
          <a:xfrm>
            <a:off x="450890" y="534690"/>
            <a:ext cx="9570933" cy="1061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5700" b="1" dirty="0">
                <a:solidFill>
                  <a:srgbClr val="CC0000"/>
                </a:solidFill>
                <a:latin typeface="Oswald"/>
                <a:ea typeface="Oswald"/>
                <a:cs typeface="Oswald"/>
                <a:sym typeface="Oswald"/>
              </a:rPr>
              <a:t>Indicadores de Gestión </a:t>
            </a:r>
            <a:endParaRPr sz="5700" b="1" dirty="0">
              <a:solidFill>
                <a:srgbClr val="CC0000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00D232A9-041F-AB24-976F-424A3D5ECD0A}"/>
              </a:ext>
            </a:extLst>
          </p:cNvPr>
          <p:cNvSpPr txBox="1"/>
          <p:nvPr/>
        </p:nvSpPr>
        <p:spPr>
          <a:xfrm>
            <a:off x="578906" y="1968967"/>
            <a:ext cx="6108192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>
              <a:buFont typeface="Wingdings" panose="05000000000000000000" pitchFamily="2" charset="2"/>
              <a:buChar char="q"/>
            </a:pPr>
            <a:r>
              <a:rPr lang="es-MX" sz="3600" dirty="0"/>
              <a:t>Alcance digital</a:t>
            </a: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es-MX" sz="3600" dirty="0"/>
              <a:t>Publicaciones en medios</a:t>
            </a: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es-MX" sz="3600" dirty="0"/>
              <a:t>Participación interna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0"/>
          <p:cNvSpPr/>
          <p:nvPr/>
        </p:nvSpPr>
        <p:spPr>
          <a:xfrm>
            <a:off x="0" y="-2125"/>
            <a:ext cx="12206700" cy="6857700"/>
          </a:xfrm>
          <a:prstGeom prst="rect">
            <a:avLst/>
          </a:prstGeom>
          <a:solidFill>
            <a:srgbClr val="E4032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p20"/>
          <p:cNvSpPr/>
          <p:nvPr/>
        </p:nvSpPr>
        <p:spPr>
          <a:xfrm flipH="1">
            <a:off x="10943683" y="2532197"/>
            <a:ext cx="1245300" cy="4325400"/>
          </a:xfrm>
          <a:prstGeom prst="rtTriangle">
            <a:avLst/>
          </a:prstGeom>
          <a:solidFill>
            <a:srgbClr val="FF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Google Shape;161;p20"/>
          <p:cNvSpPr/>
          <p:nvPr/>
        </p:nvSpPr>
        <p:spPr>
          <a:xfrm rot="10800000">
            <a:off x="10943683" y="-103"/>
            <a:ext cx="1245300" cy="2532300"/>
          </a:xfrm>
          <a:prstGeom prst="rtTriangle">
            <a:avLst/>
          </a:prstGeom>
          <a:solidFill>
            <a:srgbClr val="CC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O">
                <a:latin typeface="Calibri"/>
                <a:ea typeface="Calibri"/>
                <a:cs typeface="Calibri"/>
                <a:sym typeface="Calibri"/>
              </a:rPr>
              <a:t> 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62" name="Google Shape;162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314622" y="4732325"/>
            <a:ext cx="1628600" cy="532776"/>
          </a:xfrm>
          <a:prstGeom prst="rect">
            <a:avLst/>
          </a:prstGeom>
          <a:noFill/>
          <a:ln>
            <a:noFill/>
          </a:ln>
        </p:spPr>
      </p:pic>
      <p:sp>
        <p:nvSpPr>
          <p:cNvPr id="163" name="Google Shape;163;p20"/>
          <p:cNvSpPr txBox="1"/>
          <p:nvPr/>
        </p:nvSpPr>
        <p:spPr>
          <a:xfrm>
            <a:off x="2731500" y="2547000"/>
            <a:ext cx="6729000" cy="203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O" sz="12000" b="1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GRACIAS</a:t>
            </a:r>
            <a:endParaRPr sz="12000" b="1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164" name="Google Shape;164;p20"/>
          <p:cNvSpPr/>
          <p:nvPr/>
        </p:nvSpPr>
        <p:spPr>
          <a:xfrm flipH="1">
            <a:off x="-1160900" y="479700"/>
            <a:ext cx="3074100" cy="6378300"/>
          </a:xfrm>
          <a:prstGeom prst="parallelogram">
            <a:avLst>
              <a:gd name="adj" fmla="val 71939"/>
            </a:avLst>
          </a:prstGeom>
          <a:solidFill>
            <a:srgbClr val="CC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O">
                <a:latin typeface="Calibri"/>
                <a:ea typeface="Calibri"/>
                <a:cs typeface="Calibri"/>
                <a:sym typeface="Calibri"/>
              </a:rPr>
              <a:t> 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" name="Google Shape;105;p15"/>
          <p:cNvPicPr preferRelativeResize="0"/>
          <p:nvPr/>
        </p:nvPicPr>
        <p:blipFill rotWithShape="1">
          <a:blip r:embed="rId3">
            <a:alphaModFix/>
          </a:blip>
          <a:srcRect b="15139"/>
          <a:stretch/>
        </p:blipFill>
        <p:spPr>
          <a:xfrm>
            <a:off x="0" y="0"/>
            <a:ext cx="12192000" cy="689549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06" name="Google Shape;106;p15"/>
          <p:cNvGrpSpPr/>
          <p:nvPr/>
        </p:nvGrpSpPr>
        <p:grpSpPr>
          <a:xfrm>
            <a:off x="10943664" y="-52"/>
            <a:ext cx="1245319" cy="6857697"/>
            <a:chOff x="10950525" y="35050"/>
            <a:chExt cx="1239000" cy="6822900"/>
          </a:xfrm>
        </p:grpSpPr>
        <p:sp>
          <p:nvSpPr>
            <p:cNvPr id="107" name="Google Shape;107;p15"/>
            <p:cNvSpPr/>
            <p:nvPr/>
          </p:nvSpPr>
          <p:spPr>
            <a:xfrm flipH="1">
              <a:off x="10950525" y="2554450"/>
              <a:ext cx="1239000" cy="4303500"/>
            </a:xfrm>
            <a:prstGeom prst="rtTriangle">
              <a:avLst/>
            </a:pr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8" name="Google Shape;108;p15"/>
            <p:cNvSpPr/>
            <p:nvPr/>
          </p:nvSpPr>
          <p:spPr>
            <a:xfrm rot="10800000">
              <a:off x="10950525" y="35050"/>
              <a:ext cx="1239000" cy="2519400"/>
            </a:xfrm>
            <a:prstGeom prst="rtTriangle">
              <a:avLst/>
            </a:prstGeom>
            <a:solidFill>
              <a:srgbClr val="CC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CO">
                  <a:latin typeface="Calibri"/>
                  <a:ea typeface="Calibri"/>
                  <a:cs typeface="Calibri"/>
                  <a:sym typeface="Calibri"/>
                </a:rPr>
                <a:t> </a:t>
              </a: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109" name="Google Shape;109;p15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11161009" y="6465999"/>
              <a:ext cx="949873" cy="310749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10" name="Google Shape;110;p15"/>
          <p:cNvSpPr txBox="1"/>
          <p:nvPr/>
        </p:nvSpPr>
        <p:spPr>
          <a:xfrm>
            <a:off x="478323" y="799866"/>
            <a:ext cx="6729000" cy="10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5700" b="1" dirty="0">
                <a:solidFill>
                  <a:srgbClr val="CC0000"/>
                </a:solidFill>
                <a:latin typeface="Oswald"/>
                <a:sym typeface="Oswald"/>
              </a:rPr>
              <a:t>OBJETIVO GENERAL </a:t>
            </a:r>
            <a:endParaRPr lang="en-US" dirty="0"/>
          </a:p>
        </p:txBody>
      </p:sp>
      <p:sp>
        <p:nvSpPr>
          <p:cNvPr id="111" name="Google Shape;111;p15"/>
          <p:cNvSpPr txBox="1"/>
          <p:nvPr/>
        </p:nvSpPr>
        <p:spPr>
          <a:xfrm>
            <a:off x="560619" y="2076299"/>
            <a:ext cx="8213100" cy="481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/>
            <a:r>
              <a:rPr lang="es-MX" sz="3200" dirty="0">
                <a:solidFill>
                  <a:schemeClr val="dk1"/>
                </a:solidFill>
                <a:latin typeface="Open Sans"/>
                <a:ea typeface="Open Sans"/>
                <a:cs typeface="Open Sans"/>
                <a:sym typeface="Lexend Deca"/>
              </a:rPr>
              <a:t>Posicionar la gestión institucional mediante una estrategia integral de comunicaciones que visibilice resultados e impacto territorial. 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>
          <a:extLst>
            <a:ext uri="{FF2B5EF4-FFF2-40B4-BE49-F238E27FC236}">
              <a16:creationId xmlns:a16="http://schemas.microsoft.com/office/drawing/2014/main" id="{319C8354-9925-F1FD-924D-7FA4A16359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" name="Google Shape;105;p15">
            <a:extLst>
              <a:ext uri="{FF2B5EF4-FFF2-40B4-BE49-F238E27FC236}">
                <a16:creationId xmlns:a16="http://schemas.microsoft.com/office/drawing/2014/main" id="{EAFB4AD5-1428-1888-9E81-A9AE0FD015DD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b="15139"/>
          <a:stretch/>
        </p:blipFill>
        <p:spPr>
          <a:xfrm>
            <a:off x="0" y="0"/>
            <a:ext cx="12192000" cy="689549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06" name="Google Shape;106;p15">
            <a:extLst>
              <a:ext uri="{FF2B5EF4-FFF2-40B4-BE49-F238E27FC236}">
                <a16:creationId xmlns:a16="http://schemas.microsoft.com/office/drawing/2014/main" id="{6CF28363-1D6E-DD74-85E7-A76BDAA46D75}"/>
              </a:ext>
            </a:extLst>
          </p:cNvPr>
          <p:cNvGrpSpPr/>
          <p:nvPr/>
        </p:nvGrpSpPr>
        <p:grpSpPr>
          <a:xfrm>
            <a:off x="10943664" y="-52"/>
            <a:ext cx="1245319" cy="6857697"/>
            <a:chOff x="10950525" y="35050"/>
            <a:chExt cx="1239000" cy="6822900"/>
          </a:xfrm>
        </p:grpSpPr>
        <p:sp>
          <p:nvSpPr>
            <p:cNvPr id="107" name="Google Shape;107;p15">
              <a:extLst>
                <a:ext uri="{FF2B5EF4-FFF2-40B4-BE49-F238E27FC236}">
                  <a16:creationId xmlns:a16="http://schemas.microsoft.com/office/drawing/2014/main" id="{53D9658F-A72D-9495-A674-47858FABB81E}"/>
                </a:ext>
              </a:extLst>
            </p:cNvPr>
            <p:cNvSpPr/>
            <p:nvPr/>
          </p:nvSpPr>
          <p:spPr>
            <a:xfrm flipH="1">
              <a:off x="10950525" y="2554450"/>
              <a:ext cx="1239000" cy="4303500"/>
            </a:xfrm>
            <a:prstGeom prst="rtTriangle">
              <a:avLst/>
            </a:pr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8" name="Google Shape;108;p15">
              <a:extLst>
                <a:ext uri="{FF2B5EF4-FFF2-40B4-BE49-F238E27FC236}">
                  <a16:creationId xmlns:a16="http://schemas.microsoft.com/office/drawing/2014/main" id="{E38F2BD4-2DAC-1425-D868-53F455D70DB8}"/>
                </a:ext>
              </a:extLst>
            </p:cNvPr>
            <p:cNvSpPr/>
            <p:nvPr/>
          </p:nvSpPr>
          <p:spPr>
            <a:xfrm rot="10800000">
              <a:off x="10950525" y="35050"/>
              <a:ext cx="1239000" cy="2519400"/>
            </a:xfrm>
            <a:prstGeom prst="rtTriangle">
              <a:avLst/>
            </a:prstGeom>
            <a:solidFill>
              <a:srgbClr val="CC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CO">
                  <a:latin typeface="Calibri"/>
                  <a:ea typeface="Calibri"/>
                  <a:cs typeface="Calibri"/>
                  <a:sym typeface="Calibri"/>
                </a:rPr>
                <a:t> </a:t>
              </a: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109" name="Google Shape;109;p15">
              <a:extLst>
                <a:ext uri="{FF2B5EF4-FFF2-40B4-BE49-F238E27FC236}">
                  <a16:creationId xmlns:a16="http://schemas.microsoft.com/office/drawing/2014/main" id="{73146D55-4626-0E69-FE2B-B3930EC1C0BB}"/>
                </a:ext>
              </a:extLst>
            </p:cNvPr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11161009" y="6465999"/>
              <a:ext cx="949873" cy="310749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10" name="Google Shape;110;p15">
            <a:extLst>
              <a:ext uri="{FF2B5EF4-FFF2-40B4-BE49-F238E27FC236}">
                <a16:creationId xmlns:a16="http://schemas.microsoft.com/office/drawing/2014/main" id="{51473837-4704-0B6D-F4B7-24CF5EB237B2}"/>
              </a:ext>
            </a:extLst>
          </p:cNvPr>
          <p:cNvSpPr txBox="1"/>
          <p:nvPr/>
        </p:nvSpPr>
        <p:spPr>
          <a:xfrm>
            <a:off x="469178" y="443250"/>
            <a:ext cx="9314901" cy="1061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5700" b="1" dirty="0">
                <a:solidFill>
                  <a:srgbClr val="CC0000"/>
                </a:solidFill>
                <a:latin typeface="Oswald"/>
                <a:sym typeface="Oswald"/>
              </a:rPr>
              <a:t>OBJETIVOS ESPECÍFICOS </a:t>
            </a:r>
            <a:endParaRPr lang="en-US" dirty="0"/>
          </a:p>
        </p:txBody>
      </p:sp>
      <p:sp>
        <p:nvSpPr>
          <p:cNvPr id="111" name="Google Shape;111;p15">
            <a:extLst>
              <a:ext uri="{FF2B5EF4-FFF2-40B4-BE49-F238E27FC236}">
                <a16:creationId xmlns:a16="http://schemas.microsoft.com/office/drawing/2014/main" id="{5A906859-1789-4F81-97B2-C67E51B84D02}"/>
              </a:ext>
            </a:extLst>
          </p:cNvPr>
          <p:cNvSpPr txBox="1"/>
          <p:nvPr/>
        </p:nvSpPr>
        <p:spPr>
          <a:xfrm>
            <a:off x="604708" y="1800662"/>
            <a:ext cx="10471468" cy="481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s-MX" sz="3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1. Visibilizar la ejecución de proyectos.</a:t>
            </a:r>
          </a:p>
          <a:p>
            <a:r>
              <a:rPr lang="es-MX" sz="3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2. Fortalecer la comunicación interna.</a:t>
            </a:r>
          </a:p>
          <a:p>
            <a:r>
              <a:rPr lang="es-MX" sz="3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3. Consolidar narrativa institucional.</a:t>
            </a:r>
          </a:p>
          <a:p>
            <a:r>
              <a:rPr lang="es-MX" sz="3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4. Incrementar alcance digital.</a:t>
            </a:r>
          </a:p>
          <a:p>
            <a:r>
              <a:rPr lang="es-MX" sz="3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5. Fortalecer relacionamiento con medios.</a:t>
            </a:r>
          </a:p>
          <a:p>
            <a:pPr algn="just"/>
            <a:endParaRPr lang="en-US" sz="3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65463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>
          <a:extLst>
            <a:ext uri="{FF2B5EF4-FFF2-40B4-BE49-F238E27FC236}">
              <a16:creationId xmlns:a16="http://schemas.microsoft.com/office/drawing/2014/main" id="{13C86EBF-13BC-CD7F-46F7-2BFB8022EA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" name="Google Shape;105;p15">
            <a:extLst>
              <a:ext uri="{FF2B5EF4-FFF2-40B4-BE49-F238E27FC236}">
                <a16:creationId xmlns:a16="http://schemas.microsoft.com/office/drawing/2014/main" id="{EA618842-7982-0C46-7DCF-F79B3E0A80E5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b="15139"/>
          <a:stretch/>
        </p:blipFill>
        <p:spPr>
          <a:xfrm>
            <a:off x="0" y="0"/>
            <a:ext cx="12192000" cy="689549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06" name="Google Shape;106;p15">
            <a:extLst>
              <a:ext uri="{FF2B5EF4-FFF2-40B4-BE49-F238E27FC236}">
                <a16:creationId xmlns:a16="http://schemas.microsoft.com/office/drawing/2014/main" id="{B479F535-CD41-082D-4F4C-EF4EC5EC31A0}"/>
              </a:ext>
            </a:extLst>
          </p:cNvPr>
          <p:cNvGrpSpPr/>
          <p:nvPr/>
        </p:nvGrpSpPr>
        <p:grpSpPr>
          <a:xfrm>
            <a:off x="10943664" y="-52"/>
            <a:ext cx="1245319" cy="6857697"/>
            <a:chOff x="10950525" y="35050"/>
            <a:chExt cx="1239000" cy="6822900"/>
          </a:xfrm>
        </p:grpSpPr>
        <p:sp>
          <p:nvSpPr>
            <p:cNvPr id="107" name="Google Shape;107;p15">
              <a:extLst>
                <a:ext uri="{FF2B5EF4-FFF2-40B4-BE49-F238E27FC236}">
                  <a16:creationId xmlns:a16="http://schemas.microsoft.com/office/drawing/2014/main" id="{702AFBC0-1B38-7420-B4F2-393F7FD63FDA}"/>
                </a:ext>
              </a:extLst>
            </p:cNvPr>
            <p:cNvSpPr/>
            <p:nvPr/>
          </p:nvSpPr>
          <p:spPr>
            <a:xfrm flipH="1">
              <a:off x="10950525" y="2554450"/>
              <a:ext cx="1239000" cy="4303500"/>
            </a:xfrm>
            <a:prstGeom prst="rtTriangle">
              <a:avLst/>
            </a:pr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8" name="Google Shape;108;p15">
              <a:extLst>
                <a:ext uri="{FF2B5EF4-FFF2-40B4-BE49-F238E27FC236}">
                  <a16:creationId xmlns:a16="http://schemas.microsoft.com/office/drawing/2014/main" id="{EAB34F68-06B5-8F1C-8727-EC295557DAFF}"/>
                </a:ext>
              </a:extLst>
            </p:cNvPr>
            <p:cNvSpPr/>
            <p:nvPr/>
          </p:nvSpPr>
          <p:spPr>
            <a:xfrm rot="10800000">
              <a:off x="10950525" y="35050"/>
              <a:ext cx="1239000" cy="2519400"/>
            </a:xfrm>
            <a:prstGeom prst="rtTriangle">
              <a:avLst/>
            </a:prstGeom>
            <a:solidFill>
              <a:srgbClr val="CC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CO">
                  <a:latin typeface="Calibri"/>
                  <a:ea typeface="Calibri"/>
                  <a:cs typeface="Calibri"/>
                  <a:sym typeface="Calibri"/>
                </a:rPr>
                <a:t> </a:t>
              </a: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109" name="Google Shape;109;p15">
              <a:extLst>
                <a:ext uri="{FF2B5EF4-FFF2-40B4-BE49-F238E27FC236}">
                  <a16:creationId xmlns:a16="http://schemas.microsoft.com/office/drawing/2014/main" id="{EAE6EDE3-B08D-B837-9EEF-735F5A0558E5}"/>
                </a:ext>
              </a:extLst>
            </p:cNvPr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11161009" y="6465999"/>
              <a:ext cx="949873" cy="310749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10" name="Google Shape;110;p15">
            <a:extLst>
              <a:ext uri="{FF2B5EF4-FFF2-40B4-BE49-F238E27FC236}">
                <a16:creationId xmlns:a16="http://schemas.microsoft.com/office/drawing/2014/main" id="{92689F95-E0EB-6159-E724-AF3D1E85F6EE}"/>
              </a:ext>
            </a:extLst>
          </p:cNvPr>
          <p:cNvSpPr txBox="1"/>
          <p:nvPr/>
        </p:nvSpPr>
        <p:spPr>
          <a:xfrm>
            <a:off x="414314" y="463226"/>
            <a:ext cx="9314901" cy="1061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5700" b="1" dirty="0">
                <a:solidFill>
                  <a:srgbClr val="CC0000"/>
                </a:solidFill>
                <a:latin typeface="Oswald"/>
                <a:sym typeface="Oswald"/>
              </a:rPr>
              <a:t>EJES ESTRATÉGICOS </a:t>
            </a:r>
            <a:endParaRPr lang="en-US" dirty="0"/>
          </a:p>
        </p:txBody>
      </p:sp>
      <p:sp>
        <p:nvSpPr>
          <p:cNvPr id="111" name="Google Shape;111;p15">
            <a:extLst>
              <a:ext uri="{FF2B5EF4-FFF2-40B4-BE49-F238E27FC236}">
                <a16:creationId xmlns:a16="http://schemas.microsoft.com/office/drawing/2014/main" id="{B62339BC-CDC8-B567-1533-1786AC493057}"/>
              </a:ext>
            </a:extLst>
          </p:cNvPr>
          <p:cNvSpPr txBox="1"/>
          <p:nvPr/>
        </p:nvSpPr>
        <p:spPr>
          <a:xfrm>
            <a:off x="604708" y="1988251"/>
            <a:ext cx="10471468" cy="481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514350" indent="-514350">
              <a:buAutoNum type="arabicPeriod"/>
            </a:pPr>
            <a:r>
              <a:rPr lang="es-MX" sz="3200" dirty="0"/>
              <a:t>Gobierno Abierto</a:t>
            </a:r>
          </a:p>
          <a:p>
            <a:pPr marL="514350" indent="-514350">
              <a:buAutoNum type="arabicPeriod"/>
            </a:pPr>
            <a:r>
              <a:rPr lang="es-MX" sz="3200" dirty="0"/>
              <a:t>Chapinero Se Puede Ser</a:t>
            </a:r>
          </a:p>
          <a:p>
            <a:pPr marL="514350" indent="-514350">
              <a:buAutoNum type="arabicPeriod"/>
            </a:pPr>
            <a:r>
              <a:rPr lang="es-MX" sz="3200" dirty="0"/>
              <a:t>Innovación pública</a:t>
            </a:r>
          </a:p>
          <a:p>
            <a:pPr marL="514350" indent="-514350">
              <a:buAutoNum type="arabicPeriod"/>
            </a:pPr>
            <a:r>
              <a:rPr lang="es-MX" sz="3200" dirty="0" err="1"/>
              <a:t>Magía</a:t>
            </a:r>
            <a:r>
              <a:rPr lang="es-MX" sz="3200" dirty="0"/>
              <a:t> del Servicio</a:t>
            </a:r>
          </a:p>
          <a:p>
            <a:pPr marL="514350" indent="-514350">
              <a:buAutoNum type="arabicPeriod"/>
            </a:pPr>
            <a:r>
              <a:rPr lang="es-MX" sz="3200" dirty="0"/>
              <a:t>Transformación territorial</a:t>
            </a:r>
          </a:p>
          <a:p>
            <a:endParaRPr lang="es-MX" sz="3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just"/>
            <a:endParaRPr lang="en-US" sz="3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95049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-82296"/>
            <a:ext cx="12192000" cy="6858000"/>
            <a:chOff x="0" y="0"/>
            <a:chExt cx="121920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10944225" y="2533650"/>
              <a:ext cx="1247775" cy="4324350"/>
            </a:xfrm>
            <a:custGeom>
              <a:avLst/>
              <a:gdLst/>
              <a:ahLst/>
              <a:cxnLst/>
              <a:rect l="l" t="t" r="r" b="b"/>
              <a:pathLst>
                <a:path w="1247775" h="4324350">
                  <a:moveTo>
                    <a:pt x="1247775" y="0"/>
                  </a:moveTo>
                  <a:lnTo>
                    <a:pt x="0" y="4324350"/>
                  </a:lnTo>
                  <a:lnTo>
                    <a:pt x="1247775" y="4324350"/>
                  </a:lnTo>
                  <a:lnTo>
                    <a:pt x="1247775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0944225" y="0"/>
              <a:ext cx="1247775" cy="2533650"/>
            </a:xfrm>
            <a:custGeom>
              <a:avLst/>
              <a:gdLst/>
              <a:ahLst/>
              <a:cxnLst/>
              <a:rect l="l" t="t" r="r" b="b"/>
              <a:pathLst>
                <a:path w="1247775" h="2533650">
                  <a:moveTo>
                    <a:pt x="1247775" y="0"/>
                  </a:moveTo>
                  <a:lnTo>
                    <a:pt x="0" y="0"/>
                  </a:lnTo>
                  <a:lnTo>
                    <a:pt x="1247775" y="2533650"/>
                  </a:lnTo>
                  <a:lnTo>
                    <a:pt x="1247775" y="0"/>
                  </a:lnTo>
                  <a:close/>
                </a:path>
              </a:pathLst>
            </a:custGeom>
            <a:solidFill>
              <a:srgbClr val="CC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153775" y="6467475"/>
              <a:ext cx="952500" cy="304800"/>
            </a:xfrm>
            <a:prstGeom prst="rect">
              <a:avLst/>
            </a:prstGeom>
          </p:spPr>
        </p:pic>
      </p:grpSp>
      <p:sp>
        <p:nvSpPr>
          <p:cNvPr id="31" name="Google Shape;110;p15">
            <a:extLst>
              <a:ext uri="{FF2B5EF4-FFF2-40B4-BE49-F238E27FC236}">
                <a16:creationId xmlns:a16="http://schemas.microsoft.com/office/drawing/2014/main" id="{6285B211-2025-FBDE-5E2D-0806DD2E24B9}"/>
              </a:ext>
            </a:extLst>
          </p:cNvPr>
          <p:cNvSpPr txBox="1"/>
          <p:nvPr/>
        </p:nvSpPr>
        <p:spPr>
          <a:xfrm>
            <a:off x="583037" y="295337"/>
            <a:ext cx="6599663" cy="1061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5700" b="1" dirty="0">
                <a:solidFill>
                  <a:srgbClr val="CC0000"/>
                </a:solidFill>
                <a:latin typeface="Oswald"/>
                <a:sym typeface="Oswald"/>
              </a:rPr>
              <a:t>AUDIENCIAS</a:t>
            </a:r>
            <a:endParaRPr lang="en-US" dirty="0"/>
          </a:p>
        </p:txBody>
      </p:sp>
      <p:sp>
        <p:nvSpPr>
          <p:cNvPr id="34" name="Google Shape;110;p15">
            <a:extLst>
              <a:ext uri="{FF2B5EF4-FFF2-40B4-BE49-F238E27FC236}">
                <a16:creationId xmlns:a16="http://schemas.microsoft.com/office/drawing/2014/main" id="{A16BE421-A3E7-0658-28B4-E1A7D694D5BB}"/>
              </a:ext>
            </a:extLst>
          </p:cNvPr>
          <p:cNvSpPr txBox="1"/>
          <p:nvPr/>
        </p:nvSpPr>
        <p:spPr>
          <a:xfrm>
            <a:off x="989858" y="1720954"/>
            <a:ext cx="3248493" cy="861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400" b="1" dirty="0">
                <a:solidFill>
                  <a:srgbClr val="CC0000"/>
                </a:solidFill>
                <a:latin typeface="Oswald"/>
                <a:sym typeface="Oswald"/>
              </a:rPr>
              <a:t>INTERNAS </a:t>
            </a:r>
            <a:endParaRPr lang="en-US" sz="4400" dirty="0"/>
          </a:p>
        </p:txBody>
      </p:sp>
      <p:sp>
        <p:nvSpPr>
          <p:cNvPr id="35" name="Google Shape;110;p15">
            <a:extLst>
              <a:ext uri="{FF2B5EF4-FFF2-40B4-BE49-F238E27FC236}">
                <a16:creationId xmlns:a16="http://schemas.microsoft.com/office/drawing/2014/main" id="{EB1D4357-6812-0700-D9A4-FC069C124181}"/>
              </a:ext>
            </a:extLst>
          </p:cNvPr>
          <p:cNvSpPr txBox="1"/>
          <p:nvPr/>
        </p:nvSpPr>
        <p:spPr>
          <a:xfrm>
            <a:off x="7285312" y="1627329"/>
            <a:ext cx="3248493" cy="861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400" b="1" dirty="0">
                <a:solidFill>
                  <a:srgbClr val="CC0000"/>
                </a:solidFill>
                <a:latin typeface="Oswald"/>
                <a:sym typeface="Oswald"/>
              </a:rPr>
              <a:t>EXTERNAS</a:t>
            </a:r>
            <a:endParaRPr lang="en-US" sz="4400" dirty="0"/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id="{0A9CA469-436B-DDB6-8C75-2F6F310A5541}"/>
              </a:ext>
            </a:extLst>
          </p:cNvPr>
          <p:cNvSpPr txBox="1"/>
          <p:nvPr/>
        </p:nvSpPr>
        <p:spPr>
          <a:xfrm>
            <a:off x="583037" y="3033796"/>
            <a:ext cx="5708035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s-CO" sz="3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Personal de planta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s-CO" sz="3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Contratistas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s-CO" sz="3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Secretaría de Gobierno </a:t>
            </a:r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8D3EC8B5-B956-B88D-D01A-F0EB9BD4273C}"/>
              </a:ext>
            </a:extLst>
          </p:cNvPr>
          <p:cNvSpPr txBox="1"/>
          <p:nvPr/>
        </p:nvSpPr>
        <p:spPr>
          <a:xfrm>
            <a:off x="7136354" y="2946517"/>
            <a:ext cx="4586724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s-MX" sz="3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Ciudadanía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s-MX" sz="3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Medios de comunicación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s-MX" sz="3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Entidades distritales</a:t>
            </a:r>
          </a:p>
          <a:p>
            <a:endParaRPr lang="es-MX" sz="36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6"/>
          <p:cNvSpPr/>
          <p:nvPr/>
        </p:nvSpPr>
        <p:spPr>
          <a:xfrm>
            <a:off x="0" y="-2125"/>
            <a:ext cx="12206700" cy="6857700"/>
          </a:xfrm>
          <a:prstGeom prst="rect">
            <a:avLst/>
          </a:prstGeom>
          <a:solidFill>
            <a:srgbClr val="E4032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16"/>
          <p:cNvSpPr/>
          <p:nvPr/>
        </p:nvSpPr>
        <p:spPr>
          <a:xfrm flipH="1">
            <a:off x="10943683" y="2532197"/>
            <a:ext cx="1245300" cy="4325400"/>
          </a:xfrm>
          <a:prstGeom prst="rtTriangle">
            <a:avLst/>
          </a:prstGeom>
          <a:solidFill>
            <a:srgbClr val="FF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16"/>
          <p:cNvSpPr/>
          <p:nvPr/>
        </p:nvSpPr>
        <p:spPr>
          <a:xfrm rot="10800000">
            <a:off x="10943683" y="-103"/>
            <a:ext cx="1245300" cy="2532300"/>
          </a:xfrm>
          <a:prstGeom prst="rtTriangle">
            <a:avLst/>
          </a:prstGeom>
          <a:solidFill>
            <a:srgbClr val="CC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O">
                <a:latin typeface="Calibri"/>
                <a:ea typeface="Calibri"/>
                <a:cs typeface="Calibri"/>
                <a:sym typeface="Calibri"/>
              </a:rPr>
              <a:t> 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9" name="Google Shape;11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177574" y="6484075"/>
            <a:ext cx="902077" cy="295100"/>
          </a:xfrm>
          <a:prstGeom prst="rect">
            <a:avLst/>
          </a:prstGeom>
          <a:noFill/>
          <a:ln>
            <a:noFill/>
          </a:ln>
        </p:spPr>
      </p:pic>
      <p:sp>
        <p:nvSpPr>
          <p:cNvPr id="120" name="Google Shape;120;p16"/>
          <p:cNvSpPr/>
          <p:nvPr/>
        </p:nvSpPr>
        <p:spPr>
          <a:xfrm flipH="1">
            <a:off x="0" y="0"/>
            <a:ext cx="6397500" cy="6858000"/>
          </a:xfrm>
          <a:prstGeom prst="parallelogram">
            <a:avLst>
              <a:gd name="adj" fmla="val 45538"/>
            </a:avLst>
          </a:prstGeom>
          <a:solidFill>
            <a:srgbClr val="CC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O">
                <a:latin typeface="Calibri"/>
                <a:ea typeface="Calibri"/>
                <a:cs typeface="Calibri"/>
                <a:sym typeface="Calibri"/>
              </a:rPr>
              <a:t> 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p16"/>
          <p:cNvSpPr txBox="1"/>
          <p:nvPr/>
        </p:nvSpPr>
        <p:spPr>
          <a:xfrm>
            <a:off x="1866523" y="2532197"/>
            <a:ext cx="8166345" cy="1061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5700" b="1" dirty="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COMUNICACIÓN INTERNA </a:t>
            </a:r>
            <a:endParaRPr sz="5700" b="1" dirty="0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>
          <a:extLst>
            <a:ext uri="{FF2B5EF4-FFF2-40B4-BE49-F238E27FC236}">
              <a16:creationId xmlns:a16="http://schemas.microsoft.com/office/drawing/2014/main" id="{6FB3772F-E944-3261-9C06-8C1F2E5E27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" name="Google Shape;105;p15">
            <a:extLst>
              <a:ext uri="{FF2B5EF4-FFF2-40B4-BE49-F238E27FC236}">
                <a16:creationId xmlns:a16="http://schemas.microsoft.com/office/drawing/2014/main" id="{1D529A6B-4041-DD92-41C0-F97C40B6D052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b="15139"/>
          <a:stretch/>
        </p:blipFill>
        <p:spPr>
          <a:xfrm>
            <a:off x="0" y="0"/>
            <a:ext cx="12192000" cy="689549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06" name="Google Shape;106;p15">
            <a:extLst>
              <a:ext uri="{FF2B5EF4-FFF2-40B4-BE49-F238E27FC236}">
                <a16:creationId xmlns:a16="http://schemas.microsoft.com/office/drawing/2014/main" id="{8251ED62-B497-A6F8-A742-1A560C4215FA}"/>
              </a:ext>
            </a:extLst>
          </p:cNvPr>
          <p:cNvGrpSpPr/>
          <p:nvPr/>
        </p:nvGrpSpPr>
        <p:grpSpPr>
          <a:xfrm>
            <a:off x="10943664" y="-52"/>
            <a:ext cx="1245319" cy="6857697"/>
            <a:chOff x="10950525" y="35050"/>
            <a:chExt cx="1239000" cy="6822900"/>
          </a:xfrm>
        </p:grpSpPr>
        <p:sp>
          <p:nvSpPr>
            <p:cNvPr id="107" name="Google Shape;107;p15">
              <a:extLst>
                <a:ext uri="{FF2B5EF4-FFF2-40B4-BE49-F238E27FC236}">
                  <a16:creationId xmlns:a16="http://schemas.microsoft.com/office/drawing/2014/main" id="{3DB19B9F-364D-547F-37F3-4F0FDA9F38FC}"/>
                </a:ext>
              </a:extLst>
            </p:cNvPr>
            <p:cNvSpPr/>
            <p:nvPr/>
          </p:nvSpPr>
          <p:spPr>
            <a:xfrm flipH="1">
              <a:off x="10950525" y="2554450"/>
              <a:ext cx="1239000" cy="4303500"/>
            </a:xfrm>
            <a:prstGeom prst="rtTriangle">
              <a:avLst/>
            </a:pr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8" name="Google Shape;108;p15">
              <a:extLst>
                <a:ext uri="{FF2B5EF4-FFF2-40B4-BE49-F238E27FC236}">
                  <a16:creationId xmlns:a16="http://schemas.microsoft.com/office/drawing/2014/main" id="{47158FFB-E25C-3F3C-2703-71EC0B9BE14C}"/>
                </a:ext>
              </a:extLst>
            </p:cNvPr>
            <p:cNvSpPr/>
            <p:nvPr/>
          </p:nvSpPr>
          <p:spPr>
            <a:xfrm rot="10800000">
              <a:off x="10950525" y="35050"/>
              <a:ext cx="1239000" cy="2519400"/>
            </a:xfrm>
            <a:prstGeom prst="rtTriangle">
              <a:avLst/>
            </a:prstGeom>
            <a:solidFill>
              <a:srgbClr val="CC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CO">
                  <a:latin typeface="Calibri"/>
                  <a:ea typeface="Calibri"/>
                  <a:cs typeface="Calibri"/>
                  <a:sym typeface="Calibri"/>
                </a:rPr>
                <a:t> </a:t>
              </a: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109" name="Google Shape;109;p15">
              <a:extLst>
                <a:ext uri="{FF2B5EF4-FFF2-40B4-BE49-F238E27FC236}">
                  <a16:creationId xmlns:a16="http://schemas.microsoft.com/office/drawing/2014/main" id="{19819583-7C88-6881-D732-3AADAD4E23E1}"/>
                </a:ext>
              </a:extLst>
            </p:cNvPr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11161009" y="6465999"/>
              <a:ext cx="949873" cy="310749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10" name="Google Shape;110;p15">
            <a:extLst>
              <a:ext uri="{FF2B5EF4-FFF2-40B4-BE49-F238E27FC236}">
                <a16:creationId xmlns:a16="http://schemas.microsoft.com/office/drawing/2014/main" id="{60218E96-339E-018F-C19A-9FD11B26C754}"/>
              </a:ext>
            </a:extLst>
          </p:cNvPr>
          <p:cNvSpPr txBox="1"/>
          <p:nvPr/>
        </p:nvSpPr>
        <p:spPr>
          <a:xfrm>
            <a:off x="724279" y="2851833"/>
            <a:ext cx="9314901" cy="7386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3600" b="1" dirty="0">
                <a:solidFill>
                  <a:srgbClr val="CC0000"/>
                </a:solidFill>
                <a:latin typeface="Oswald"/>
                <a:sym typeface="Oswald"/>
              </a:rPr>
              <a:t>EJES ESTRATÉGICOS </a:t>
            </a:r>
            <a:endParaRPr lang="en-US" sz="3600" dirty="0"/>
          </a:p>
        </p:txBody>
      </p:sp>
      <p:sp>
        <p:nvSpPr>
          <p:cNvPr id="111" name="Google Shape;111;p15">
            <a:extLst>
              <a:ext uri="{FF2B5EF4-FFF2-40B4-BE49-F238E27FC236}">
                <a16:creationId xmlns:a16="http://schemas.microsoft.com/office/drawing/2014/main" id="{65E52340-462D-F540-0C1A-48D39488880A}"/>
              </a:ext>
            </a:extLst>
          </p:cNvPr>
          <p:cNvSpPr txBox="1"/>
          <p:nvPr/>
        </p:nvSpPr>
        <p:spPr>
          <a:xfrm>
            <a:off x="652511" y="3590466"/>
            <a:ext cx="10471468" cy="481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s-MX" sz="2800" dirty="0">
                <a:latin typeface="+mn-lt"/>
              </a:rPr>
              <a:t>- Cultura organizacional</a:t>
            </a:r>
          </a:p>
          <a:p>
            <a:r>
              <a:rPr lang="es-MX" sz="2800" dirty="0">
                <a:latin typeface="+mn-lt"/>
              </a:rPr>
              <a:t>- Sentido de pertenencia</a:t>
            </a:r>
          </a:p>
          <a:p>
            <a:r>
              <a:rPr lang="es-MX" sz="2800" dirty="0">
                <a:latin typeface="+mn-lt"/>
              </a:rPr>
              <a:t>- Magia del Servicio</a:t>
            </a:r>
          </a:p>
          <a:p>
            <a:r>
              <a:rPr lang="es-MX" sz="2800" dirty="0">
                <a:latin typeface="+mn-lt"/>
              </a:rPr>
              <a:t>- Información estratégica interna</a:t>
            </a:r>
          </a:p>
          <a:p>
            <a:r>
              <a:rPr lang="es-MX" sz="2800" dirty="0">
                <a:latin typeface="+mn-lt"/>
              </a:rPr>
              <a:t>- Identidad institucional</a:t>
            </a:r>
          </a:p>
          <a:p>
            <a:endParaRPr lang="es-MX" sz="2800" dirty="0">
              <a:latin typeface="+mn-lt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just"/>
            <a:endParaRPr lang="en-US" sz="2800" dirty="0">
              <a:latin typeface="+mn-lt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Google Shape;110;p15">
            <a:extLst>
              <a:ext uri="{FF2B5EF4-FFF2-40B4-BE49-F238E27FC236}">
                <a16:creationId xmlns:a16="http://schemas.microsoft.com/office/drawing/2014/main" id="{1623396B-E8C0-2979-9A0E-4D1865751795}"/>
              </a:ext>
            </a:extLst>
          </p:cNvPr>
          <p:cNvSpPr txBox="1"/>
          <p:nvPr/>
        </p:nvSpPr>
        <p:spPr>
          <a:xfrm>
            <a:off x="577975" y="572007"/>
            <a:ext cx="9314901" cy="7386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3600" b="1" dirty="0">
                <a:solidFill>
                  <a:srgbClr val="CC0000"/>
                </a:solidFill>
                <a:latin typeface="Oswald"/>
                <a:sym typeface="Oswald"/>
              </a:rPr>
              <a:t>OBJETIVO </a:t>
            </a:r>
            <a:endParaRPr lang="en-US" sz="3600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A38FB27A-BD34-D9F2-D8BE-81D4F929398F}"/>
              </a:ext>
            </a:extLst>
          </p:cNvPr>
          <p:cNvSpPr txBox="1"/>
          <p:nvPr/>
        </p:nvSpPr>
        <p:spPr>
          <a:xfrm>
            <a:off x="-62484" y="1370422"/>
            <a:ext cx="9745980" cy="10055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03580" marR="5080" algn="just">
              <a:lnSpc>
                <a:spcPct val="100800"/>
              </a:lnSpc>
              <a:spcBef>
                <a:spcPts val="85"/>
              </a:spcBef>
            </a:pPr>
            <a:r>
              <a:rPr lang="es-MX" sz="2000" spc="-40" dirty="0">
                <a:latin typeface="+mj-lt"/>
                <a:cs typeface="Verdana"/>
              </a:rPr>
              <a:t>Promover</a:t>
            </a:r>
            <a:r>
              <a:rPr lang="es-MX" sz="2000" spc="-114" dirty="0">
                <a:latin typeface="+mj-lt"/>
                <a:cs typeface="Verdana"/>
              </a:rPr>
              <a:t> </a:t>
            </a:r>
            <a:r>
              <a:rPr lang="es-MX" sz="2000" spc="-20" dirty="0">
                <a:latin typeface="+mj-lt"/>
                <a:cs typeface="Verdana"/>
              </a:rPr>
              <a:t>una</a:t>
            </a:r>
            <a:r>
              <a:rPr lang="es-MX" sz="2000" spc="-105" dirty="0">
                <a:latin typeface="+mj-lt"/>
                <a:cs typeface="Verdana"/>
              </a:rPr>
              <a:t> </a:t>
            </a:r>
            <a:r>
              <a:rPr lang="es-MX" sz="2000" spc="-45" dirty="0">
                <a:latin typeface="+mj-lt"/>
                <a:cs typeface="Verdana"/>
              </a:rPr>
              <a:t>cultura</a:t>
            </a:r>
            <a:r>
              <a:rPr lang="es-MX" sz="2000" spc="-100" dirty="0">
                <a:latin typeface="+mj-lt"/>
                <a:cs typeface="Verdana"/>
              </a:rPr>
              <a:t> </a:t>
            </a:r>
            <a:r>
              <a:rPr lang="es-MX" sz="2000" dirty="0">
                <a:latin typeface="+mj-lt"/>
                <a:cs typeface="Verdana"/>
              </a:rPr>
              <a:t>y</a:t>
            </a:r>
            <a:r>
              <a:rPr lang="es-MX" sz="2000" spc="-60" dirty="0">
                <a:latin typeface="+mj-lt"/>
                <a:cs typeface="Verdana"/>
              </a:rPr>
              <a:t> ambiente</a:t>
            </a:r>
            <a:r>
              <a:rPr lang="es-MX" sz="2000" spc="-75" dirty="0">
                <a:latin typeface="+mj-lt"/>
                <a:cs typeface="Verdana"/>
              </a:rPr>
              <a:t> </a:t>
            </a:r>
            <a:r>
              <a:rPr lang="es-MX" sz="2000" spc="-20" dirty="0">
                <a:latin typeface="+mj-lt"/>
                <a:cs typeface="Verdana"/>
              </a:rPr>
              <a:t>favorable</a:t>
            </a:r>
            <a:r>
              <a:rPr lang="es-MX" sz="2000" spc="-90" dirty="0">
                <a:latin typeface="+mj-lt"/>
                <a:cs typeface="Verdana"/>
              </a:rPr>
              <a:t> </a:t>
            </a:r>
            <a:r>
              <a:rPr lang="es-MX" sz="2000" spc="-40" dirty="0">
                <a:latin typeface="+mj-lt"/>
                <a:cs typeface="Verdana"/>
              </a:rPr>
              <a:t>dentro</a:t>
            </a:r>
            <a:r>
              <a:rPr lang="es-MX" sz="2000" spc="-80" dirty="0">
                <a:latin typeface="+mj-lt"/>
                <a:cs typeface="Verdana"/>
              </a:rPr>
              <a:t> </a:t>
            </a:r>
            <a:r>
              <a:rPr lang="es-MX" sz="2000" dirty="0">
                <a:latin typeface="+mj-lt"/>
                <a:cs typeface="Verdana"/>
              </a:rPr>
              <a:t>de</a:t>
            </a:r>
            <a:r>
              <a:rPr lang="es-MX" sz="2000" spc="-80" dirty="0">
                <a:latin typeface="+mj-lt"/>
                <a:cs typeface="Verdana"/>
              </a:rPr>
              <a:t> </a:t>
            </a:r>
            <a:r>
              <a:rPr lang="es-MX" sz="2000" dirty="0">
                <a:latin typeface="+mj-lt"/>
                <a:cs typeface="Verdana"/>
              </a:rPr>
              <a:t>la</a:t>
            </a:r>
            <a:r>
              <a:rPr lang="es-MX" sz="2000" spc="-40" dirty="0">
                <a:latin typeface="+mj-lt"/>
                <a:cs typeface="Verdana"/>
              </a:rPr>
              <a:t> </a:t>
            </a:r>
            <a:r>
              <a:rPr lang="es-MX" sz="2000" spc="-30" dirty="0">
                <a:latin typeface="+mj-lt"/>
                <a:cs typeface="Verdana"/>
              </a:rPr>
              <a:t>Alcaldía</a:t>
            </a:r>
            <a:r>
              <a:rPr lang="es-MX" sz="2000" spc="-100" dirty="0">
                <a:latin typeface="+mj-lt"/>
                <a:cs typeface="Verdana"/>
              </a:rPr>
              <a:t> </a:t>
            </a:r>
            <a:r>
              <a:rPr lang="es-MX" sz="2000" spc="-10" dirty="0">
                <a:latin typeface="+mj-lt"/>
                <a:cs typeface="Verdana"/>
              </a:rPr>
              <a:t>Local </a:t>
            </a:r>
            <a:r>
              <a:rPr lang="es-MX" sz="2000" spc="-80" dirty="0">
                <a:latin typeface="+mj-lt"/>
                <a:cs typeface="Verdana"/>
              </a:rPr>
              <a:t>de </a:t>
            </a:r>
            <a:r>
              <a:rPr lang="es-MX" sz="2000" spc="-75" dirty="0">
                <a:latin typeface="+mj-lt"/>
                <a:cs typeface="Verdana"/>
              </a:rPr>
              <a:t>Chapinero,</a:t>
            </a:r>
            <a:r>
              <a:rPr lang="es-MX" sz="2000" spc="-85" dirty="0">
                <a:latin typeface="+mj-lt"/>
                <a:cs typeface="Verdana"/>
              </a:rPr>
              <a:t> </a:t>
            </a:r>
            <a:r>
              <a:rPr lang="es-MX" sz="2000" spc="-45" dirty="0">
                <a:latin typeface="+mj-lt"/>
                <a:cs typeface="Verdana"/>
              </a:rPr>
              <a:t>la</a:t>
            </a:r>
            <a:r>
              <a:rPr lang="es-MX" sz="2000" spc="-60" dirty="0">
                <a:latin typeface="+mj-lt"/>
                <a:cs typeface="Verdana"/>
              </a:rPr>
              <a:t> </a:t>
            </a:r>
            <a:r>
              <a:rPr lang="es-MX" sz="2000" spc="-40" dirty="0">
                <a:latin typeface="+mj-lt"/>
                <a:cs typeface="Verdana"/>
              </a:rPr>
              <a:t>cual</a:t>
            </a:r>
            <a:r>
              <a:rPr lang="es-MX" sz="2000" spc="-80" dirty="0">
                <a:latin typeface="+mj-lt"/>
                <a:cs typeface="Verdana"/>
              </a:rPr>
              <a:t> </a:t>
            </a:r>
            <a:r>
              <a:rPr lang="es-MX" sz="2000" spc="-65" dirty="0">
                <a:latin typeface="+mj-lt"/>
                <a:cs typeface="Verdana"/>
              </a:rPr>
              <a:t>influya</a:t>
            </a:r>
            <a:r>
              <a:rPr lang="es-MX" sz="2000" spc="-35" dirty="0">
                <a:latin typeface="+mj-lt"/>
                <a:cs typeface="Verdana"/>
              </a:rPr>
              <a:t> </a:t>
            </a:r>
            <a:r>
              <a:rPr lang="es-MX" sz="2000" spc="-60" dirty="0">
                <a:latin typeface="+mj-lt"/>
                <a:cs typeface="Verdana"/>
              </a:rPr>
              <a:t>directamente</a:t>
            </a:r>
            <a:r>
              <a:rPr lang="es-MX" sz="2000" spc="-70" dirty="0">
                <a:latin typeface="+mj-lt"/>
                <a:cs typeface="Verdana"/>
              </a:rPr>
              <a:t> </a:t>
            </a:r>
            <a:r>
              <a:rPr lang="es-MX" sz="2000" spc="-165" dirty="0">
                <a:latin typeface="+mj-lt"/>
                <a:cs typeface="Verdana"/>
              </a:rPr>
              <a:t>en</a:t>
            </a:r>
            <a:r>
              <a:rPr lang="es-MX" sz="2000" spc="10" dirty="0">
                <a:latin typeface="+mj-lt"/>
                <a:cs typeface="Verdana"/>
              </a:rPr>
              <a:t> </a:t>
            </a:r>
            <a:r>
              <a:rPr lang="es-MX" sz="2000" spc="-45" dirty="0">
                <a:latin typeface="+mj-lt"/>
                <a:cs typeface="Verdana"/>
              </a:rPr>
              <a:t>las</a:t>
            </a:r>
            <a:r>
              <a:rPr lang="es-MX" sz="2000" spc="-100" dirty="0">
                <a:latin typeface="+mj-lt"/>
                <a:cs typeface="Verdana"/>
              </a:rPr>
              <a:t> </a:t>
            </a:r>
            <a:r>
              <a:rPr lang="es-MX" sz="2000" spc="-30" dirty="0">
                <a:latin typeface="+mj-lt"/>
                <a:cs typeface="Verdana"/>
              </a:rPr>
              <a:t>acciones</a:t>
            </a:r>
            <a:r>
              <a:rPr lang="es-MX" sz="2000" spc="-95" dirty="0">
                <a:latin typeface="+mj-lt"/>
                <a:cs typeface="Verdana"/>
              </a:rPr>
              <a:t> </a:t>
            </a:r>
            <a:r>
              <a:rPr lang="es-MX" sz="2000" spc="-80" dirty="0">
                <a:latin typeface="+mj-lt"/>
                <a:cs typeface="Verdana"/>
              </a:rPr>
              <a:t>que </a:t>
            </a:r>
            <a:r>
              <a:rPr lang="es-MX" sz="2000" spc="-60" dirty="0">
                <a:latin typeface="+mj-lt"/>
                <a:cs typeface="Verdana"/>
              </a:rPr>
              <a:t>realiza</a:t>
            </a:r>
            <a:r>
              <a:rPr lang="es-MX" sz="2000" spc="-35" dirty="0">
                <a:latin typeface="+mj-lt"/>
                <a:cs typeface="Verdana"/>
              </a:rPr>
              <a:t> </a:t>
            </a:r>
            <a:r>
              <a:rPr lang="es-MX" sz="2000" spc="-25" dirty="0">
                <a:latin typeface="+mj-lt"/>
                <a:cs typeface="Verdana"/>
              </a:rPr>
              <a:t>el </a:t>
            </a:r>
            <a:r>
              <a:rPr lang="es-MX" sz="2000" spc="-60" dirty="0">
                <a:latin typeface="+mj-lt"/>
                <a:cs typeface="Verdana"/>
              </a:rPr>
              <a:t>personal</a:t>
            </a:r>
            <a:r>
              <a:rPr lang="es-MX" sz="2000" spc="-120" dirty="0">
                <a:latin typeface="+mj-lt"/>
                <a:cs typeface="Verdana"/>
              </a:rPr>
              <a:t> </a:t>
            </a:r>
            <a:r>
              <a:rPr lang="es-MX" sz="2000" dirty="0">
                <a:latin typeface="+mj-lt"/>
                <a:cs typeface="Verdana"/>
              </a:rPr>
              <a:t>a</a:t>
            </a:r>
            <a:r>
              <a:rPr lang="es-MX" sz="2000" spc="-80" dirty="0">
                <a:latin typeface="+mj-lt"/>
                <a:cs typeface="Verdana"/>
              </a:rPr>
              <a:t> </a:t>
            </a:r>
            <a:r>
              <a:rPr lang="es-MX" sz="2000" spc="-90" dirty="0">
                <a:latin typeface="+mj-lt"/>
                <a:cs typeface="Verdana"/>
              </a:rPr>
              <a:t>nivel</a:t>
            </a:r>
            <a:r>
              <a:rPr lang="es-MX" sz="2000" spc="-110" dirty="0">
                <a:latin typeface="+mj-lt"/>
                <a:cs typeface="Verdana"/>
              </a:rPr>
              <a:t> </a:t>
            </a:r>
            <a:r>
              <a:rPr lang="es-MX" sz="2000" spc="-10" dirty="0">
                <a:latin typeface="+mj-lt"/>
                <a:cs typeface="Verdana"/>
              </a:rPr>
              <a:t>externo.</a:t>
            </a:r>
            <a:endParaRPr lang="es-MX" sz="2000" dirty="0">
              <a:latin typeface="+mj-lt"/>
              <a:cs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0883820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05;p15">
            <a:extLst>
              <a:ext uri="{FF2B5EF4-FFF2-40B4-BE49-F238E27FC236}">
                <a16:creationId xmlns:a16="http://schemas.microsoft.com/office/drawing/2014/main" id="{A7407E44-89FE-03D0-243F-08F1B92F7D83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 b="15139"/>
          <a:stretch/>
        </p:blipFill>
        <p:spPr>
          <a:xfrm>
            <a:off x="-3017" y="0"/>
            <a:ext cx="12192000" cy="6895499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7421605"/>
              </p:ext>
            </p:extLst>
          </p:nvPr>
        </p:nvGraphicFramePr>
        <p:xfrm>
          <a:off x="855785" y="1592998"/>
          <a:ext cx="9519140" cy="471648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797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797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797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797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4198">
                <a:tc>
                  <a:txBody>
                    <a:bodyPr/>
                    <a:lstStyle/>
                    <a:p>
                      <a:pPr marL="67437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b="1" spc="-1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Táctica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b="1" spc="4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Canal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56324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b="1" spc="-1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Audiencia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44132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b="1" spc="-1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Periodicidad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59255">
                <a:tc>
                  <a:txBody>
                    <a:bodyPr/>
                    <a:lstStyle/>
                    <a:p>
                      <a:pPr marL="92710" marR="768985">
                        <a:lnSpc>
                          <a:spcPct val="99800"/>
                        </a:lnSpc>
                        <a:spcBef>
                          <a:spcPts val="335"/>
                        </a:spcBef>
                      </a:pPr>
                      <a:r>
                        <a:rPr sz="1400" b="1" spc="-1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Información 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general</a:t>
                      </a:r>
                      <a:r>
                        <a:rPr sz="1400" b="1" spc="13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400" b="1" spc="-2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de 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actividades internas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ts val="1664"/>
                        </a:lnSpc>
                        <a:spcBef>
                          <a:spcPts val="330"/>
                        </a:spcBef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WhatsApp</a:t>
                      </a:r>
                      <a:endParaRPr sz="1400">
                        <a:latin typeface="Verdana"/>
                        <a:cs typeface="Verdana"/>
                      </a:endParaRPr>
                    </a:p>
                    <a:p>
                      <a:pPr marL="93980">
                        <a:lnSpc>
                          <a:spcPts val="1664"/>
                        </a:lnSpc>
                      </a:pPr>
                      <a:r>
                        <a:rPr sz="1400" spc="-3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Correo</a:t>
                      </a:r>
                      <a:r>
                        <a:rPr sz="1400" spc="-18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institucional</a:t>
                      </a:r>
                      <a:endParaRPr sz="1400">
                        <a:latin typeface="Verdana"/>
                        <a:cs typeface="Verdana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95250" marR="350520">
                        <a:lnSpc>
                          <a:spcPts val="1650"/>
                        </a:lnSpc>
                        <a:spcBef>
                          <a:spcPts val="409"/>
                        </a:spcBef>
                      </a:pPr>
                      <a:r>
                        <a:rPr sz="1400" spc="-3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Personal</a:t>
                      </a:r>
                      <a:r>
                        <a:rPr sz="1400" spc="-254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400" spc="-2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sz="1400" spc="-12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planta Contratistas</a:t>
                      </a:r>
                      <a:endParaRPr sz="1400" dirty="0">
                        <a:latin typeface="Verdana"/>
                        <a:cs typeface="Verdan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97155" marR="549910">
                        <a:lnSpc>
                          <a:spcPts val="1650"/>
                        </a:lnSpc>
                        <a:spcBef>
                          <a:spcPts val="409"/>
                        </a:spcBef>
                      </a:pPr>
                      <a:r>
                        <a:rPr sz="140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Cada</a:t>
                      </a:r>
                      <a:r>
                        <a:rPr sz="1400" spc="-2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400" spc="-6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vez</a:t>
                      </a:r>
                      <a:r>
                        <a:rPr sz="14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400" spc="-4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que</a:t>
                      </a:r>
                      <a:r>
                        <a:rPr sz="1400" spc="-13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4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se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requiera</a:t>
                      </a:r>
                      <a:endParaRPr sz="1400">
                        <a:latin typeface="Verdana"/>
                        <a:cs typeface="Verdan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82790">
                <a:tc>
                  <a:txBody>
                    <a:bodyPr/>
                    <a:lstStyle/>
                    <a:p>
                      <a:pPr marL="92710" marR="90805">
                        <a:lnSpc>
                          <a:spcPct val="100099"/>
                        </a:lnSpc>
                        <a:spcBef>
                          <a:spcPts val="345"/>
                        </a:spcBef>
                      </a:pPr>
                      <a:r>
                        <a:rPr sz="1400" b="1" spc="-1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Fechas conmemorativas 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(días</a:t>
                      </a: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de</a:t>
                      </a:r>
                      <a:r>
                        <a:rPr sz="1400" b="1" spc="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profesiones </a:t>
                      </a:r>
                      <a:r>
                        <a:rPr sz="1400" b="1" spc="8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y</a:t>
                      </a:r>
                      <a:r>
                        <a:rPr sz="1400" b="1" spc="-3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oficios, cumpleaños,</a:t>
                      </a:r>
                      <a:r>
                        <a:rPr sz="1400" b="1" spc="50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400" b="1" spc="1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patrias,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entre</a:t>
                      </a:r>
                      <a:r>
                        <a:rPr sz="1400" b="1" spc="2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otras)</a:t>
                      </a:r>
                      <a:endParaRPr sz="1400" dirty="0">
                        <a:latin typeface="Tahoma"/>
                        <a:cs typeface="Tahoma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WhatsApp</a:t>
                      </a:r>
                      <a:endParaRPr sz="1400">
                        <a:latin typeface="Verdana"/>
                        <a:cs typeface="Verdana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95250" marR="349885">
                        <a:lnSpc>
                          <a:spcPts val="1650"/>
                        </a:lnSpc>
                        <a:spcBef>
                          <a:spcPts val="425"/>
                        </a:spcBef>
                      </a:pPr>
                      <a:r>
                        <a:rPr sz="1400" spc="-3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Personal</a:t>
                      </a:r>
                      <a:r>
                        <a:rPr sz="1400" spc="-254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400" spc="-2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sz="1400" spc="-114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planta Contratistas</a:t>
                      </a:r>
                      <a:endParaRPr sz="1400">
                        <a:latin typeface="Verdana"/>
                        <a:cs typeface="Verdana"/>
                      </a:endParaRPr>
                    </a:p>
                  </a:txBody>
                  <a:tcPr marL="0" marR="0" marT="539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97155" marR="549275">
                        <a:lnSpc>
                          <a:spcPts val="1650"/>
                        </a:lnSpc>
                        <a:spcBef>
                          <a:spcPts val="425"/>
                        </a:spcBef>
                      </a:pPr>
                      <a:r>
                        <a:rPr sz="140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Cada</a:t>
                      </a:r>
                      <a:r>
                        <a:rPr sz="1400" spc="-2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400" spc="-6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vez</a:t>
                      </a:r>
                      <a:r>
                        <a:rPr sz="1400" spc="-4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400" spc="-4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que</a:t>
                      </a:r>
                      <a:r>
                        <a:rPr sz="1400" spc="-12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4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se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requiera</a:t>
                      </a:r>
                      <a:endParaRPr sz="1400">
                        <a:latin typeface="Verdana"/>
                        <a:cs typeface="Verdana"/>
                      </a:endParaRPr>
                    </a:p>
                  </a:txBody>
                  <a:tcPr marL="0" marR="0" marT="539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20244">
                <a:tc>
                  <a:txBody>
                    <a:bodyPr/>
                    <a:lstStyle/>
                    <a:p>
                      <a:pPr marL="92710" marR="88900">
                        <a:lnSpc>
                          <a:spcPct val="100600"/>
                        </a:lnSpc>
                        <a:spcBef>
                          <a:spcPts val="355"/>
                        </a:spcBef>
                      </a:pPr>
                      <a:r>
                        <a:rPr sz="14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Plan</a:t>
                      </a:r>
                      <a:r>
                        <a:rPr sz="1400" b="1" spc="-2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400" b="1" spc="5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Integral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400" b="1" spc="-2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de 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Gestión</a:t>
                      </a:r>
                      <a:r>
                        <a:rPr sz="1400" b="1" spc="9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Ambiental</a:t>
                      </a:r>
                      <a:r>
                        <a:rPr sz="1400" b="1" spc="5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400" b="1" spc="-5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– </a:t>
                      </a:r>
                      <a:r>
                        <a:rPr sz="1400" b="1" spc="6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PIGA</a:t>
                      </a:r>
                      <a:endParaRPr sz="1400" dirty="0">
                        <a:latin typeface="Tahoma"/>
                        <a:cs typeface="Tahoma"/>
                      </a:endParaRPr>
                    </a:p>
                  </a:txBody>
                  <a:tcPr marL="0" marR="0" marT="450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ts val="1664"/>
                        </a:lnSpc>
                        <a:spcBef>
                          <a:spcPts val="370"/>
                        </a:spcBef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WhatsApp</a:t>
                      </a:r>
                      <a:endParaRPr sz="1400">
                        <a:latin typeface="Verdana"/>
                        <a:cs typeface="Verdana"/>
                      </a:endParaRPr>
                    </a:p>
                    <a:p>
                      <a:pPr marL="93980">
                        <a:lnSpc>
                          <a:spcPts val="1664"/>
                        </a:lnSpc>
                      </a:pPr>
                      <a:r>
                        <a:rPr sz="1400" spc="-3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Correo</a:t>
                      </a:r>
                      <a:r>
                        <a:rPr sz="1400" spc="-18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institucional</a:t>
                      </a:r>
                      <a:endParaRPr sz="1400">
                        <a:latin typeface="Verdana"/>
                        <a:cs typeface="Verdana"/>
                      </a:endParaRPr>
                    </a:p>
                  </a:txBody>
                  <a:tcPr marL="0" marR="0" marT="4699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95250" marR="350520">
                        <a:lnSpc>
                          <a:spcPts val="1650"/>
                        </a:lnSpc>
                        <a:spcBef>
                          <a:spcPts val="450"/>
                        </a:spcBef>
                      </a:pPr>
                      <a:r>
                        <a:rPr sz="1400" spc="-3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Personal</a:t>
                      </a:r>
                      <a:r>
                        <a:rPr sz="1400" spc="-254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400" spc="-2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sz="1400" spc="-12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planta Contratistas</a:t>
                      </a:r>
                      <a:endParaRPr sz="1400">
                        <a:latin typeface="Verdana"/>
                        <a:cs typeface="Verdana"/>
                      </a:endParaRPr>
                    </a:p>
                  </a:txBody>
                  <a:tcPr marL="0" marR="0" marT="5715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97155" marR="549910">
                        <a:lnSpc>
                          <a:spcPts val="1650"/>
                        </a:lnSpc>
                        <a:spcBef>
                          <a:spcPts val="450"/>
                        </a:spcBef>
                      </a:pPr>
                      <a:r>
                        <a:rPr sz="140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Cada</a:t>
                      </a:r>
                      <a:r>
                        <a:rPr sz="1400" spc="-2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400" spc="-6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vez</a:t>
                      </a:r>
                      <a:r>
                        <a:rPr sz="140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400" spc="-4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que</a:t>
                      </a:r>
                      <a:r>
                        <a:rPr sz="1400" spc="-13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40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se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requiera</a:t>
                      </a:r>
                      <a:endParaRPr sz="1400" dirty="0">
                        <a:latin typeface="Verdana"/>
                        <a:cs typeface="Verdana"/>
                      </a:endParaRPr>
                    </a:p>
                  </a:txBody>
                  <a:tcPr marL="0" marR="0" marT="5715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CuadroTexto 4">
            <a:extLst>
              <a:ext uri="{FF2B5EF4-FFF2-40B4-BE49-F238E27FC236}">
                <a16:creationId xmlns:a16="http://schemas.microsoft.com/office/drawing/2014/main" id="{F29A9312-7B4E-0EBD-D8C4-7B73068706D1}"/>
              </a:ext>
            </a:extLst>
          </p:cNvPr>
          <p:cNvSpPr txBox="1"/>
          <p:nvPr/>
        </p:nvSpPr>
        <p:spPr>
          <a:xfrm>
            <a:off x="855785" y="548514"/>
            <a:ext cx="60960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000" b="1" dirty="0">
                <a:solidFill>
                  <a:srgbClr val="CC0000"/>
                </a:solidFill>
                <a:latin typeface="Oswald"/>
                <a:sym typeface="Oswald"/>
              </a:rPr>
              <a:t>TÁCTICAS</a:t>
            </a:r>
            <a:endParaRPr lang="en-US" sz="4000" dirty="0"/>
          </a:p>
        </p:txBody>
      </p:sp>
      <p:grpSp>
        <p:nvGrpSpPr>
          <p:cNvPr id="8" name="Google Shape;106;p15">
            <a:extLst>
              <a:ext uri="{FF2B5EF4-FFF2-40B4-BE49-F238E27FC236}">
                <a16:creationId xmlns:a16="http://schemas.microsoft.com/office/drawing/2014/main" id="{1AF951CF-32F5-E57D-0D0B-91E82E592C4E}"/>
              </a:ext>
            </a:extLst>
          </p:cNvPr>
          <p:cNvGrpSpPr/>
          <p:nvPr/>
        </p:nvGrpSpPr>
        <p:grpSpPr>
          <a:xfrm>
            <a:off x="10943664" y="-52"/>
            <a:ext cx="1245319" cy="6857697"/>
            <a:chOff x="10950525" y="35050"/>
            <a:chExt cx="1239000" cy="6822900"/>
          </a:xfrm>
        </p:grpSpPr>
        <p:sp>
          <p:nvSpPr>
            <p:cNvPr id="9" name="Google Shape;107;p15">
              <a:extLst>
                <a:ext uri="{FF2B5EF4-FFF2-40B4-BE49-F238E27FC236}">
                  <a16:creationId xmlns:a16="http://schemas.microsoft.com/office/drawing/2014/main" id="{8DF73505-B434-5797-1F33-3AAF779704E2}"/>
                </a:ext>
              </a:extLst>
            </p:cNvPr>
            <p:cNvSpPr/>
            <p:nvPr/>
          </p:nvSpPr>
          <p:spPr>
            <a:xfrm flipH="1">
              <a:off x="10950525" y="2554450"/>
              <a:ext cx="1239000" cy="4303500"/>
            </a:xfrm>
            <a:prstGeom prst="rtTriangle">
              <a:avLst/>
            </a:pr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" name="Google Shape;108;p15">
              <a:extLst>
                <a:ext uri="{FF2B5EF4-FFF2-40B4-BE49-F238E27FC236}">
                  <a16:creationId xmlns:a16="http://schemas.microsoft.com/office/drawing/2014/main" id="{0171994E-C574-C604-FD9A-3A711517B405}"/>
                </a:ext>
              </a:extLst>
            </p:cNvPr>
            <p:cNvSpPr/>
            <p:nvPr/>
          </p:nvSpPr>
          <p:spPr>
            <a:xfrm rot="10800000">
              <a:off x="10950525" y="35050"/>
              <a:ext cx="1239000" cy="2519400"/>
            </a:xfrm>
            <a:prstGeom prst="rtTriangle">
              <a:avLst/>
            </a:prstGeom>
            <a:solidFill>
              <a:srgbClr val="CC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CO">
                  <a:latin typeface="Calibri"/>
                  <a:ea typeface="Calibri"/>
                  <a:cs typeface="Calibri"/>
                  <a:sym typeface="Calibri"/>
                </a:rPr>
                <a:t> </a:t>
              </a: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11" name="Google Shape;109;p15">
              <a:extLst>
                <a:ext uri="{FF2B5EF4-FFF2-40B4-BE49-F238E27FC236}">
                  <a16:creationId xmlns:a16="http://schemas.microsoft.com/office/drawing/2014/main" id="{115E681D-D6D6-5B40-7848-A9773A0B3EDF}"/>
                </a:ext>
              </a:extLst>
            </p:cNvPr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11161009" y="6465999"/>
              <a:ext cx="949873" cy="310749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>
          <a:extLst>
            <a:ext uri="{FF2B5EF4-FFF2-40B4-BE49-F238E27FC236}">
              <a16:creationId xmlns:a16="http://schemas.microsoft.com/office/drawing/2014/main" id="{A0A54487-CADB-B2A3-483C-9BEC370976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6">
            <a:extLst>
              <a:ext uri="{FF2B5EF4-FFF2-40B4-BE49-F238E27FC236}">
                <a16:creationId xmlns:a16="http://schemas.microsoft.com/office/drawing/2014/main" id="{0BC6CB24-133D-A84B-C02C-80C4629AA65E}"/>
              </a:ext>
            </a:extLst>
          </p:cNvPr>
          <p:cNvSpPr/>
          <p:nvPr/>
        </p:nvSpPr>
        <p:spPr>
          <a:xfrm>
            <a:off x="0" y="-2125"/>
            <a:ext cx="12206700" cy="6857700"/>
          </a:xfrm>
          <a:prstGeom prst="rect">
            <a:avLst/>
          </a:prstGeom>
          <a:solidFill>
            <a:srgbClr val="E4032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16">
            <a:extLst>
              <a:ext uri="{FF2B5EF4-FFF2-40B4-BE49-F238E27FC236}">
                <a16:creationId xmlns:a16="http://schemas.microsoft.com/office/drawing/2014/main" id="{7F6E6987-21EC-168D-CB33-0673B63C760A}"/>
              </a:ext>
            </a:extLst>
          </p:cNvPr>
          <p:cNvSpPr/>
          <p:nvPr/>
        </p:nvSpPr>
        <p:spPr>
          <a:xfrm flipH="1">
            <a:off x="10943683" y="2532197"/>
            <a:ext cx="1245300" cy="4325400"/>
          </a:xfrm>
          <a:prstGeom prst="rtTriangle">
            <a:avLst/>
          </a:prstGeom>
          <a:solidFill>
            <a:srgbClr val="FF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16">
            <a:extLst>
              <a:ext uri="{FF2B5EF4-FFF2-40B4-BE49-F238E27FC236}">
                <a16:creationId xmlns:a16="http://schemas.microsoft.com/office/drawing/2014/main" id="{E661B156-63EB-5588-DFCE-55E2A3717BC4}"/>
              </a:ext>
            </a:extLst>
          </p:cNvPr>
          <p:cNvSpPr/>
          <p:nvPr/>
        </p:nvSpPr>
        <p:spPr>
          <a:xfrm rot="10800000">
            <a:off x="10943683" y="-103"/>
            <a:ext cx="1245300" cy="2532300"/>
          </a:xfrm>
          <a:prstGeom prst="rtTriangle">
            <a:avLst/>
          </a:prstGeom>
          <a:solidFill>
            <a:srgbClr val="CC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O">
                <a:latin typeface="Calibri"/>
                <a:ea typeface="Calibri"/>
                <a:cs typeface="Calibri"/>
                <a:sym typeface="Calibri"/>
              </a:rPr>
              <a:t> 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9" name="Google Shape;119;p16">
            <a:extLst>
              <a:ext uri="{FF2B5EF4-FFF2-40B4-BE49-F238E27FC236}">
                <a16:creationId xmlns:a16="http://schemas.microsoft.com/office/drawing/2014/main" id="{2AEA9029-1262-37B3-7C13-E17646D06BBE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177574" y="6484075"/>
            <a:ext cx="902077" cy="295100"/>
          </a:xfrm>
          <a:prstGeom prst="rect">
            <a:avLst/>
          </a:prstGeom>
          <a:noFill/>
          <a:ln>
            <a:noFill/>
          </a:ln>
        </p:spPr>
      </p:pic>
      <p:sp>
        <p:nvSpPr>
          <p:cNvPr id="120" name="Google Shape;120;p16">
            <a:extLst>
              <a:ext uri="{FF2B5EF4-FFF2-40B4-BE49-F238E27FC236}">
                <a16:creationId xmlns:a16="http://schemas.microsoft.com/office/drawing/2014/main" id="{23FAB3F3-3D17-A9FE-738C-1A08202A21AE}"/>
              </a:ext>
            </a:extLst>
          </p:cNvPr>
          <p:cNvSpPr/>
          <p:nvPr/>
        </p:nvSpPr>
        <p:spPr>
          <a:xfrm flipH="1">
            <a:off x="0" y="0"/>
            <a:ext cx="6397500" cy="6858000"/>
          </a:xfrm>
          <a:prstGeom prst="parallelogram">
            <a:avLst>
              <a:gd name="adj" fmla="val 45538"/>
            </a:avLst>
          </a:prstGeom>
          <a:solidFill>
            <a:srgbClr val="CC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O">
                <a:latin typeface="Calibri"/>
                <a:ea typeface="Calibri"/>
                <a:cs typeface="Calibri"/>
                <a:sym typeface="Calibri"/>
              </a:rPr>
              <a:t> 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p16">
            <a:extLst>
              <a:ext uri="{FF2B5EF4-FFF2-40B4-BE49-F238E27FC236}">
                <a16:creationId xmlns:a16="http://schemas.microsoft.com/office/drawing/2014/main" id="{4F7C8F6C-58F5-B185-B0B4-404B4103C797}"/>
              </a:ext>
            </a:extLst>
          </p:cNvPr>
          <p:cNvSpPr txBox="1"/>
          <p:nvPr/>
        </p:nvSpPr>
        <p:spPr>
          <a:xfrm>
            <a:off x="1793371" y="2532197"/>
            <a:ext cx="8166345" cy="1061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5700" b="1" dirty="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COMUNICACIÓN EXTERNA</a:t>
            </a:r>
            <a:endParaRPr sz="5700" b="1" dirty="0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</p:spTree>
    <p:extLst>
      <p:ext uri="{BB962C8B-B14F-4D97-AF65-F5344CB8AC3E}">
        <p14:creationId xmlns:p14="http://schemas.microsoft.com/office/powerpoint/2010/main" val="24100994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80A6A21E4B1A9745BC216A41268D3AE7" ma:contentTypeVersion="13" ma:contentTypeDescription="Crear nuevo documento." ma:contentTypeScope="" ma:versionID="bfc50c74e963b8f7cf048a5aea970832">
  <xsd:schema xmlns:xsd="http://www.w3.org/2001/XMLSchema" xmlns:xs="http://www.w3.org/2001/XMLSchema" xmlns:p="http://schemas.microsoft.com/office/2006/metadata/properties" xmlns:ns2="081017f8-6399-4cfa-bdfa-f9a67679f390" xmlns:ns3="cd3006bc-85c8-4bd2-876e-37dfcf48a749" targetNamespace="http://schemas.microsoft.com/office/2006/metadata/properties" ma:root="true" ma:fieldsID="f1ff2d3356d5fa93308ce120db2b4e29" ns2:_="" ns3:_="">
    <xsd:import namespace="081017f8-6399-4cfa-bdfa-f9a67679f390"/>
    <xsd:import namespace="cd3006bc-85c8-4bd2-876e-37dfcf48a749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81017f8-6399-4cfa-bdfa-f9a67679f390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Etiquetas de imagen" ma:readOnly="false" ma:fieldId="{5cf76f15-5ced-4ddc-b409-7134ff3c332f}" ma:taxonomyMulti="true" ma:sspId="1310d8ee-99bf-4ea4-9dbe-e9e068685e8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3006bc-85c8-4bd2-876e-37dfcf48a749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c84cb442-03eb-4879-9a7f-228408629405}" ma:internalName="TaxCatchAll" ma:showField="CatchAllData" ma:web="cd3006bc-85c8-4bd2-876e-37dfcf48a74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81017f8-6399-4cfa-bdfa-f9a67679f390">
      <Terms xmlns="http://schemas.microsoft.com/office/infopath/2007/PartnerControls"/>
    </lcf76f155ced4ddcb4097134ff3c332f>
    <TaxCatchAll xmlns="cd3006bc-85c8-4bd2-876e-37dfcf48a749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757B5AA-AA4C-45B0-9D67-E30060FFE541}">
  <ds:schemaRefs>
    <ds:schemaRef ds:uri="081017f8-6399-4cfa-bdfa-f9a67679f390"/>
    <ds:schemaRef ds:uri="cd3006bc-85c8-4bd2-876e-37dfcf48a74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C634ABFB-E8BE-4BBE-99EA-027D3A90BA4B}">
  <ds:schemaRefs>
    <ds:schemaRef ds:uri="http://schemas.microsoft.com/office/2006/documentManagement/types"/>
    <ds:schemaRef ds:uri="cd3006bc-85c8-4bd2-876e-37dfcf48a749"/>
    <ds:schemaRef ds:uri="http://purl.org/dc/elements/1.1/"/>
    <ds:schemaRef ds:uri="http://schemas.microsoft.com/office/infopath/2007/PartnerControls"/>
    <ds:schemaRef ds:uri="http://purl.org/dc/dcmitype/"/>
    <ds:schemaRef ds:uri="http://schemas.microsoft.com/office/2006/metadata/properties"/>
    <ds:schemaRef ds:uri="http://www.w3.org/XML/1998/namespace"/>
    <ds:schemaRef ds:uri="http://schemas.openxmlformats.org/package/2006/metadata/core-properties"/>
    <ds:schemaRef ds:uri="081017f8-6399-4cfa-bdfa-f9a67679f390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417547E9-A54E-47D3-B95F-DB1BBD7DC13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390</Words>
  <Application>Microsoft Office PowerPoint</Application>
  <PresentationFormat>Panorámica</PresentationFormat>
  <Paragraphs>127</Paragraphs>
  <Slides>15</Slides>
  <Notes>12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5" baseType="lpstr">
      <vt:lpstr>Arial</vt:lpstr>
      <vt:lpstr>Arial MT</vt:lpstr>
      <vt:lpstr>Calibri</vt:lpstr>
      <vt:lpstr>Lexend Deca</vt:lpstr>
      <vt:lpstr>Open Sans</vt:lpstr>
      <vt:lpstr>Oswald</vt:lpstr>
      <vt:lpstr>Tahoma</vt:lpstr>
      <vt:lpstr>Verdana</vt:lpstr>
      <vt:lpstr>Wingdings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Karen Johana Ortiz Molina</dc:creator>
  <cp:lastModifiedBy>Sandra Mary Pereira Lizcano</cp:lastModifiedBy>
  <cp:revision>3</cp:revision>
  <dcterms:modified xsi:type="dcterms:W3CDTF">2026-02-20T18:55:43Z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0x01010080A6A21E4B1A9745BC216A41268D3AE7</vt:lpwstr>
  </property>
  <property fmtid="{D5CDD505-2E9C-101B-9397-08002B2CF9AE}" pid="3" name="MediaServiceImageTags">
    <vt:lpwstr/>
  </property>
</Properties>
</file>