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Lst>
  <p:sldSz cy="6858000" cx="12192000"/>
  <p:notesSz cx="6858000" cy="9144000"/>
  <p:embeddedFontLst>
    <p:embeddedFont>
      <p:font typeface="Oswald"/>
      <p:regular r:id="rId64"/>
      <p:bold r:id="rId65"/>
    </p:embeddedFont>
    <p:embeddedFont>
      <p:font typeface="Lexend Deca"/>
      <p:regular r:id="rId66"/>
      <p:bold r:id="rId67"/>
    </p:embeddedFont>
    <p:embeddedFont>
      <p:font typeface="Open Sans"/>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2" roundtripDataSignature="AMtx7mhIDFEG8ut+AD8LtJWhFJmLtcFR1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2897131-EABC-44B9-802E-35CB63509F12}">
  <a:tblStyle styleId="{52897131-EABC-44B9-802E-35CB63509F12}"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78B33DAD-74F8-46BB-8408-D14DF976D976}"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ECD65C5-5FB9-4BDB-87B1-9E38C34C57EE}" styleName="Table_2">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2" Type="http://customschemas.google.com/relationships/presentationmetadata" Target="meta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OpenSans-boldItalic.fntdata"/><Relationship Id="rId70" Type="http://schemas.openxmlformats.org/officeDocument/2006/relationships/font" Target="fonts/OpenSans-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Oswald-regular.fntdata"/><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font" Target="fonts/LexendDeca-regular.fntdata"/><Relationship Id="rId21" Type="http://schemas.openxmlformats.org/officeDocument/2006/relationships/slide" Target="slides/slide16.xml"/><Relationship Id="rId65" Type="http://schemas.openxmlformats.org/officeDocument/2006/relationships/font" Target="fonts/Oswald-bold.fntdata"/><Relationship Id="rId24" Type="http://schemas.openxmlformats.org/officeDocument/2006/relationships/slide" Target="slides/slide19.xml"/><Relationship Id="rId68" Type="http://schemas.openxmlformats.org/officeDocument/2006/relationships/font" Target="fonts/OpenSans-regular.fntdata"/><Relationship Id="rId23" Type="http://schemas.openxmlformats.org/officeDocument/2006/relationships/slide" Target="slides/slide18.xml"/><Relationship Id="rId67" Type="http://schemas.openxmlformats.org/officeDocument/2006/relationships/font" Target="fonts/LexendDeca-bold.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OpenSans-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D:\Alcaldia%20de%20Tunjuelito\Reporte%20de%20Ejecucion%20Presupuestal%20del%20Gasto%2021.07.2025.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D:\Alcaldia%20de%20Tunjuelito\Reporte%20de%20Ejecucion%20Presupuestal%20del%20Gasto%2021.07.2025.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D:\Alcaldia%20de%20Tunjuelito\Reporte%20de%20Ejecucion%20Presupuestal%20del%20Gasto%2021.07.2025.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D:\Alcaldia%20de%20Tunjuelito\Reporte%20de%20Ejecucion%20Presupuestal%20del%20Gasto%2021.07.2025.xlsx" TargetMode="External"/></Relationships>
</file>

<file path=ppt/charts/_rels/chart6.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D:\Alcaldia%20de%20Tunjuelito\Reporte%20de%20Ejecucion%20Presupuestal%20del%20Gasto%2021.07.202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[Contratos Oficina de Participación.xlsx]Hoja4!TablaDinámica20</c:name>
    <c:fmtId val="18"/>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Hoja4!$C$3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Hoja4!$A$4:$B$11</c:f>
              <c:multiLvlStrCache>
                <c:ptCount val="8"/>
                <c:lvl>
                  <c:pt idx="0">
                    <c:v>AGOSTO</c:v>
                  </c:pt>
                  <c:pt idx="1">
                    <c:v>SEPTIEMBRE</c:v>
                  </c:pt>
                  <c:pt idx="2">
                    <c:v>OCTUBRE</c:v>
                  </c:pt>
                  <c:pt idx="3">
                    <c:v>SEPTIEMBRE</c:v>
                  </c:pt>
                  <c:pt idx="4">
                    <c:v>DICIEMBRE</c:v>
                  </c:pt>
                  <c:pt idx="5">
                    <c:v>NOVIEMBRE</c:v>
                  </c:pt>
                  <c:pt idx="6">
                    <c:v>SEPTIEMBRE</c:v>
                  </c:pt>
                  <c:pt idx="7">
                    <c:v>OCTUBRE</c:v>
                  </c:pt>
                </c:lvl>
                <c:lvl>
                  <c:pt idx="0">
                    <c:v>APOYO ADMINISTRATIVO</c:v>
                  </c:pt>
                  <c:pt idx="1">
                    <c:v>APOYO TÉCNICO</c:v>
                  </c:pt>
                  <c:pt idx="3">
                    <c:v>DOCENTES PREPÁRATE A LA U</c:v>
                  </c:pt>
                  <c:pt idx="5">
                    <c:v>LIDER</c:v>
                  </c:pt>
                  <c:pt idx="6">
                    <c:v>PROFESIONALES REFERENTES INSTANCIAS DE PARTICIPACIÓN</c:v>
                  </c:pt>
                </c:lvl>
              </c:multiLvlStrCache>
            </c:multiLvlStrRef>
          </c:cat>
          <c:val>
            <c:numRef>
              <c:f>Hoja4!$C$4:$C$11</c:f>
              <c:numCache>
                <c:formatCode>General</c:formatCode>
                <c:ptCount val="8"/>
                <c:pt idx="0">
                  <c:v>1</c:v>
                </c:pt>
                <c:pt idx="1">
                  <c:v>8</c:v>
                </c:pt>
                <c:pt idx="2">
                  <c:v>1</c:v>
                </c:pt>
                <c:pt idx="3">
                  <c:v>4</c:v>
                </c:pt>
                <c:pt idx="4">
                  <c:v>1</c:v>
                </c:pt>
                <c:pt idx="5">
                  <c:v>1</c:v>
                </c:pt>
                <c:pt idx="6">
                  <c:v>7</c:v>
                </c:pt>
                <c:pt idx="7">
                  <c:v>2</c:v>
                </c:pt>
              </c:numCache>
            </c:numRef>
          </c:val>
          <c:extLst>
            <c:ext xmlns:c16="http://schemas.microsoft.com/office/drawing/2014/chart" uri="{C3380CC4-5D6E-409C-BE32-E72D297353CC}">
              <c16:uniqueId val="{00000000-B762-42D3-B56C-85FEF9B6DEA7}"/>
            </c:ext>
          </c:extLst>
        </c:ser>
        <c:dLbls>
          <c:dLblPos val="outEnd"/>
          <c:showLegendKey val="0"/>
          <c:showVal val="1"/>
          <c:showCatName val="0"/>
          <c:showSerName val="0"/>
          <c:showPercent val="0"/>
          <c:showBubbleSize val="0"/>
        </c:dLbls>
        <c:gapWidth val="182"/>
        <c:axId val="432215752"/>
        <c:axId val="432215424"/>
      </c:barChart>
      <c:catAx>
        <c:axId val="432215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32215424"/>
        <c:crosses val="autoZero"/>
        <c:auto val="1"/>
        <c:lblAlgn val="ctr"/>
        <c:lblOffset val="100"/>
        <c:noMultiLvlLbl val="0"/>
      </c:catAx>
      <c:valAx>
        <c:axId val="4322154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2215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F24-4FC5-A774-89073A5BF59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F24-4FC5-A774-89073A5BF590}"/>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F24-4FC5-A774-89073A5BF590}"/>
              </c:ext>
            </c:extLst>
          </c:dPt>
          <c:dLbls>
            <c:dLbl>
              <c:idx val="0"/>
              <c:layout>
                <c:manualLayout>
                  <c:x val="0.13572987077863038"/>
                  <c:y val="-8.2058956556900445E-2"/>
                </c:manualLayout>
              </c:layou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F24-4FC5-A774-89073A5BF590}"/>
                </c:ext>
              </c:extLst>
            </c:dLbl>
            <c:dLbl>
              <c:idx val="1"/>
              <c:layout>
                <c:manualLayout>
                  <c:x val="0.1281045971393816"/>
                  <c:y val="9.000014590111656E-2"/>
                </c:manualLayout>
              </c:layou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2F24-4FC5-A774-89073A5BF590}"/>
                </c:ext>
              </c:extLst>
            </c:dLbl>
            <c:dLbl>
              <c:idx val="2"/>
              <c:layout>
                <c:manualLayout>
                  <c:x val="-0.13725492550648027"/>
                  <c:y val="0.13764728196641346"/>
                </c:manualLayout>
              </c:layou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2F24-4FC5-A774-89073A5BF59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Hoja1!$B$3:$B$5</c:f>
              <c:strCache>
                <c:ptCount val="3"/>
                <c:pt idx="0">
                  <c:v>Obligaciones por Pagar</c:v>
                </c:pt>
                <c:pt idx="1">
                  <c:v>Gastos de Funcionamiento</c:v>
                </c:pt>
                <c:pt idx="2">
                  <c:v>Gastos de Inversión </c:v>
                </c:pt>
              </c:strCache>
            </c:strRef>
          </c:cat>
          <c:val>
            <c:numRef>
              <c:f>Hoja1!$D$3:$D$5</c:f>
              <c:numCache>
                <c:formatCode>_-"$"\ * #,##0_-;\-"$"\ * #,##0_-;_-"$"\ * "-"??_-;_-@_-</c:formatCode>
                <c:ptCount val="3"/>
                <c:pt idx="0">
                  <c:v>30691865454</c:v>
                </c:pt>
                <c:pt idx="1">
                  <c:v>3857482123</c:v>
                </c:pt>
                <c:pt idx="2">
                  <c:v>60278533857</c:v>
                </c:pt>
              </c:numCache>
            </c:numRef>
          </c:val>
          <c:extLst>
            <c:ext xmlns:c16="http://schemas.microsoft.com/office/drawing/2014/chart" uri="{C3380CC4-5D6E-409C-BE32-E72D297353CC}">
              <c16:uniqueId val="{00000006-2F24-4FC5-A774-89073A5BF590}"/>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774292710420019E-2"/>
          <c:y val="0.15413814364664161"/>
          <c:w val="0.89739775082398587"/>
          <c:h val="0.65438688031553094"/>
        </c:manualLayout>
      </c:layout>
      <c:barChart>
        <c:barDir val="col"/>
        <c:grouping val="clustered"/>
        <c:varyColors val="0"/>
        <c:ser>
          <c:idx val="0"/>
          <c:order val="0"/>
          <c:tx>
            <c:strRef>
              <c:f>'CONSOLIDACION EJECUCION'!$I$14</c:f>
              <c:strCache>
                <c:ptCount val="1"/>
                <c:pt idx="0">
                  <c:v>COMPROMISO ACUMULADOS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'CONSOLIDACION EJECUCION'!$D$15:$D$20</c:f>
              <c:strCache>
                <c:ptCount val="6"/>
                <c:pt idx="0">
                  <c:v>FUNCIONAMIENTO 2025</c:v>
                </c:pt>
                <c:pt idx="1">
                  <c:v>FUNCIONAMIENTO 2024</c:v>
                </c:pt>
                <c:pt idx="2">
                  <c:v>FUNCIONAMIENTOS VIGENCIAS PREVIAS</c:v>
                </c:pt>
                <c:pt idx="3">
                  <c:v>INVERSÓN VIGENCIA 2025</c:v>
                </c:pt>
                <c:pt idx="4">
                  <c:v>INVERSIÓN VIGENCIA 2024</c:v>
                </c:pt>
                <c:pt idx="5">
                  <c:v>INVERSIÓN VIGENCIAS ANTERIORES</c:v>
                </c:pt>
              </c:strCache>
            </c:strRef>
          </c:cat>
          <c:val>
            <c:numRef>
              <c:f>'CONSOLIDACION EJECUCION'!$I$15:$I$20</c:f>
              <c:numCache>
                <c:formatCode>_("$"* #,##0_);_("$"* \(#,##0\);_("$"* "-"_);_(@_)</c:formatCode>
                <c:ptCount val="6"/>
                <c:pt idx="0">
                  <c:v>3316.9748030000001</c:v>
                </c:pt>
                <c:pt idx="1">
                  <c:v>578.94364499999995</c:v>
                </c:pt>
                <c:pt idx="2">
                  <c:v>0</c:v>
                </c:pt>
                <c:pt idx="3">
                  <c:v>23300.011318000001</c:v>
                </c:pt>
                <c:pt idx="4">
                  <c:v>27844.938179000001</c:v>
                </c:pt>
                <c:pt idx="5">
                  <c:v>1762.9253209999999</c:v>
                </c:pt>
              </c:numCache>
            </c:numRef>
          </c:val>
          <c:extLst>
            <c:ext xmlns:c16="http://schemas.microsoft.com/office/drawing/2014/chart" uri="{C3380CC4-5D6E-409C-BE32-E72D297353CC}">
              <c16:uniqueId val="{00000000-476D-449B-9E43-D95ED2C3663A}"/>
            </c:ext>
          </c:extLst>
        </c:ser>
        <c:ser>
          <c:idx val="1"/>
          <c:order val="1"/>
          <c:tx>
            <c:strRef>
              <c:f>'CONSOLIDACION EJECUCION'!$J$14</c:f>
              <c:strCache>
                <c:ptCount val="1"/>
                <c:pt idx="0">
                  <c:v>SALDO PENDIENTE</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'CONSOLIDACION EJECUCION'!$D$15:$D$20</c:f>
              <c:strCache>
                <c:ptCount val="6"/>
                <c:pt idx="0">
                  <c:v>FUNCIONAMIENTO 2025</c:v>
                </c:pt>
                <c:pt idx="1">
                  <c:v>FUNCIONAMIENTO 2024</c:v>
                </c:pt>
                <c:pt idx="2">
                  <c:v>FUNCIONAMIENTOS VIGENCIAS PREVIAS</c:v>
                </c:pt>
                <c:pt idx="3">
                  <c:v>INVERSÓN VIGENCIA 2025</c:v>
                </c:pt>
                <c:pt idx="4">
                  <c:v>INVERSIÓN VIGENCIA 2024</c:v>
                </c:pt>
                <c:pt idx="5">
                  <c:v>INVERSIÓN VIGENCIAS ANTERIORES</c:v>
                </c:pt>
              </c:strCache>
            </c:strRef>
          </c:cat>
          <c:val>
            <c:numRef>
              <c:f>'CONSOLIDACION EJECUCION'!$J$15:$J$20</c:f>
              <c:numCache>
                <c:formatCode>_("$"* #,##0_);_("$"* \(#,##0\);_("$"* "-"_);_(@_)</c:formatCode>
                <c:ptCount val="6"/>
                <c:pt idx="0">
                  <c:v>296.96515699999998</c:v>
                </c:pt>
                <c:pt idx="1">
                  <c:v>0</c:v>
                </c:pt>
                <c:pt idx="2">
                  <c:v>0</c:v>
                </c:pt>
                <c:pt idx="3">
                  <c:v>1244.5681139999999</c:v>
                </c:pt>
                <c:pt idx="4">
                  <c:v>0</c:v>
                </c:pt>
                <c:pt idx="5">
                  <c:v>0</c:v>
                </c:pt>
              </c:numCache>
            </c:numRef>
          </c:val>
          <c:extLst>
            <c:ext xmlns:c16="http://schemas.microsoft.com/office/drawing/2014/chart" uri="{C3380CC4-5D6E-409C-BE32-E72D297353CC}">
              <c16:uniqueId val="{00000001-476D-449B-9E43-D95ED2C3663A}"/>
            </c:ext>
          </c:extLst>
        </c:ser>
        <c:dLbls>
          <c:dLblPos val="outEnd"/>
          <c:showLegendKey val="0"/>
          <c:showVal val="1"/>
          <c:showCatName val="0"/>
          <c:showSerName val="0"/>
          <c:showPercent val="0"/>
          <c:showBubbleSize val="0"/>
        </c:dLbls>
        <c:gapWidth val="444"/>
        <c:overlap val="-90"/>
        <c:axId val="1387161968"/>
        <c:axId val="1387166768"/>
      </c:barChart>
      <c:catAx>
        <c:axId val="1387161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cap="all" spc="120" normalizeH="0" baseline="0">
                <a:solidFill>
                  <a:schemeClr val="tx1"/>
                </a:solidFill>
                <a:latin typeface="+mn-lt"/>
                <a:ea typeface="+mn-ea"/>
                <a:cs typeface="+mn-cs"/>
              </a:defRPr>
            </a:pPr>
            <a:endParaRPr lang="en-US"/>
          </a:p>
        </c:txPr>
        <c:crossAx val="1387166768"/>
        <c:crosses val="autoZero"/>
        <c:auto val="1"/>
        <c:lblAlgn val="ctr"/>
        <c:lblOffset val="100"/>
        <c:noMultiLvlLbl val="0"/>
      </c:catAx>
      <c:valAx>
        <c:axId val="1387166768"/>
        <c:scaling>
          <c:orientation val="minMax"/>
        </c:scaling>
        <c:delete val="1"/>
        <c:axPos val="l"/>
        <c:numFmt formatCode="_(&quot;$&quot;* #,##0_);_(&quot;$&quot;* \(#,##0\);_(&quot;$&quot;* &quot;-&quot;_);_(@_)" sourceLinked="1"/>
        <c:majorTickMark val="none"/>
        <c:minorTickMark val="none"/>
        <c:tickLblPos val="nextTo"/>
        <c:crossAx val="1387161968"/>
        <c:crosses val="autoZero"/>
        <c:crossBetween val="between"/>
      </c:valAx>
      <c:spPr>
        <a:noFill/>
        <a:ln>
          <a:noFill/>
        </a:ln>
        <a:effectLst/>
      </c:spPr>
    </c:plotArea>
    <c:legend>
      <c:legendPos val="t"/>
      <c:layout>
        <c:manualLayout>
          <c:xMode val="edge"/>
          <c:yMode val="edge"/>
          <c:x val="0.30627676382662017"/>
          <c:y val="6.4310987273919026E-2"/>
          <c:w val="0.3874463733635351"/>
          <c:h val="1.4641636897937755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b="1">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'CONSOLIDACION EJECUCION'!$D$25</c:f>
              <c:strCache>
                <c:ptCount val="1"/>
                <c:pt idx="0">
                  <c:v>A Julio 8</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'CONSOLIDACION EJECUCION'!$E$24:$H$24</c:f>
              <c:strCache>
                <c:ptCount val="4"/>
                <c:pt idx="0">
                  <c:v>Apropiación</c:v>
                </c:pt>
                <c:pt idx="1">
                  <c:v>CDP Acumulado</c:v>
                </c:pt>
                <c:pt idx="2">
                  <c:v>Comprometido</c:v>
                </c:pt>
                <c:pt idx="3">
                  <c:v>Saldo pendiente por CRP</c:v>
                </c:pt>
              </c:strCache>
            </c:strRef>
          </c:cat>
          <c:val>
            <c:numRef>
              <c:f>'CONSOLIDACION EJECUCION'!$E$25:$H$25</c:f>
              <c:numCache>
                <c:formatCode>_("$"* #,##0_);_("$"* \(#,##0\);_("$"* "-"_);_(@_)</c:formatCode>
                <c:ptCount val="4"/>
                <c:pt idx="0">
                  <c:v>60278.533857000002</c:v>
                </c:pt>
                <c:pt idx="1">
                  <c:v>24544.579431999999</c:v>
                </c:pt>
                <c:pt idx="2">
                  <c:v>22208.848318</c:v>
                </c:pt>
                <c:pt idx="3">
                  <c:v>2335.7311140000002</c:v>
                </c:pt>
              </c:numCache>
            </c:numRef>
          </c:val>
          <c:extLst>
            <c:ext xmlns:c16="http://schemas.microsoft.com/office/drawing/2014/chart" uri="{C3380CC4-5D6E-409C-BE32-E72D297353CC}">
              <c16:uniqueId val="{00000004-AB33-4360-B1C2-8827989D982B}"/>
            </c:ext>
          </c:extLst>
        </c:ser>
        <c:ser>
          <c:idx val="1"/>
          <c:order val="1"/>
          <c:tx>
            <c:strRef>
              <c:f>'CONSOLIDACION EJECUCION'!$D$26</c:f>
              <c:strCache>
                <c:ptCount val="1"/>
                <c:pt idx="0">
                  <c:v>A julio 24</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'CONSOLIDACION EJECUCION'!$E$24:$H$24</c:f>
              <c:strCache>
                <c:ptCount val="4"/>
                <c:pt idx="0">
                  <c:v>Apropiación</c:v>
                </c:pt>
                <c:pt idx="1">
                  <c:v>CDP Acumulado</c:v>
                </c:pt>
                <c:pt idx="2">
                  <c:v>Comprometido</c:v>
                </c:pt>
                <c:pt idx="3">
                  <c:v>Saldo pendiente por CRP</c:v>
                </c:pt>
              </c:strCache>
            </c:strRef>
          </c:cat>
          <c:val>
            <c:numRef>
              <c:f>'CONSOLIDACION EJECUCION'!$E$26:$H$26</c:f>
              <c:numCache>
                <c:formatCode>_("$"* #,##0_);_("$"* \(#,##0\);_("$"* "-"_);_(@_)</c:formatCode>
                <c:ptCount val="4"/>
                <c:pt idx="0">
                  <c:v>60278.533857000002</c:v>
                </c:pt>
                <c:pt idx="1">
                  <c:v>24544.579431999999</c:v>
                </c:pt>
                <c:pt idx="2">
                  <c:v>23300.011318000001</c:v>
                </c:pt>
                <c:pt idx="3">
                  <c:v>1244.5681139999999</c:v>
                </c:pt>
              </c:numCache>
            </c:numRef>
          </c:val>
          <c:extLst>
            <c:ext xmlns:c16="http://schemas.microsoft.com/office/drawing/2014/chart" uri="{C3380CC4-5D6E-409C-BE32-E72D297353CC}">
              <c16:uniqueId val="{00000008-AB33-4360-B1C2-8827989D982B}"/>
            </c:ext>
          </c:extLst>
        </c:ser>
        <c:dLbls>
          <c:dLblPos val="outEnd"/>
          <c:showLegendKey val="0"/>
          <c:showVal val="1"/>
          <c:showCatName val="0"/>
          <c:showSerName val="0"/>
          <c:showPercent val="0"/>
          <c:showBubbleSize val="0"/>
        </c:dLbls>
        <c:gapWidth val="444"/>
        <c:overlap val="-90"/>
        <c:axId val="1226922096"/>
        <c:axId val="1226925936"/>
      </c:barChart>
      <c:catAx>
        <c:axId val="12269220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cap="all" spc="120" normalizeH="0" baseline="0">
                <a:solidFill>
                  <a:schemeClr val="tx1"/>
                </a:solidFill>
                <a:latin typeface="+mn-lt"/>
                <a:ea typeface="+mn-ea"/>
                <a:cs typeface="+mn-cs"/>
              </a:defRPr>
            </a:pPr>
            <a:endParaRPr lang="en-US"/>
          </a:p>
        </c:txPr>
        <c:crossAx val="1226925936"/>
        <c:crosses val="autoZero"/>
        <c:auto val="1"/>
        <c:lblAlgn val="ctr"/>
        <c:lblOffset val="100"/>
        <c:noMultiLvlLbl val="0"/>
      </c:catAx>
      <c:valAx>
        <c:axId val="1226925936"/>
        <c:scaling>
          <c:orientation val="minMax"/>
        </c:scaling>
        <c:delete val="1"/>
        <c:axPos val="l"/>
        <c:numFmt formatCode="_(&quot;$&quot;* #,##0_);_(&quot;$&quot;* \(#,##0\);_(&quot;$&quot;* &quot;-&quot;_);_(@_)" sourceLinked="1"/>
        <c:majorTickMark val="none"/>
        <c:minorTickMark val="none"/>
        <c:tickLblPos val="nextTo"/>
        <c:crossAx val="122692209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6"/>
            </a:solidFill>
            <a:ln>
              <a:noFill/>
            </a:ln>
            <a:effectLst/>
            <a:sp3d/>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('CONSOLIDACION EJECUCION'!$D$25,'CONSOLIDACION EJECUCION'!$D$26)</c:f>
              <c:strCache>
                <c:ptCount val="2"/>
                <c:pt idx="0">
                  <c:v>A Julio 8</c:v>
                </c:pt>
                <c:pt idx="1">
                  <c:v>A julio 24</c:v>
                </c:pt>
              </c:strCache>
            </c:strRef>
          </c:cat>
          <c:val>
            <c:numRef>
              <c:f>('CONSOLIDACION EJECUCION'!$I$25,'CONSOLIDACION EJECUCION'!$I$26)</c:f>
              <c:numCache>
                <c:formatCode>0.0%</c:formatCode>
                <c:ptCount val="2"/>
                <c:pt idx="0" formatCode="0.00%">
                  <c:v>0.36843710184933337</c:v>
                </c:pt>
                <c:pt idx="1">
                  <c:v>0.38653911810919445</c:v>
                </c:pt>
              </c:numCache>
            </c:numRef>
          </c:val>
          <c:extLst>
            <c:ext xmlns:c16="http://schemas.microsoft.com/office/drawing/2014/chart" uri="{C3380CC4-5D6E-409C-BE32-E72D297353CC}">
              <c16:uniqueId val="{00000000-965F-4B72-AF27-857DB3E08111}"/>
            </c:ext>
          </c:extLst>
        </c:ser>
        <c:dLbls>
          <c:showLegendKey val="0"/>
          <c:showVal val="1"/>
          <c:showCatName val="0"/>
          <c:showSerName val="0"/>
          <c:showPercent val="0"/>
          <c:showBubbleSize val="0"/>
        </c:dLbls>
        <c:gapWidth val="150"/>
        <c:shape val="box"/>
        <c:axId val="1913759247"/>
        <c:axId val="1913760687"/>
        <c:axId val="0"/>
      </c:bar3DChart>
      <c:catAx>
        <c:axId val="191375924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913760687"/>
        <c:crosses val="autoZero"/>
        <c:auto val="1"/>
        <c:lblAlgn val="ctr"/>
        <c:lblOffset val="100"/>
        <c:noMultiLvlLbl val="0"/>
      </c:catAx>
      <c:valAx>
        <c:axId val="191376068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913759247"/>
        <c:crosses val="autoZero"/>
        <c:crossBetween val="between"/>
        <c:maj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b="1"/>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'CONSOLIDACION EJECUCION'!$E$14</c:f>
              <c:strCache>
                <c:ptCount val="1"/>
                <c:pt idx="0">
                  <c:v>APROPIACIÓN VIGENTE</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'CONSOLIDACION EJECUCION'!$D$15:$D$20</c:f>
              <c:strCache>
                <c:ptCount val="6"/>
                <c:pt idx="0">
                  <c:v>FUNCIONAMIENTO 2025</c:v>
                </c:pt>
                <c:pt idx="1">
                  <c:v>FUNCIONAMIENTO 2024</c:v>
                </c:pt>
                <c:pt idx="2">
                  <c:v>FUNCIONAMIENTOS VIGENCIAS PREVIAS</c:v>
                </c:pt>
                <c:pt idx="3">
                  <c:v>INVERSÓN VIGENCIA 2025</c:v>
                </c:pt>
                <c:pt idx="4">
                  <c:v>INVERSIÓN VIGENCIA 2024</c:v>
                </c:pt>
                <c:pt idx="5">
                  <c:v>INVERSIÓN VIGENCIAS ANTERIORES</c:v>
                </c:pt>
              </c:strCache>
            </c:strRef>
          </c:cat>
          <c:val>
            <c:numRef>
              <c:f>'CONSOLIDACION EJECUCION'!$E$15:$E$20</c:f>
              <c:numCache>
                <c:formatCode>_("$"* #,##0_);_("$"* \(#,##0\);_("$"* "-"_);_(@_)</c:formatCode>
                <c:ptCount val="6"/>
                <c:pt idx="0">
                  <c:v>3857.4821229999998</c:v>
                </c:pt>
                <c:pt idx="1">
                  <c:v>578.94379800000002</c:v>
                </c:pt>
                <c:pt idx="2" formatCode="_-&quot;$&quot;\ * #,##0.0_-;\-&quot;$&quot;\ * #,##0.0_-;_-&quot;$&quot;\ * &quot;-&quot;_-;_-@_-">
                  <c:v>0.78063700000000003</c:v>
                </c:pt>
                <c:pt idx="3">
                  <c:v>60278.533857000002</c:v>
                </c:pt>
                <c:pt idx="4">
                  <c:v>28016.375749999999</c:v>
                </c:pt>
                <c:pt idx="5">
                  <c:v>2095.765269</c:v>
                </c:pt>
              </c:numCache>
            </c:numRef>
          </c:val>
          <c:extLst>
            <c:ext xmlns:c16="http://schemas.microsoft.com/office/drawing/2014/chart" uri="{C3380CC4-5D6E-409C-BE32-E72D297353CC}">
              <c16:uniqueId val="{00000000-FEDB-4409-8C77-BE306789916A}"/>
            </c:ext>
          </c:extLst>
        </c:ser>
        <c:ser>
          <c:idx val="1"/>
          <c:order val="1"/>
          <c:tx>
            <c:strRef>
              <c:f>'CONSOLIDACION EJECUCION'!$F$14</c:f>
              <c:strCache>
                <c:ptCount val="1"/>
                <c:pt idx="0">
                  <c:v>CDP ACUMULADO</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'CONSOLIDACION EJECUCION'!$D$15:$D$20</c:f>
              <c:strCache>
                <c:ptCount val="6"/>
                <c:pt idx="0">
                  <c:v>FUNCIONAMIENTO 2025</c:v>
                </c:pt>
                <c:pt idx="1">
                  <c:v>FUNCIONAMIENTO 2024</c:v>
                </c:pt>
                <c:pt idx="2">
                  <c:v>FUNCIONAMIENTOS VIGENCIAS PREVIAS</c:v>
                </c:pt>
                <c:pt idx="3">
                  <c:v>INVERSÓN VIGENCIA 2025</c:v>
                </c:pt>
                <c:pt idx="4">
                  <c:v>INVERSIÓN VIGENCIA 2024</c:v>
                </c:pt>
                <c:pt idx="5">
                  <c:v>INVERSIÓN VIGENCIAS ANTERIORES</c:v>
                </c:pt>
              </c:strCache>
            </c:strRef>
          </c:cat>
          <c:val>
            <c:numRef>
              <c:f>'CONSOLIDACION EJECUCION'!$F$15:$F$20</c:f>
              <c:numCache>
                <c:formatCode>_("$"* #,##0_);_("$"* \(#,##0\);_("$"* "-"_);_(@_)</c:formatCode>
                <c:ptCount val="6"/>
                <c:pt idx="0">
                  <c:v>3613.9399600000002</c:v>
                </c:pt>
                <c:pt idx="1">
                  <c:v>578.94364499999995</c:v>
                </c:pt>
                <c:pt idx="2">
                  <c:v>0</c:v>
                </c:pt>
                <c:pt idx="3">
                  <c:v>24544.579431999999</c:v>
                </c:pt>
                <c:pt idx="4">
                  <c:v>27844.938179000001</c:v>
                </c:pt>
                <c:pt idx="5">
                  <c:v>1762.9253209999999</c:v>
                </c:pt>
              </c:numCache>
            </c:numRef>
          </c:val>
          <c:extLst>
            <c:ext xmlns:c16="http://schemas.microsoft.com/office/drawing/2014/chart" uri="{C3380CC4-5D6E-409C-BE32-E72D297353CC}">
              <c16:uniqueId val="{00000001-FEDB-4409-8C77-BE306789916A}"/>
            </c:ext>
          </c:extLst>
        </c:ser>
        <c:ser>
          <c:idx val="2"/>
          <c:order val="2"/>
          <c:tx>
            <c:strRef>
              <c:f>'CONSOLIDACION EJECUCION'!$H$14</c:f>
              <c:strCache>
                <c:ptCount val="1"/>
                <c:pt idx="0">
                  <c:v>SALDO PENDIENTE</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'CONSOLIDACION EJECUCION'!$D$15:$D$20</c:f>
              <c:strCache>
                <c:ptCount val="6"/>
                <c:pt idx="0">
                  <c:v>FUNCIONAMIENTO 2025</c:v>
                </c:pt>
                <c:pt idx="1">
                  <c:v>FUNCIONAMIENTO 2024</c:v>
                </c:pt>
                <c:pt idx="2">
                  <c:v>FUNCIONAMIENTOS VIGENCIAS PREVIAS</c:v>
                </c:pt>
                <c:pt idx="3">
                  <c:v>INVERSÓN VIGENCIA 2025</c:v>
                </c:pt>
                <c:pt idx="4">
                  <c:v>INVERSIÓN VIGENCIA 2024</c:v>
                </c:pt>
                <c:pt idx="5">
                  <c:v>INVERSIÓN VIGENCIAS ANTERIORES</c:v>
                </c:pt>
              </c:strCache>
            </c:strRef>
          </c:cat>
          <c:val>
            <c:numRef>
              <c:f>'CONSOLIDACION EJECUCION'!$H$15:$H$20</c:f>
              <c:numCache>
                <c:formatCode>_-"$"\ * #,##0.00_-;\-"$"\ * #,##0.00_-;_-"$"\ * "-"_-;_-@_-</c:formatCode>
                <c:ptCount val="6"/>
                <c:pt idx="0" formatCode="_(&quot;$&quot;* #,##0_);_(&quot;$&quot;* \(#,##0\);_(&quot;$&quot;* &quot;-&quot;_);_(@_)">
                  <c:v>243.54216299999999</c:v>
                </c:pt>
                <c:pt idx="1">
                  <c:v>1.5300000000000001E-4</c:v>
                </c:pt>
                <c:pt idx="2" formatCode="_(&quot;$&quot;* #,##0_);_(&quot;$&quot;* \(#,##0\);_(&quot;$&quot;* &quot;-&quot;_);_(@_)">
                  <c:v>0</c:v>
                </c:pt>
                <c:pt idx="3" formatCode="_(&quot;$&quot;* #,##0_);_(&quot;$&quot;* \(#,##0\);_(&quot;$&quot;* &quot;-&quot;_);_(@_)">
                  <c:v>35733.954425000004</c:v>
                </c:pt>
                <c:pt idx="4" formatCode="_(&quot;$&quot;* #,##0_);_(&quot;$&quot;* \(#,##0\);_(&quot;$&quot;* &quot;-&quot;_);_(@_)">
                  <c:v>171.43757099999999</c:v>
                </c:pt>
                <c:pt idx="5" formatCode="_(&quot;$&quot;* #,##0_);_(&quot;$&quot;* \(#,##0\);_(&quot;$&quot;* &quot;-&quot;_);_(@_)">
                  <c:v>332.83994799999999</c:v>
                </c:pt>
              </c:numCache>
            </c:numRef>
          </c:val>
          <c:extLst>
            <c:ext xmlns:c16="http://schemas.microsoft.com/office/drawing/2014/chart" uri="{C3380CC4-5D6E-409C-BE32-E72D297353CC}">
              <c16:uniqueId val="{00000002-FEDB-4409-8C77-BE306789916A}"/>
            </c:ext>
          </c:extLst>
        </c:ser>
        <c:dLbls>
          <c:dLblPos val="outEnd"/>
          <c:showLegendKey val="0"/>
          <c:showVal val="1"/>
          <c:showCatName val="0"/>
          <c:showSerName val="0"/>
          <c:showPercent val="0"/>
          <c:showBubbleSize val="0"/>
        </c:dLbls>
        <c:gapWidth val="444"/>
        <c:overlap val="-90"/>
        <c:axId val="1214259104"/>
        <c:axId val="1214259584"/>
      </c:barChart>
      <c:catAx>
        <c:axId val="1214259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all" spc="120" normalizeH="0" baseline="0">
                <a:solidFill>
                  <a:schemeClr val="tx1"/>
                </a:solidFill>
                <a:latin typeface="+mn-lt"/>
                <a:ea typeface="+mn-ea"/>
                <a:cs typeface="+mn-cs"/>
              </a:defRPr>
            </a:pPr>
            <a:endParaRPr lang="en-US"/>
          </a:p>
        </c:txPr>
        <c:crossAx val="1214259584"/>
        <c:crosses val="autoZero"/>
        <c:auto val="1"/>
        <c:lblAlgn val="ctr"/>
        <c:lblOffset val="100"/>
        <c:noMultiLvlLbl val="0"/>
      </c:catAx>
      <c:valAx>
        <c:axId val="1214259584"/>
        <c:scaling>
          <c:orientation val="minMax"/>
        </c:scaling>
        <c:delete val="1"/>
        <c:axPos val="l"/>
        <c:numFmt formatCode="_(&quot;$&quot;* #,##0_);_(&quot;$&quot;* \(#,##0\);_(&quot;$&quot;* &quot;-&quot;_);_(@_)" sourceLinked="1"/>
        <c:majorTickMark val="none"/>
        <c:minorTickMark val="none"/>
        <c:tickLblPos val="nextTo"/>
        <c:crossAx val="121425910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281" name="Google Shape;281;p1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s-MX"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291" name="Google Shape;291;p1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s-MX"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298" name="Google Shape;298;p2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s-MX"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5" name="Google Shape;42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5" name="Google Shape;44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28: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7" name="Google Shape;457;p28:notes"/>
          <p:cNvSpPr txBox="1"/>
          <p:nvPr>
            <p:ph idx="1" type="body"/>
          </p:nvPr>
        </p:nvSpPr>
        <p:spPr>
          <a:xfrm>
            <a:off x="701040" y="4387136"/>
            <a:ext cx="5608200" cy="4156200"/>
          </a:xfrm>
          <a:prstGeom prst="rect">
            <a:avLst/>
          </a:prstGeom>
          <a:noFill/>
          <a:ln>
            <a:noFill/>
          </a:ln>
        </p:spPr>
        <p:txBody>
          <a:bodyPr anchorCtr="0" anchor="t" bIns="92800" lIns="92800" spcFirstLastPara="1" rIns="92800" wrap="square" tIns="928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9: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0" name="Google Shape;470;p29:notes"/>
          <p:cNvSpPr txBox="1"/>
          <p:nvPr>
            <p:ph idx="1" type="body"/>
          </p:nvPr>
        </p:nvSpPr>
        <p:spPr>
          <a:xfrm>
            <a:off x="701040" y="4387136"/>
            <a:ext cx="5608200" cy="4156200"/>
          </a:xfrm>
          <a:prstGeom prst="rect">
            <a:avLst/>
          </a:prstGeom>
          <a:noFill/>
          <a:ln>
            <a:noFill/>
          </a:ln>
        </p:spPr>
        <p:txBody>
          <a:bodyPr anchorCtr="0" anchor="t" bIns="92800" lIns="92800" spcFirstLastPara="1" rIns="92800" wrap="square" tIns="928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30: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p30:notes"/>
          <p:cNvSpPr txBox="1"/>
          <p:nvPr>
            <p:ph idx="1" type="body"/>
          </p:nvPr>
        </p:nvSpPr>
        <p:spPr>
          <a:xfrm>
            <a:off x="701040" y="4387136"/>
            <a:ext cx="5608200" cy="4156200"/>
          </a:xfrm>
          <a:prstGeom prst="rect">
            <a:avLst/>
          </a:prstGeom>
          <a:noFill/>
          <a:ln>
            <a:noFill/>
          </a:ln>
        </p:spPr>
        <p:txBody>
          <a:bodyPr anchorCtr="0" anchor="t" bIns="92800" lIns="92800" spcFirstLastPara="1" rIns="92800" wrap="square" tIns="928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31: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p31:notes"/>
          <p:cNvSpPr txBox="1"/>
          <p:nvPr>
            <p:ph idx="1" type="body"/>
          </p:nvPr>
        </p:nvSpPr>
        <p:spPr>
          <a:xfrm>
            <a:off x="701040" y="4387136"/>
            <a:ext cx="5608200" cy="4156200"/>
          </a:xfrm>
          <a:prstGeom prst="rect">
            <a:avLst/>
          </a:prstGeom>
          <a:noFill/>
          <a:ln>
            <a:noFill/>
          </a:ln>
        </p:spPr>
        <p:txBody>
          <a:bodyPr anchorCtr="0" anchor="t" bIns="92800" lIns="92800" spcFirstLastPara="1" rIns="92800" wrap="square" tIns="928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7" name="Google Shape;50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8" name="Google Shape;51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9" name="Google Shape;529;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0" name="Google Shape;54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36: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1" name="Google Shape;551;p36:notes"/>
          <p:cNvSpPr txBox="1"/>
          <p:nvPr>
            <p:ph idx="1" type="body"/>
          </p:nvPr>
        </p:nvSpPr>
        <p:spPr>
          <a:xfrm>
            <a:off x="701040" y="4387136"/>
            <a:ext cx="5608320" cy="4156234"/>
          </a:xfrm>
          <a:prstGeom prst="rect">
            <a:avLst/>
          </a:prstGeom>
          <a:noFill/>
          <a:ln>
            <a:noFill/>
          </a:ln>
        </p:spPr>
        <p:txBody>
          <a:bodyPr anchorCtr="0" anchor="t" bIns="92800" lIns="92800" spcFirstLastPara="1" rIns="92800" wrap="square" tIns="928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37: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4" name="Google Shape;564;p37:notes"/>
          <p:cNvSpPr txBox="1"/>
          <p:nvPr>
            <p:ph idx="1" type="body"/>
          </p:nvPr>
        </p:nvSpPr>
        <p:spPr>
          <a:xfrm>
            <a:off x="701040" y="4387136"/>
            <a:ext cx="5608320" cy="4156234"/>
          </a:xfrm>
          <a:prstGeom prst="rect">
            <a:avLst/>
          </a:prstGeom>
          <a:noFill/>
          <a:ln>
            <a:noFill/>
          </a:ln>
        </p:spPr>
        <p:txBody>
          <a:bodyPr anchorCtr="0" anchor="t" bIns="92800" lIns="92800" spcFirstLastPara="1" rIns="92800" wrap="square" tIns="928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38: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8" name="Google Shape;578;p38:notes"/>
          <p:cNvSpPr txBox="1"/>
          <p:nvPr>
            <p:ph idx="1" type="body"/>
          </p:nvPr>
        </p:nvSpPr>
        <p:spPr>
          <a:xfrm>
            <a:off x="701040" y="4387136"/>
            <a:ext cx="5608320" cy="4156234"/>
          </a:xfrm>
          <a:prstGeom prst="rect">
            <a:avLst/>
          </a:prstGeom>
          <a:noFill/>
          <a:ln>
            <a:noFill/>
          </a:ln>
        </p:spPr>
        <p:txBody>
          <a:bodyPr anchorCtr="0" anchor="t" bIns="92800" lIns="92800" spcFirstLastPara="1" rIns="92800" wrap="square" tIns="928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39:notes"/>
          <p:cNvSpPr/>
          <p:nvPr>
            <p:ph idx="2" type="sldImg"/>
          </p:nvPr>
        </p:nvSpPr>
        <p:spPr>
          <a:xfrm>
            <a:off x="425450"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9" name="Google Shape;589;p39:notes"/>
          <p:cNvSpPr txBox="1"/>
          <p:nvPr>
            <p:ph idx="1" type="body"/>
          </p:nvPr>
        </p:nvSpPr>
        <p:spPr>
          <a:xfrm>
            <a:off x="701040" y="4387136"/>
            <a:ext cx="5608320" cy="4156234"/>
          </a:xfrm>
          <a:prstGeom prst="rect">
            <a:avLst/>
          </a:prstGeom>
          <a:noFill/>
          <a:ln>
            <a:noFill/>
          </a:ln>
        </p:spPr>
        <p:txBody>
          <a:bodyPr anchorCtr="0" anchor="t" bIns="92800" lIns="92800" spcFirstLastPara="1" rIns="92800" wrap="square" tIns="928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1" name="Google Shape;601;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2" name="Google Shape;612;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8" name="Google Shape;978;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6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6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6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6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6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7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0"/>
          <p:cNvSpPr/>
          <p:nvPr>
            <p:ph idx="2" type="pic"/>
          </p:nvPr>
        </p:nvSpPr>
        <p:spPr>
          <a:xfrm>
            <a:off x="5183188" y="987425"/>
            <a:ext cx="6172200" cy="4873625"/>
          </a:xfrm>
          <a:prstGeom prst="rect">
            <a:avLst/>
          </a:prstGeom>
          <a:noFill/>
          <a:ln>
            <a:noFill/>
          </a:ln>
        </p:spPr>
      </p:sp>
      <p:sp>
        <p:nvSpPr>
          <p:cNvPr id="76" name="Google Shape;76;p7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7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7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7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howMasterSp="0">
  <p:cSld name="1_Blank">
    <p:bg>
      <p:bgPr>
        <a:solidFill>
          <a:schemeClr val="lt1"/>
        </a:solidFill>
      </p:bgPr>
    </p:bg>
    <p:spTree>
      <p:nvGrpSpPr>
        <p:cNvPr id="23" name="Shape 23"/>
        <p:cNvGrpSpPr/>
        <p:nvPr/>
      </p:nvGrpSpPr>
      <p:grpSpPr>
        <a:xfrm>
          <a:off x="0" y="0"/>
          <a:ext cx="0" cy="0"/>
          <a:chOff x="0" y="0"/>
          <a:chExt cx="0" cy="0"/>
        </a:xfrm>
      </p:grpSpPr>
      <p:pic>
        <p:nvPicPr>
          <p:cNvPr id="24" name="Google Shape;24;p6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5" name="Google Shape;25;p62"/>
          <p:cNvSpPr/>
          <p:nvPr/>
        </p:nvSpPr>
        <p:spPr>
          <a:xfrm>
            <a:off x="10943843" y="2532888"/>
            <a:ext cx="1245235" cy="4325620"/>
          </a:xfrm>
          <a:custGeom>
            <a:rect b="b" l="l" r="r" t="t"/>
            <a:pathLst>
              <a:path extrusionOk="0" h="4325620" w="1245234">
                <a:moveTo>
                  <a:pt x="1245107" y="0"/>
                </a:moveTo>
                <a:lnTo>
                  <a:pt x="0" y="4325111"/>
                </a:lnTo>
                <a:lnTo>
                  <a:pt x="1245107" y="4325111"/>
                </a:lnTo>
                <a:lnTo>
                  <a:pt x="1245107" y="0"/>
                </a:lnTo>
                <a:close/>
              </a:path>
            </a:pathLst>
          </a:custGeom>
          <a:solidFill>
            <a:srgbClr val="FF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 name="Google Shape;26;p62"/>
          <p:cNvSpPr txBox="1"/>
          <p:nvPr>
            <p:ph idx="11" type="ftr"/>
          </p:nvPr>
        </p:nvSpPr>
        <p:spPr>
          <a:xfrm>
            <a:off x="4038600" y="6356350"/>
            <a:ext cx="41148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2"/>
          <p:cNvSpPr txBox="1"/>
          <p:nvPr>
            <p:ph idx="10" type="dt"/>
          </p:nvPr>
        </p:nvSpPr>
        <p:spPr>
          <a:xfrm>
            <a:off x="838200" y="6356350"/>
            <a:ext cx="2743200"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2"/>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SzPts val="1200"/>
              <a:buNone/>
              <a:defRPr>
                <a:solidFill>
                  <a:srgbClr val="888888"/>
                </a:solidFill>
              </a:defRPr>
            </a:lvl1pPr>
            <a:lvl2pPr indent="0" lvl="1" marL="0" algn="r">
              <a:lnSpc>
                <a:spcPct val="100000"/>
              </a:lnSpc>
              <a:spcBef>
                <a:spcPts val="0"/>
              </a:spcBef>
              <a:spcAft>
                <a:spcPts val="0"/>
              </a:spcAft>
              <a:buSzPts val="1200"/>
              <a:buNone/>
              <a:defRPr>
                <a:solidFill>
                  <a:srgbClr val="888888"/>
                </a:solidFill>
              </a:defRPr>
            </a:lvl2pPr>
            <a:lvl3pPr indent="0" lvl="2" marL="0" algn="r">
              <a:lnSpc>
                <a:spcPct val="100000"/>
              </a:lnSpc>
              <a:spcBef>
                <a:spcPts val="0"/>
              </a:spcBef>
              <a:spcAft>
                <a:spcPts val="0"/>
              </a:spcAft>
              <a:buSzPts val="1200"/>
              <a:buNone/>
              <a:defRPr>
                <a:solidFill>
                  <a:srgbClr val="888888"/>
                </a:solidFill>
              </a:defRPr>
            </a:lvl3pPr>
            <a:lvl4pPr indent="0" lvl="3" marL="0" algn="r">
              <a:lnSpc>
                <a:spcPct val="100000"/>
              </a:lnSpc>
              <a:spcBef>
                <a:spcPts val="0"/>
              </a:spcBef>
              <a:spcAft>
                <a:spcPts val="0"/>
              </a:spcAft>
              <a:buSzPts val="1200"/>
              <a:buNone/>
              <a:defRPr>
                <a:solidFill>
                  <a:srgbClr val="888888"/>
                </a:solidFill>
              </a:defRPr>
            </a:lvl4pPr>
            <a:lvl5pPr indent="0" lvl="4" marL="0" algn="r">
              <a:lnSpc>
                <a:spcPct val="100000"/>
              </a:lnSpc>
              <a:spcBef>
                <a:spcPts val="0"/>
              </a:spcBef>
              <a:spcAft>
                <a:spcPts val="0"/>
              </a:spcAft>
              <a:buSzPts val="1200"/>
              <a:buNone/>
              <a:defRPr>
                <a:solidFill>
                  <a:srgbClr val="888888"/>
                </a:solidFill>
              </a:defRPr>
            </a:lvl5pPr>
            <a:lvl6pPr indent="0" lvl="5" marL="0" algn="r">
              <a:lnSpc>
                <a:spcPct val="100000"/>
              </a:lnSpc>
              <a:spcBef>
                <a:spcPts val="0"/>
              </a:spcBef>
              <a:spcAft>
                <a:spcPts val="0"/>
              </a:spcAft>
              <a:buSzPts val="1200"/>
              <a:buNone/>
              <a:defRPr>
                <a:solidFill>
                  <a:srgbClr val="888888"/>
                </a:solidFill>
              </a:defRPr>
            </a:lvl6pPr>
            <a:lvl7pPr indent="0" lvl="6" marL="0" algn="r">
              <a:lnSpc>
                <a:spcPct val="100000"/>
              </a:lnSpc>
              <a:spcBef>
                <a:spcPts val="0"/>
              </a:spcBef>
              <a:spcAft>
                <a:spcPts val="0"/>
              </a:spcAft>
              <a:buSzPts val="1200"/>
              <a:buNone/>
              <a:defRPr>
                <a:solidFill>
                  <a:srgbClr val="888888"/>
                </a:solidFill>
              </a:defRPr>
            </a:lvl7pPr>
            <a:lvl8pPr indent="0" lvl="7" marL="0" algn="r">
              <a:lnSpc>
                <a:spcPct val="100000"/>
              </a:lnSpc>
              <a:spcBef>
                <a:spcPts val="0"/>
              </a:spcBef>
              <a:spcAft>
                <a:spcPts val="0"/>
              </a:spcAft>
              <a:buSzPts val="1200"/>
              <a:buNone/>
              <a:defRPr>
                <a:solidFill>
                  <a:srgbClr val="888888"/>
                </a:solidFill>
              </a:defRPr>
            </a:lvl8pPr>
            <a:lvl9pPr indent="0" lvl="8" marL="0" algn="r">
              <a:lnSpc>
                <a:spcPct val="100000"/>
              </a:lnSpc>
              <a:spcBef>
                <a:spcPts val="0"/>
              </a:spcBef>
              <a:spcAft>
                <a:spcPts val="0"/>
              </a:spcAft>
              <a:buSzPts val="1200"/>
              <a:buNone/>
              <a:defRPr>
                <a:solidFill>
                  <a:srgbClr val="888888"/>
                </a:solidFill>
              </a:defRPr>
            </a:lvl9pPr>
          </a:lstStyle>
          <a:p>
            <a:pPr indent="0" lvl="0" marL="0" rtl="0" algn="r">
              <a:spcBef>
                <a:spcPts val="0"/>
              </a:spcBef>
              <a:spcAft>
                <a:spcPts val="0"/>
              </a:spcAft>
              <a:buNone/>
            </a:pPr>
            <a:fld id="{00000000-1234-1234-1234-123412341234}" type="slidenum">
              <a:rPr lang="es-MX"/>
              <a:t>‹#›</a:t>
            </a:fld>
            <a:endParaRPr b="0" i="0" sz="1200" u="none" cap="none" strike="noStrike">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showMasterSp="0">
  <p:cSld name="1_Title Only">
    <p:bg>
      <p:bgPr>
        <a:solidFill>
          <a:schemeClr val="lt1"/>
        </a:solidFill>
      </p:bgPr>
    </p:bg>
    <p:spTree>
      <p:nvGrpSpPr>
        <p:cNvPr id="29" name="Shape 29"/>
        <p:cNvGrpSpPr/>
        <p:nvPr/>
      </p:nvGrpSpPr>
      <p:grpSpPr>
        <a:xfrm>
          <a:off x="0" y="0"/>
          <a:ext cx="0" cy="0"/>
          <a:chOff x="0" y="0"/>
          <a:chExt cx="0" cy="0"/>
        </a:xfrm>
      </p:grpSpPr>
      <p:sp>
        <p:nvSpPr>
          <p:cNvPr id="30" name="Google Shape;30;p63"/>
          <p:cNvSpPr/>
          <p:nvPr/>
        </p:nvSpPr>
        <p:spPr>
          <a:xfrm>
            <a:off x="0" y="0"/>
            <a:ext cx="12192000" cy="6855459"/>
          </a:xfrm>
          <a:custGeom>
            <a:rect b="b" l="l" r="r" t="t"/>
            <a:pathLst>
              <a:path extrusionOk="0" h="6855459" w="12192000">
                <a:moveTo>
                  <a:pt x="0" y="6854951"/>
                </a:moveTo>
                <a:lnTo>
                  <a:pt x="12192000" y="6854951"/>
                </a:lnTo>
                <a:lnTo>
                  <a:pt x="12192000" y="0"/>
                </a:lnTo>
                <a:lnTo>
                  <a:pt x="0" y="0"/>
                </a:lnTo>
                <a:lnTo>
                  <a:pt x="0" y="6854951"/>
                </a:lnTo>
                <a:close/>
              </a:path>
            </a:pathLst>
          </a:custGeom>
          <a:solidFill>
            <a:srgbClr val="E3032D"/>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 name="Google Shape;31;p63"/>
          <p:cNvSpPr txBox="1"/>
          <p:nvPr>
            <p:ph type="title"/>
          </p:nvPr>
        </p:nvSpPr>
        <p:spPr>
          <a:xfrm>
            <a:off x="838200" y="365125"/>
            <a:ext cx="10515600" cy="1325563"/>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SzPts val="4400"/>
              <a:buNone/>
              <a:defRPr b="1" i="0" sz="4400">
                <a:solidFill>
                  <a:srgbClr val="CC0000"/>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3"/>
          <p:cNvSpPr txBox="1"/>
          <p:nvPr>
            <p:ph idx="11" type="ftr"/>
          </p:nvPr>
        </p:nvSpPr>
        <p:spPr>
          <a:xfrm>
            <a:off x="4038600" y="6356350"/>
            <a:ext cx="41148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3"/>
          <p:cNvSpPr txBox="1"/>
          <p:nvPr>
            <p:ph idx="10" type="dt"/>
          </p:nvPr>
        </p:nvSpPr>
        <p:spPr>
          <a:xfrm>
            <a:off x="838200" y="6356350"/>
            <a:ext cx="2743200"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3"/>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SzPts val="1200"/>
              <a:buNone/>
              <a:defRPr>
                <a:solidFill>
                  <a:srgbClr val="888888"/>
                </a:solidFill>
              </a:defRPr>
            </a:lvl1pPr>
            <a:lvl2pPr indent="0" lvl="1" marL="0" algn="r">
              <a:lnSpc>
                <a:spcPct val="100000"/>
              </a:lnSpc>
              <a:spcBef>
                <a:spcPts val="0"/>
              </a:spcBef>
              <a:spcAft>
                <a:spcPts val="0"/>
              </a:spcAft>
              <a:buSzPts val="1200"/>
              <a:buNone/>
              <a:defRPr>
                <a:solidFill>
                  <a:srgbClr val="888888"/>
                </a:solidFill>
              </a:defRPr>
            </a:lvl2pPr>
            <a:lvl3pPr indent="0" lvl="2" marL="0" algn="r">
              <a:lnSpc>
                <a:spcPct val="100000"/>
              </a:lnSpc>
              <a:spcBef>
                <a:spcPts val="0"/>
              </a:spcBef>
              <a:spcAft>
                <a:spcPts val="0"/>
              </a:spcAft>
              <a:buSzPts val="1200"/>
              <a:buNone/>
              <a:defRPr>
                <a:solidFill>
                  <a:srgbClr val="888888"/>
                </a:solidFill>
              </a:defRPr>
            </a:lvl3pPr>
            <a:lvl4pPr indent="0" lvl="3" marL="0" algn="r">
              <a:lnSpc>
                <a:spcPct val="100000"/>
              </a:lnSpc>
              <a:spcBef>
                <a:spcPts val="0"/>
              </a:spcBef>
              <a:spcAft>
                <a:spcPts val="0"/>
              </a:spcAft>
              <a:buSzPts val="1200"/>
              <a:buNone/>
              <a:defRPr>
                <a:solidFill>
                  <a:srgbClr val="888888"/>
                </a:solidFill>
              </a:defRPr>
            </a:lvl4pPr>
            <a:lvl5pPr indent="0" lvl="4" marL="0" algn="r">
              <a:lnSpc>
                <a:spcPct val="100000"/>
              </a:lnSpc>
              <a:spcBef>
                <a:spcPts val="0"/>
              </a:spcBef>
              <a:spcAft>
                <a:spcPts val="0"/>
              </a:spcAft>
              <a:buSzPts val="1200"/>
              <a:buNone/>
              <a:defRPr>
                <a:solidFill>
                  <a:srgbClr val="888888"/>
                </a:solidFill>
              </a:defRPr>
            </a:lvl5pPr>
            <a:lvl6pPr indent="0" lvl="5" marL="0" algn="r">
              <a:lnSpc>
                <a:spcPct val="100000"/>
              </a:lnSpc>
              <a:spcBef>
                <a:spcPts val="0"/>
              </a:spcBef>
              <a:spcAft>
                <a:spcPts val="0"/>
              </a:spcAft>
              <a:buSzPts val="1200"/>
              <a:buNone/>
              <a:defRPr>
                <a:solidFill>
                  <a:srgbClr val="888888"/>
                </a:solidFill>
              </a:defRPr>
            </a:lvl6pPr>
            <a:lvl7pPr indent="0" lvl="6" marL="0" algn="r">
              <a:lnSpc>
                <a:spcPct val="100000"/>
              </a:lnSpc>
              <a:spcBef>
                <a:spcPts val="0"/>
              </a:spcBef>
              <a:spcAft>
                <a:spcPts val="0"/>
              </a:spcAft>
              <a:buSzPts val="1200"/>
              <a:buNone/>
              <a:defRPr>
                <a:solidFill>
                  <a:srgbClr val="888888"/>
                </a:solidFill>
              </a:defRPr>
            </a:lvl7pPr>
            <a:lvl8pPr indent="0" lvl="7" marL="0" algn="r">
              <a:lnSpc>
                <a:spcPct val="100000"/>
              </a:lnSpc>
              <a:spcBef>
                <a:spcPts val="0"/>
              </a:spcBef>
              <a:spcAft>
                <a:spcPts val="0"/>
              </a:spcAft>
              <a:buSzPts val="1200"/>
              <a:buNone/>
              <a:defRPr>
                <a:solidFill>
                  <a:srgbClr val="888888"/>
                </a:solidFill>
              </a:defRPr>
            </a:lvl8pPr>
            <a:lvl9pPr indent="0" lvl="8" marL="0" algn="r">
              <a:lnSpc>
                <a:spcPct val="100000"/>
              </a:lnSpc>
              <a:spcBef>
                <a:spcPts val="0"/>
              </a:spcBef>
              <a:spcAft>
                <a:spcPts val="0"/>
              </a:spcAft>
              <a:buSzPts val="1200"/>
              <a:buNone/>
              <a:defRPr>
                <a:solidFill>
                  <a:srgbClr val="888888"/>
                </a:solidFill>
              </a:defRPr>
            </a:lvl9pPr>
          </a:lstStyle>
          <a:p>
            <a:pPr indent="0" lvl="0" marL="0" rtl="0" algn="r">
              <a:spcBef>
                <a:spcPts val="0"/>
              </a:spcBef>
              <a:spcAft>
                <a:spcPts val="0"/>
              </a:spcAft>
              <a:buNone/>
            </a:pPr>
            <a:fld id="{00000000-1234-1234-1234-123412341234}" type="slidenum">
              <a:rPr lang="es-MX"/>
              <a:t>‹#›</a:t>
            </a:fld>
            <a:endParaRPr b="0" i="0" sz="1200" u="none" cap="none" strike="noStrike">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6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8" name="Google Shape;38;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6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6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6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6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6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8.jpg"/><Relationship Id="rId5"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chart" Target="../charts/char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9.jpg"/><Relationship Id="rId4" Type="http://schemas.openxmlformats.org/officeDocument/2006/relationships/image" Target="../media/image17.png"/><Relationship Id="rId5" Type="http://schemas.openxmlformats.org/officeDocument/2006/relationships/chart" Target="../charts/char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9.jpg"/><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9.jpg"/><Relationship Id="rId4" Type="http://schemas.openxmlformats.org/officeDocument/2006/relationships/image" Target="../media/image17.png"/><Relationship Id="rId5" Type="http://schemas.openxmlformats.org/officeDocument/2006/relationships/chart" Target="../charts/char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9.jpg"/><Relationship Id="rId4" Type="http://schemas.openxmlformats.org/officeDocument/2006/relationships/image" Target="../media/image17.png"/><Relationship Id="rId5" Type="http://schemas.openxmlformats.org/officeDocument/2006/relationships/chart" Target="../charts/char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9.jpg"/><Relationship Id="rId4" Type="http://schemas.openxmlformats.org/officeDocument/2006/relationships/image" Target="../media/image17.png"/><Relationship Id="rId5" Type="http://schemas.openxmlformats.org/officeDocument/2006/relationships/chart" Target="../charts/char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9.jpg"/><Relationship Id="rId4" Type="http://schemas.openxmlformats.org/officeDocument/2006/relationships/image" Target="../media/image17.png"/><Relationship Id="rId5" Type="http://schemas.openxmlformats.org/officeDocument/2006/relationships/chart" Target="../charts/char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9.jp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9.jpg"/><Relationship Id="rId4" Type="http://schemas.openxmlformats.org/officeDocument/2006/relationships/image" Target="../media/image17.png"/><Relationship Id="rId5"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19.jpg"/><Relationship Id="rId4" Type="http://schemas.openxmlformats.org/officeDocument/2006/relationships/image" Target="../media/image17.png"/><Relationship Id="rId5" Type="http://schemas.openxmlformats.org/officeDocument/2006/relationships/image" Target="../media/image25.jpg"/><Relationship Id="rId6" Type="http://schemas.openxmlformats.org/officeDocument/2006/relationships/image" Target="../media/image22.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1.jpg"/><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20" Type="http://schemas.openxmlformats.org/officeDocument/2006/relationships/image" Target="../media/image45.png"/><Relationship Id="rId11" Type="http://schemas.openxmlformats.org/officeDocument/2006/relationships/image" Target="../media/image32.png"/><Relationship Id="rId10" Type="http://schemas.openxmlformats.org/officeDocument/2006/relationships/image" Target="../media/image27.png"/><Relationship Id="rId13" Type="http://schemas.openxmlformats.org/officeDocument/2006/relationships/image" Target="../media/image35.png"/><Relationship Id="rId12"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0.jpg"/><Relationship Id="rId4" Type="http://schemas.openxmlformats.org/officeDocument/2006/relationships/image" Target="../media/image17.png"/><Relationship Id="rId9" Type="http://schemas.openxmlformats.org/officeDocument/2006/relationships/image" Target="../media/image23.png"/><Relationship Id="rId15" Type="http://schemas.openxmlformats.org/officeDocument/2006/relationships/image" Target="../media/image46.png"/><Relationship Id="rId14" Type="http://schemas.openxmlformats.org/officeDocument/2006/relationships/image" Target="../media/image36.png"/><Relationship Id="rId17" Type="http://schemas.openxmlformats.org/officeDocument/2006/relationships/image" Target="../media/image39.png"/><Relationship Id="rId16" Type="http://schemas.openxmlformats.org/officeDocument/2006/relationships/image" Target="../media/image38.png"/><Relationship Id="rId5" Type="http://schemas.openxmlformats.org/officeDocument/2006/relationships/image" Target="../media/image28.png"/><Relationship Id="rId19" Type="http://schemas.openxmlformats.org/officeDocument/2006/relationships/image" Target="../media/image44.png"/><Relationship Id="rId6" Type="http://schemas.openxmlformats.org/officeDocument/2006/relationships/image" Target="../media/image24.png"/><Relationship Id="rId18" Type="http://schemas.openxmlformats.org/officeDocument/2006/relationships/image" Target="../media/image41.png"/><Relationship Id="rId7" Type="http://schemas.openxmlformats.org/officeDocument/2006/relationships/image" Target="../media/image29.png"/><Relationship Id="rId8"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9.jpg"/><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9.jpg"/><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9.jpg"/><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9.jpg"/><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2.jpg"/><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
          <p:cNvSpPr/>
          <p:nvPr/>
        </p:nvSpPr>
        <p:spPr>
          <a:xfrm>
            <a:off x="0" y="-2125"/>
            <a:ext cx="12206700" cy="6857700"/>
          </a:xfrm>
          <a:prstGeom prst="rect">
            <a:avLst/>
          </a:prstGeom>
          <a:solidFill>
            <a:srgbClr val="E4032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7" name="Google Shape;97;p1"/>
          <p:cNvSpPr/>
          <p:nvPr/>
        </p:nvSpPr>
        <p:spPr>
          <a:xfrm flipH="1">
            <a:off x="10943664" y="2532197"/>
            <a:ext cx="1245319" cy="4325448"/>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98" name="Google Shape;98;p1"/>
          <p:cNvSpPr/>
          <p:nvPr/>
        </p:nvSpPr>
        <p:spPr>
          <a:xfrm rot="10800000">
            <a:off x="10943664" y="-52"/>
            <a:ext cx="1245319" cy="2532249"/>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99" name="Google Shape;99;p1"/>
          <p:cNvPicPr preferRelativeResize="0"/>
          <p:nvPr/>
        </p:nvPicPr>
        <p:blipFill rotWithShape="1">
          <a:blip r:embed="rId3">
            <a:alphaModFix/>
          </a:blip>
          <a:srcRect b="0" l="0" r="0" t="0"/>
          <a:stretch/>
        </p:blipFill>
        <p:spPr>
          <a:xfrm>
            <a:off x="4814761" y="5418250"/>
            <a:ext cx="2562473" cy="838301"/>
          </a:xfrm>
          <a:prstGeom prst="rect">
            <a:avLst/>
          </a:prstGeom>
          <a:noFill/>
          <a:ln>
            <a:noFill/>
          </a:ln>
        </p:spPr>
      </p:pic>
      <p:sp>
        <p:nvSpPr>
          <p:cNvPr id="100" name="Google Shape;100;p1"/>
          <p:cNvSpPr txBox="1"/>
          <p:nvPr/>
        </p:nvSpPr>
        <p:spPr>
          <a:xfrm>
            <a:off x="1913199" y="2029800"/>
            <a:ext cx="8436145" cy="212362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s-MX" sz="6300" u="none" cap="none" strike="noStrike">
                <a:solidFill>
                  <a:schemeClr val="lt1"/>
                </a:solidFill>
                <a:latin typeface="Oswald"/>
                <a:ea typeface="Oswald"/>
                <a:cs typeface="Oswald"/>
                <a:sym typeface="Oswald"/>
              </a:rPr>
              <a:t>ALCALDÍA LOCAL DE TUNJUELITO</a:t>
            </a:r>
            <a:endParaRPr b="1" i="0" sz="6300" u="none" cap="none" strike="noStrike">
              <a:solidFill>
                <a:schemeClr val="lt1"/>
              </a:solidFill>
              <a:latin typeface="Oswald"/>
              <a:ea typeface="Oswald"/>
              <a:cs typeface="Oswald"/>
              <a:sym typeface="Oswald"/>
            </a:endParaRPr>
          </a:p>
        </p:txBody>
      </p:sp>
      <p:sp>
        <p:nvSpPr>
          <p:cNvPr id="101" name="Google Shape;101;p1"/>
          <p:cNvSpPr/>
          <p:nvPr/>
        </p:nvSpPr>
        <p:spPr>
          <a:xfrm flipH="1">
            <a:off x="-1160900" y="479700"/>
            <a:ext cx="3074100" cy="6378300"/>
          </a:xfrm>
          <a:prstGeom prst="parallelogram">
            <a:avLst>
              <a:gd fmla="val 71939" name="adj"/>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10"/>
          <p:cNvPicPr preferRelativeResize="0"/>
          <p:nvPr/>
        </p:nvPicPr>
        <p:blipFill rotWithShape="1">
          <a:blip r:embed="rId3">
            <a:alphaModFix/>
          </a:blip>
          <a:srcRect b="15139" l="0" r="0" t="0"/>
          <a:stretch/>
        </p:blipFill>
        <p:spPr>
          <a:xfrm>
            <a:off x="0" y="0"/>
            <a:ext cx="12192000" cy="6895499"/>
          </a:xfrm>
          <a:prstGeom prst="rect">
            <a:avLst/>
          </a:prstGeom>
          <a:noFill/>
          <a:ln>
            <a:noFill/>
          </a:ln>
        </p:spPr>
      </p:pic>
      <p:grpSp>
        <p:nvGrpSpPr>
          <p:cNvPr id="195" name="Google Shape;195;p10"/>
          <p:cNvGrpSpPr/>
          <p:nvPr/>
        </p:nvGrpSpPr>
        <p:grpSpPr>
          <a:xfrm>
            <a:off x="10943664" y="-52"/>
            <a:ext cx="1245319" cy="6857697"/>
            <a:chOff x="10950525" y="35050"/>
            <a:chExt cx="1239000" cy="6822900"/>
          </a:xfrm>
        </p:grpSpPr>
        <p:sp>
          <p:nvSpPr>
            <p:cNvPr id="196" name="Google Shape;196;p10"/>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97" name="Google Shape;197;p10"/>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198" name="Google Shape;198;p10"/>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199" name="Google Shape;199;p10"/>
          <p:cNvSpPr txBox="1"/>
          <p:nvPr/>
        </p:nvSpPr>
        <p:spPr>
          <a:xfrm>
            <a:off x="787114" y="280566"/>
            <a:ext cx="10617772" cy="106179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700"/>
              <a:buFont typeface="Arial"/>
              <a:buNone/>
            </a:pPr>
            <a:r>
              <a:rPr b="1" i="0" lang="es-MX" sz="5700" u="none" cap="none" strike="noStrike">
                <a:solidFill>
                  <a:srgbClr val="CC0000"/>
                </a:solidFill>
                <a:latin typeface="Calibri"/>
                <a:ea typeface="Calibri"/>
                <a:cs typeface="Calibri"/>
                <a:sym typeface="Calibri"/>
              </a:rPr>
              <a:t>CONTRATOS EN EJECUCIÓN</a:t>
            </a:r>
            <a:endParaRPr b="1" i="0" sz="5700" u="none" cap="none" strike="noStrike">
              <a:solidFill>
                <a:srgbClr val="CC0000"/>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b="0" l="0" r="0" t="0"/>
          <a:stretch/>
        </p:blipFill>
        <p:spPr>
          <a:xfrm>
            <a:off x="419100" y="1588429"/>
            <a:ext cx="10736121" cy="45434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11"/>
          <p:cNvPicPr preferRelativeResize="0"/>
          <p:nvPr/>
        </p:nvPicPr>
        <p:blipFill rotWithShape="1">
          <a:blip r:embed="rId3">
            <a:alphaModFix/>
          </a:blip>
          <a:srcRect b="15139" l="0" r="0" t="0"/>
          <a:stretch/>
        </p:blipFill>
        <p:spPr>
          <a:xfrm>
            <a:off x="0" y="0"/>
            <a:ext cx="12192000" cy="6895499"/>
          </a:xfrm>
          <a:prstGeom prst="rect">
            <a:avLst/>
          </a:prstGeom>
          <a:noFill/>
          <a:ln>
            <a:noFill/>
          </a:ln>
        </p:spPr>
      </p:pic>
      <p:grpSp>
        <p:nvGrpSpPr>
          <p:cNvPr id="206" name="Google Shape;206;p11"/>
          <p:cNvGrpSpPr/>
          <p:nvPr/>
        </p:nvGrpSpPr>
        <p:grpSpPr>
          <a:xfrm>
            <a:off x="10943664" y="-52"/>
            <a:ext cx="1245319" cy="6857697"/>
            <a:chOff x="10950525" y="35050"/>
            <a:chExt cx="1239000" cy="6822900"/>
          </a:xfrm>
        </p:grpSpPr>
        <p:sp>
          <p:nvSpPr>
            <p:cNvPr id="207" name="Google Shape;207;p11"/>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08" name="Google Shape;208;p11"/>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209" name="Google Shape;209;p11"/>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210" name="Google Shape;210;p11"/>
          <p:cNvSpPr txBox="1"/>
          <p:nvPr/>
        </p:nvSpPr>
        <p:spPr>
          <a:xfrm>
            <a:off x="787114" y="280566"/>
            <a:ext cx="10617772" cy="106179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700"/>
              <a:buFont typeface="Arial"/>
              <a:buNone/>
            </a:pPr>
            <a:r>
              <a:rPr b="1" i="0" lang="es-MX" sz="5700" u="none" cap="none" strike="noStrike">
                <a:solidFill>
                  <a:srgbClr val="CC0000"/>
                </a:solidFill>
                <a:latin typeface="Calibri"/>
                <a:ea typeface="Calibri"/>
                <a:cs typeface="Calibri"/>
                <a:sym typeface="Calibri"/>
              </a:rPr>
              <a:t>CONTRATOS EN LIQUIDACIÓN</a:t>
            </a:r>
            <a:endParaRPr/>
          </a:p>
        </p:txBody>
      </p:sp>
      <p:pic>
        <p:nvPicPr>
          <p:cNvPr id="211" name="Google Shape;211;p11"/>
          <p:cNvPicPr preferRelativeResize="0"/>
          <p:nvPr/>
        </p:nvPicPr>
        <p:blipFill rotWithShape="1">
          <a:blip r:embed="rId5">
            <a:alphaModFix/>
          </a:blip>
          <a:srcRect b="0" l="0" r="0" t="0"/>
          <a:stretch/>
        </p:blipFill>
        <p:spPr>
          <a:xfrm>
            <a:off x="207275" y="1368338"/>
            <a:ext cx="11197611" cy="47097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12"/>
          <p:cNvPicPr preferRelativeResize="0"/>
          <p:nvPr/>
        </p:nvPicPr>
        <p:blipFill rotWithShape="1">
          <a:blip r:embed="rId3">
            <a:alphaModFix/>
          </a:blip>
          <a:srcRect b="15139" l="0" r="0" t="0"/>
          <a:stretch/>
        </p:blipFill>
        <p:spPr>
          <a:xfrm>
            <a:off x="0" y="0"/>
            <a:ext cx="12192000" cy="6895499"/>
          </a:xfrm>
          <a:prstGeom prst="rect">
            <a:avLst/>
          </a:prstGeom>
          <a:noFill/>
          <a:ln>
            <a:noFill/>
          </a:ln>
        </p:spPr>
      </p:pic>
      <p:grpSp>
        <p:nvGrpSpPr>
          <p:cNvPr id="217" name="Google Shape;217;p12"/>
          <p:cNvGrpSpPr/>
          <p:nvPr/>
        </p:nvGrpSpPr>
        <p:grpSpPr>
          <a:xfrm>
            <a:off x="10943664" y="-52"/>
            <a:ext cx="1245319" cy="6857697"/>
            <a:chOff x="10950525" y="35050"/>
            <a:chExt cx="1239000" cy="6822900"/>
          </a:xfrm>
        </p:grpSpPr>
        <p:sp>
          <p:nvSpPr>
            <p:cNvPr id="218" name="Google Shape;218;p12"/>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19" name="Google Shape;219;p12"/>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220" name="Google Shape;220;p12"/>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221" name="Google Shape;221;p12"/>
          <p:cNvSpPr txBox="1"/>
          <p:nvPr/>
        </p:nvSpPr>
        <p:spPr>
          <a:xfrm>
            <a:off x="787114" y="280566"/>
            <a:ext cx="10617772" cy="106179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700"/>
              <a:buFont typeface="Arial"/>
              <a:buNone/>
            </a:pPr>
            <a:r>
              <a:rPr b="1" i="0" lang="es-MX" sz="5700" u="none" cap="none" strike="noStrike">
                <a:solidFill>
                  <a:srgbClr val="CC0000"/>
                </a:solidFill>
                <a:latin typeface="Calibri"/>
                <a:ea typeface="Calibri"/>
                <a:cs typeface="Calibri"/>
                <a:sym typeface="Calibri"/>
              </a:rPr>
              <a:t>CONTRATOS EN LIQUIDACIÓN</a:t>
            </a:r>
            <a:endParaRPr/>
          </a:p>
        </p:txBody>
      </p:sp>
      <p:pic>
        <p:nvPicPr>
          <p:cNvPr id="222" name="Google Shape;222;p12"/>
          <p:cNvPicPr preferRelativeResize="0"/>
          <p:nvPr/>
        </p:nvPicPr>
        <p:blipFill rotWithShape="1">
          <a:blip r:embed="rId5">
            <a:alphaModFix/>
          </a:blip>
          <a:srcRect b="0" l="0" r="0" t="0"/>
          <a:stretch/>
        </p:blipFill>
        <p:spPr>
          <a:xfrm>
            <a:off x="221827" y="1378879"/>
            <a:ext cx="11059071" cy="459161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13"/>
          <p:cNvPicPr preferRelativeResize="0"/>
          <p:nvPr/>
        </p:nvPicPr>
        <p:blipFill rotWithShape="1">
          <a:blip r:embed="rId3">
            <a:alphaModFix/>
          </a:blip>
          <a:srcRect b="15139" l="0" r="0" t="0"/>
          <a:stretch/>
        </p:blipFill>
        <p:spPr>
          <a:xfrm>
            <a:off x="0" y="0"/>
            <a:ext cx="12192000" cy="6895499"/>
          </a:xfrm>
          <a:prstGeom prst="rect">
            <a:avLst/>
          </a:prstGeom>
          <a:noFill/>
          <a:ln>
            <a:noFill/>
          </a:ln>
        </p:spPr>
      </p:pic>
      <p:grpSp>
        <p:nvGrpSpPr>
          <p:cNvPr id="228" name="Google Shape;228;p13"/>
          <p:cNvGrpSpPr/>
          <p:nvPr/>
        </p:nvGrpSpPr>
        <p:grpSpPr>
          <a:xfrm>
            <a:off x="10943664" y="-52"/>
            <a:ext cx="1245319" cy="6857697"/>
            <a:chOff x="10950525" y="35050"/>
            <a:chExt cx="1239000" cy="6822900"/>
          </a:xfrm>
        </p:grpSpPr>
        <p:sp>
          <p:nvSpPr>
            <p:cNvPr id="229" name="Google Shape;229;p13"/>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30" name="Google Shape;230;p13"/>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231" name="Google Shape;231;p13"/>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232" name="Google Shape;232;p13"/>
          <p:cNvSpPr txBox="1"/>
          <p:nvPr/>
        </p:nvSpPr>
        <p:spPr>
          <a:xfrm>
            <a:off x="787114" y="280566"/>
            <a:ext cx="10617772" cy="106179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700"/>
              <a:buFont typeface="Arial"/>
              <a:buNone/>
            </a:pPr>
            <a:r>
              <a:rPr b="1" i="0" lang="es-MX" sz="5700" u="none" cap="none" strike="noStrike">
                <a:solidFill>
                  <a:srgbClr val="CC0000"/>
                </a:solidFill>
                <a:latin typeface="Calibri"/>
                <a:ea typeface="Calibri"/>
                <a:cs typeface="Calibri"/>
                <a:sym typeface="Calibri"/>
              </a:rPr>
              <a:t>CONTRATOS EN FORMULACIÓN</a:t>
            </a:r>
            <a:endParaRPr/>
          </a:p>
        </p:txBody>
      </p:sp>
      <p:pic>
        <p:nvPicPr>
          <p:cNvPr id="233" name="Google Shape;233;p13"/>
          <p:cNvPicPr preferRelativeResize="0"/>
          <p:nvPr/>
        </p:nvPicPr>
        <p:blipFill rotWithShape="1">
          <a:blip r:embed="rId5">
            <a:alphaModFix/>
          </a:blip>
          <a:srcRect b="0" l="0" r="0" t="0"/>
          <a:stretch/>
        </p:blipFill>
        <p:spPr>
          <a:xfrm>
            <a:off x="322875" y="1622931"/>
            <a:ext cx="10617772" cy="397595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14"/>
          <p:cNvPicPr preferRelativeResize="0"/>
          <p:nvPr/>
        </p:nvPicPr>
        <p:blipFill rotWithShape="1">
          <a:blip r:embed="rId3">
            <a:alphaModFix/>
          </a:blip>
          <a:srcRect b="15139" l="0" r="0" t="0"/>
          <a:stretch/>
        </p:blipFill>
        <p:spPr>
          <a:xfrm>
            <a:off x="0" y="0"/>
            <a:ext cx="12192000" cy="6895499"/>
          </a:xfrm>
          <a:prstGeom prst="rect">
            <a:avLst/>
          </a:prstGeom>
          <a:noFill/>
          <a:ln>
            <a:noFill/>
          </a:ln>
        </p:spPr>
      </p:pic>
      <p:grpSp>
        <p:nvGrpSpPr>
          <p:cNvPr id="239" name="Google Shape;239;p14"/>
          <p:cNvGrpSpPr/>
          <p:nvPr/>
        </p:nvGrpSpPr>
        <p:grpSpPr>
          <a:xfrm>
            <a:off x="10943664" y="-52"/>
            <a:ext cx="1245319" cy="6857697"/>
            <a:chOff x="10950525" y="35050"/>
            <a:chExt cx="1239000" cy="6822900"/>
          </a:xfrm>
        </p:grpSpPr>
        <p:sp>
          <p:nvSpPr>
            <p:cNvPr id="240" name="Google Shape;240;p14"/>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41" name="Google Shape;241;p14"/>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242" name="Google Shape;242;p14"/>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243" name="Google Shape;243;p14"/>
          <p:cNvSpPr txBox="1"/>
          <p:nvPr/>
        </p:nvSpPr>
        <p:spPr>
          <a:xfrm>
            <a:off x="787114" y="280566"/>
            <a:ext cx="10617772" cy="106179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700"/>
              <a:buFont typeface="Arial"/>
              <a:buNone/>
            </a:pPr>
            <a:r>
              <a:rPr b="1" i="0" lang="es-MX" sz="5700" u="none" cap="none" strike="noStrike">
                <a:solidFill>
                  <a:srgbClr val="CC0000"/>
                </a:solidFill>
                <a:latin typeface="Calibri"/>
                <a:ea typeface="Calibri"/>
                <a:cs typeface="Calibri"/>
                <a:sym typeface="Calibri"/>
              </a:rPr>
              <a:t>CONTRATOS EN FORMULACIÓN</a:t>
            </a:r>
            <a:endParaRPr/>
          </a:p>
        </p:txBody>
      </p:sp>
      <p:pic>
        <p:nvPicPr>
          <p:cNvPr id="244" name="Google Shape;244;p14"/>
          <p:cNvPicPr preferRelativeResize="0"/>
          <p:nvPr/>
        </p:nvPicPr>
        <p:blipFill rotWithShape="1">
          <a:blip r:embed="rId5">
            <a:alphaModFix/>
          </a:blip>
          <a:srcRect b="0" l="0" r="0" t="0"/>
          <a:stretch/>
        </p:blipFill>
        <p:spPr>
          <a:xfrm>
            <a:off x="174812" y="1391876"/>
            <a:ext cx="10980409" cy="41117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15"/>
          <p:cNvPicPr preferRelativeResize="0"/>
          <p:nvPr/>
        </p:nvPicPr>
        <p:blipFill rotWithShape="1">
          <a:blip r:embed="rId3">
            <a:alphaModFix/>
          </a:blip>
          <a:srcRect b="15139" l="0" r="0" t="0"/>
          <a:stretch/>
        </p:blipFill>
        <p:spPr>
          <a:xfrm>
            <a:off x="0" y="0"/>
            <a:ext cx="12192000" cy="6895499"/>
          </a:xfrm>
          <a:prstGeom prst="rect">
            <a:avLst/>
          </a:prstGeom>
          <a:noFill/>
          <a:ln>
            <a:noFill/>
          </a:ln>
        </p:spPr>
      </p:pic>
      <p:grpSp>
        <p:nvGrpSpPr>
          <p:cNvPr id="250" name="Google Shape;250;p15"/>
          <p:cNvGrpSpPr/>
          <p:nvPr/>
        </p:nvGrpSpPr>
        <p:grpSpPr>
          <a:xfrm>
            <a:off x="10943664" y="-52"/>
            <a:ext cx="1245319" cy="6857697"/>
            <a:chOff x="10950525" y="35050"/>
            <a:chExt cx="1239000" cy="6822900"/>
          </a:xfrm>
        </p:grpSpPr>
        <p:sp>
          <p:nvSpPr>
            <p:cNvPr id="251" name="Google Shape;251;p15"/>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52" name="Google Shape;252;p15"/>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253" name="Google Shape;253;p15"/>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254" name="Google Shape;254;p15"/>
          <p:cNvSpPr txBox="1"/>
          <p:nvPr/>
        </p:nvSpPr>
        <p:spPr>
          <a:xfrm>
            <a:off x="787114" y="280566"/>
            <a:ext cx="10617772" cy="281612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700"/>
              <a:buFont typeface="Arial"/>
              <a:buNone/>
            </a:pPr>
            <a:r>
              <a:rPr b="1" i="0" lang="es-MX" sz="5700" u="none" cap="none" strike="noStrike">
                <a:solidFill>
                  <a:srgbClr val="CC0000"/>
                </a:solidFill>
                <a:latin typeface="Calibri"/>
                <a:ea typeface="Calibri"/>
                <a:cs typeface="Calibri"/>
                <a:sym typeface="Calibri"/>
              </a:rPr>
              <a:t>CONTRATOS LIQUIDADOS SIN PAGO</a:t>
            </a:r>
            <a:endParaRPr/>
          </a:p>
          <a:p>
            <a:pPr indent="0" lvl="0" marL="0" marR="0" rtl="0" algn="l">
              <a:lnSpc>
                <a:spcPct val="100000"/>
              </a:lnSpc>
              <a:spcBef>
                <a:spcPts val="0"/>
              </a:spcBef>
              <a:spcAft>
                <a:spcPts val="0"/>
              </a:spcAft>
              <a:buClr>
                <a:srgbClr val="000000"/>
              </a:buClr>
              <a:buSzPts val="5700"/>
              <a:buFont typeface="Arial"/>
              <a:buNone/>
            </a:pPr>
            <a:r>
              <a:t/>
            </a:r>
            <a:endParaRPr b="1" i="0" sz="5700" u="none" cap="none" strike="noStrike">
              <a:solidFill>
                <a:srgbClr val="CC0000"/>
              </a:solidFill>
              <a:latin typeface="Calibri"/>
              <a:ea typeface="Calibri"/>
              <a:cs typeface="Calibri"/>
              <a:sym typeface="Calibri"/>
            </a:endParaRPr>
          </a:p>
        </p:txBody>
      </p:sp>
      <p:sp>
        <p:nvSpPr>
          <p:cNvPr id="255" name="Google Shape;255;p15"/>
          <p:cNvSpPr txBox="1"/>
          <p:nvPr/>
        </p:nvSpPr>
        <p:spPr>
          <a:xfrm>
            <a:off x="787114" y="2251986"/>
            <a:ext cx="9968917" cy="4325448"/>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es-MX" sz="1600" u="none" cap="none" strike="noStrike">
                <a:solidFill>
                  <a:schemeClr val="dk1"/>
                </a:solidFill>
                <a:latin typeface="Calibri"/>
                <a:ea typeface="Calibri"/>
                <a:cs typeface="Calibri"/>
                <a:sym typeface="Calibri"/>
              </a:rPr>
              <a:t>365-2024 Comercializadora Electrocon SAS – Contrato de suministro para mantenimientos de las sedes en cargo del FDLT.</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s-MX" sz="1600" u="none" cap="none" strike="noStrike">
                <a:solidFill>
                  <a:schemeClr val="dk1"/>
                </a:solidFill>
                <a:latin typeface="Calibri"/>
                <a:ea typeface="Calibri"/>
                <a:cs typeface="Calibri"/>
                <a:sym typeface="Calibri"/>
              </a:rPr>
              <a:t>394-2023 INGCAP SAS: Mantenimiento al Salón comunal del barrio Tunjuelito.</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s-MX" sz="1600" u="none" cap="none" strike="noStrike">
                <a:solidFill>
                  <a:schemeClr val="dk1"/>
                </a:solidFill>
                <a:latin typeface="Calibri"/>
                <a:ea typeface="Calibri"/>
                <a:cs typeface="Calibri"/>
                <a:sym typeface="Calibri"/>
              </a:rPr>
              <a:t>239-2021 Nova Sarmiento LTDA (ya liquidado, falta pago). Interventoría de la construcción del parque 06-065.</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s-MX" sz="1600" u="none" cap="none" strike="noStrike">
                <a:solidFill>
                  <a:schemeClr val="dk1"/>
                </a:solidFill>
                <a:latin typeface="Calibri"/>
                <a:ea typeface="Calibri"/>
                <a:cs typeface="Calibri"/>
                <a:sym typeface="Calibri"/>
              </a:rPr>
              <a:t>294-2022 DAM Soluciones SAS (ya liquidado, falta pago) – Interventoría contrato de conservación de vías 2022.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16"/>
          <p:cNvPicPr preferRelativeResize="0"/>
          <p:nvPr/>
        </p:nvPicPr>
        <p:blipFill rotWithShape="1">
          <a:blip r:embed="rId3">
            <a:alphaModFix/>
          </a:blip>
          <a:srcRect b="15139" l="0" r="0" t="0"/>
          <a:stretch/>
        </p:blipFill>
        <p:spPr>
          <a:xfrm>
            <a:off x="0" y="0"/>
            <a:ext cx="12192000" cy="6895499"/>
          </a:xfrm>
          <a:prstGeom prst="rect">
            <a:avLst/>
          </a:prstGeom>
          <a:noFill/>
          <a:ln>
            <a:noFill/>
          </a:ln>
        </p:spPr>
      </p:pic>
      <p:grpSp>
        <p:nvGrpSpPr>
          <p:cNvPr id="261" name="Google Shape;261;p16"/>
          <p:cNvGrpSpPr/>
          <p:nvPr/>
        </p:nvGrpSpPr>
        <p:grpSpPr>
          <a:xfrm>
            <a:off x="10943664" y="-52"/>
            <a:ext cx="1245319" cy="6857697"/>
            <a:chOff x="10950525" y="35050"/>
            <a:chExt cx="1239000" cy="6822900"/>
          </a:xfrm>
        </p:grpSpPr>
        <p:sp>
          <p:nvSpPr>
            <p:cNvPr id="262" name="Google Shape;262;p16"/>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63" name="Google Shape;263;p16"/>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264" name="Google Shape;264;p16"/>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265" name="Google Shape;265;p16"/>
          <p:cNvSpPr txBox="1"/>
          <p:nvPr/>
        </p:nvSpPr>
        <p:spPr>
          <a:xfrm>
            <a:off x="787114" y="-81668"/>
            <a:ext cx="10617772" cy="193896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700"/>
              <a:buFont typeface="Arial"/>
              <a:buNone/>
            </a:pPr>
            <a:r>
              <a:rPr b="1" i="0" lang="es-MX" sz="5700" u="none" cap="none" strike="noStrike">
                <a:solidFill>
                  <a:srgbClr val="CC0000"/>
                </a:solidFill>
                <a:latin typeface="Calibri"/>
                <a:ea typeface="Calibri"/>
                <a:cs typeface="Calibri"/>
                <a:sym typeface="Calibri"/>
              </a:rPr>
              <a:t>PREGUNTAS INFRAESTRUCTURA</a:t>
            </a:r>
            <a:endParaRPr/>
          </a:p>
          <a:p>
            <a:pPr indent="0" lvl="0" marL="0" marR="0" rtl="0" algn="l">
              <a:lnSpc>
                <a:spcPct val="100000"/>
              </a:lnSpc>
              <a:spcBef>
                <a:spcPts val="0"/>
              </a:spcBef>
              <a:spcAft>
                <a:spcPts val="0"/>
              </a:spcAft>
              <a:buClr>
                <a:srgbClr val="000000"/>
              </a:buClr>
              <a:buSzPts val="5700"/>
              <a:buFont typeface="Arial"/>
              <a:buNone/>
            </a:pPr>
            <a:r>
              <a:t/>
            </a:r>
            <a:endParaRPr b="1" i="0" sz="5700" u="none" cap="none" strike="noStrike">
              <a:solidFill>
                <a:srgbClr val="CC0000"/>
              </a:solidFill>
              <a:latin typeface="Calibri"/>
              <a:ea typeface="Calibri"/>
              <a:cs typeface="Calibri"/>
              <a:sym typeface="Calibri"/>
            </a:endParaRPr>
          </a:p>
        </p:txBody>
      </p:sp>
      <p:sp>
        <p:nvSpPr>
          <p:cNvPr id="266" name="Google Shape;266;p16"/>
          <p:cNvSpPr txBox="1"/>
          <p:nvPr/>
        </p:nvSpPr>
        <p:spPr>
          <a:xfrm>
            <a:off x="784097" y="1145404"/>
            <a:ext cx="10368107" cy="4955722"/>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es-MX" sz="1600" u="none" cap="none" strike="noStrike">
                <a:solidFill>
                  <a:schemeClr val="dk1"/>
                </a:solidFill>
                <a:latin typeface="Calibri"/>
                <a:ea typeface="Calibri"/>
                <a:cs typeface="Calibri"/>
                <a:sym typeface="Calibri"/>
              </a:rPr>
              <a:t>1.	¿Cuál es la estrategia que vamos a seguir para entornos inspiradores?</a:t>
            </a:r>
            <a:endParaRPr/>
          </a:p>
          <a:p>
            <a:pPr indent="-184150" lvl="0" marL="285750" marR="0" rtl="0" algn="l">
              <a:lnSpc>
                <a:spcPct val="100000"/>
              </a:lnSpc>
              <a:spcBef>
                <a:spcPts val="0"/>
              </a:spcBef>
              <a:spcAft>
                <a:spcPts val="0"/>
              </a:spcAft>
              <a:buClr>
                <a:srgbClr val="000000"/>
              </a:buClr>
              <a:buSzPts val="1600"/>
              <a:buFont typeface="Noto Sans Symbols"/>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s-MX" sz="1600" u="none" cap="none" strike="noStrike">
                <a:solidFill>
                  <a:schemeClr val="dk1"/>
                </a:solidFill>
                <a:latin typeface="Calibri"/>
                <a:ea typeface="Calibri"/>
                <a:cs typeface="Calibri"/>
                <a:sym typeface="Calibri"/>
              </a:rPr>
              <a:t>Articular con las áreas las zonas de intervención para generar espacios inspiradores, andenes, parques o espacio publico según corresponda a la priorización.</a:t>
            </a:r>
            <a:endParaRPr/>
          </a:p>
          <a:p>
            <a:pPr indent="-184150" lvl="0" marL="285750" marR="0" rtl="0" algn="l">
              <a:lnSpc>
                <a:spcPct val="100000"/>
              </a:lnSpc>
              <a:spcBef>
                <a:spcPts val="0"/>
              </a:spcBef>
              <a:spcAft>
                <a:spcPts val="0"/>
              </a:spcAft>
              <a:buClr>
                <a:srgbClr val="000000"/>
              </a:buClr>
              <a:buSzPts val="1600"/>
              <a:buFont typeface="Noto Sans Symbols"/>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s-MX" sz="1600" u="none" cap="none" strike="noStrike">
                <a:solidFill>
                  <a:schemeClr val="dk1"/>
                </a:solidFill>
                <a:latin typeface="Calibri"/>
                <a:ea typeface="Calibri"/>
                <a:cs typeface="Calibri"/>
                <a:sym typeface="Calibri"/>
              </a:rPr>
              <a:t>2.	¿Ya tenemos el diagnóstico? Cual ha sido el avance en implementación? Cual es la hoja de rutas?</a:t>
            </a:r>
            <a:endParaRPr/>
          </a:p>
          <a:p>
            <a:pPr indent="-184150" lvl="0" marL="285750" marR="0" rtl="0" algn="l">
              <a:lnSpc>
                <a:spcPct val="100000"/>
              </a:lnSpc>
              <a:spcBef>
                <a:spcPts val="0"/>
              </a:spcBef>
              <a:spcAft>
                <a:spcPts val="0"/>
              </a:spcAft>
              <a:buClr>
                <a:srgbClr val="000000"/>
              </a:buClr>
              <a:buSzPts val="1600"/>
              <a:buFont typeface="Noto Sans Symbols"/>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s-MX" sz="1600" u="none" cap="none" strike="noStrike">
                <a:solidFill>
                  <a:schemeClr val="dk1"/>
                </a:solidFill>
                <a:latin typeface="Calibri"/>
                <a:ea typeface="Calibri"/>
                <a:cs typeface="Calibri"/>
                <a:sym typeface="Calibri"/>
              </a:rPr>
              <a:t>Se ejecutará diagnostico en la primera semana de agosto de 2025 a las zonas que se designen, y la implementación se hará en 2026.</a:t>
            </a:r>
            <a:endParaRPr/>
          </a:p>
          <a:p>
            <a:pPr indent="-184150" lvl="0" marL="285750" marR="0" rtl="0" algn="l">
              <a:lnSpc>
                <a:spcPct val="100000"/>
              </a:lnSpc>
              <a:spcBef>
                <a:spcPts val="0"/>
              </a:spcBef>
              <a:spcAft>
                <a:spcPts val="0"/>
              </a:spcAft>
              <a:buClr>
                <a:srgbClr val="000000"/>
              </a:buClr>
              <a:buSzPts val="1600"/>
              <a:buFont typeface="Noto Sans Symbols"/>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s-MX" sz="1600" u="none" cap="none" strike="noStrike">
                <a:solidFill>
                  <a:schemeClr val="dk1"/>
                </a:solidFill>
                <a:latin typeface="Calibri"/>
                <a:ea typeface="Calibri"/>
                <a:cs typeface="Calibri"/>
                <a:sym typeface="Calibri"/>
              </a:rPr>
              <a:t>3.	¿Como vamos con la Meta PDL de parques?</a:t>
            </a:r>
            <a:endParaRPr/>
          </a:p>
          <a:p>
            <a:pPr indent="-184150" lvl="0" marL="285750" marR="0" rtl="0" algn="l">
              <a:lnSpc>
                <a:spcPct val="100000"/>
              </a:lnSpc>
              <a:spcBef>
                <a:spcPts val="0"/>
              </a:spcBef>
              <a:spcAft>
                <a:spcPts val="0"/>
              </a:spcAft>
              <a:buClr>
                <a:srgbClr val="000000"/>
              </a:buClr>
              <a:buSzPts val="1600"/>
              <a:buFont typeface="Noto Sans Symbols"/>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s-MX" sz="1600" u="none" cap="none" strike="noStrike">
                <a:solidFill>
                  <a:schemeClr val="dk1"/>
                </a:solidFill>
                <a:latin typeface="Calibri"/>
                <a:ea typeface="Calibri"/>
                <a:cs typeface="Calibri"/>
                <a:sym typeface="Calibri"/>
              </a:rPr>
              <a:t>No se ha avanzado nada hasta el momento, yo estoy formulando para cumplir la meta al 100% de intervención de parques y la meta de construir 4500 se va a hacer con los diseños que están ejecución</a:t>
            </a:r>
            <a:endParaRPr/>
          </a:p>
          <a:p>
            <a:pPr indent="-184150" lvl="0" marL="285750" marR="0" rtl="0" algn="l">
              <a:lnSpc>
                <a:spcPct val="100000"/>
              </a:lnSpc>
              <a:spcBef>
                <a:spcPts val="0"/>
              </a:spcBef>
              <a:spcAft>
                <a:spcPts val="0"/>
              </a:spcAft>
              <a:buClr>
                <a:srgbClr val="000000"/>
              </a:buClr>
              <a:buSzPts val="1600"/>
              <a:buFont typeface="Noto Sans Symbols"/>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s-MX" sz="1600" u="none" cap="none" strike="noStrike">
                <a:solidFill>
                  <a:schemeClr val="dk1"/>
                </a:solidFill>
                <a:latin typeface="Calibri"/>
                <a:ea typeface="Calibri"/>
                <a:cs typeface="Calibri"/>
                <a:sym typeface="Calibri"/>
              </a:rPr>
              <a:t>4.	¿cómo está nuestro relacionamiento con camacol, y cámara de infraestructura, y que avances hemos tenido ?</a:t>
            </a:r>
            <a:endParaRPr/>
          </a:p>
          <a:p>
            <a:pPr indent="-184150" lvl="0" marL="285750" marR="0" rtl="0" algn="l">
              <a:lnSpc>
                <a:spcPct val="100000"/>
              </a:lnSpc>
              <a:spcBef>
                <a:spcPts val="0"/>
              </a:spcBef>
              <a:spcAft>
                <a:spcPts val="0"/>
              </a:spcAft>
              <a:buClr>
                <a:srgbClr val="000000"/>
              </a:buClr>
              <a:buSzPts val="1600"/>
              <a:buFont typeface="Noto Sans Symbols"/>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s-MX" sz="1600" u="none" cap="none" strike="noStrike">
                <a:solidFill>
                  <a:schemeClr val="dk1"/>
                </a:solidFill>
                <a:latin typeface="Calibri"/>
                <a:ea typeface="Calibri"/>
                <a:cs typeface="Calibri"/>
                <a:sym typeface="Calibri"/>
              </a:rPr>
              <a:t>Hemos asistido a las reuniones que ellos proponen y estamos atentos al apoyo que ellos requieren</a:t>
            </a:r>
            <a:endParaRPr/>
          </a:p>
          <a:p>
            <a:pPr indent="-184150" lvl="0" marL="285750" marR="0" rtl="0" algn="l">
              <a:lnSpc>
                <a:spcPct val="100000"/>
              </a:lnSpc>
              <a:spcBef>
                <a:spcPts val="0"/>
              </a:spcBef>
              <a:spcAft>
                <a:spcPts val="0"/>
              </a:spcAft>
              <a:buClr>
                <a:srgbClr val="000000"/>
              </a:buClr>
              <a:buSzPts val="1600"/>
              <a:buFont typeface="Noto Sans Symbols"/>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7"/>
          <p:cNvSpPr/>
          <p:nvPr/>
        </p:nvSpPr>
        <p:spPr>
          <a:xfrm>
            <a:off x="0" y="-2125"/>
            <a:ext cx="12206700" cy="6857700"/>
          </a:xfrm>
          <a:prstGeom prst="rect">
            <a:avLst/>
          </a:prstGeom>
          <a:solidFill>
            <a:srgbClr val="E403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72" name="Google Shape;272;p17"/>
          <p:cNvSpPr/>
          <p:nvPr/>
        </p:nvSpPr>
        <p:spPr>
          <a:xfrm flipH="1">
            <a:off x="10943683" y="2532197"/>
            <a:ext cx="1245300" cy="43254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73" name="Google Shape;273;p17"/>
          <p:cNvSpPr/>
          <p:nvPr/>
        </p:nvSpPr>
        <p:spPr>
          <a:xfrm rot="10800000">
            <a:off x="10943683" y="-103"/>
            <a:ext cx="1245300" cy="25323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274" name="Google Shape;274;p17"/>
          <p:cNvPicPr preferRelativeResize="0"/>
          <p:nvPr/>
        </p:nvPicPr>
        <p:blipFill rotWithShape="1">
          <a:blip r:embed="rId3">
            <a:alphaModFix/>
          </a:blip>
          <a:srcRect b="0" l="0" r="0" t="0"/>
          <a:stretch/>
        </p:blipFill>
        <p:spPr>
          <a:xfrm>
            <a:off x="11177574" y="6484075"/>
            <a:ext cx="902077" cy="295100"/>
          </a:xfrm>
          <a:prstGeom prst="rect">
            <a:avLst/>
          </a:prstGeom>
          <a:noFill/>
          <a:ln>
            <a:noFill/>
          </a:ln>
        </p:spPr>
      </p:pic>
      <p:sp>
        <p:nvSpPr>
          <p:cNvPr id="275" name="Google Shape;275;p17"/>
          <p:cNvSpPr/>
          <p:nvPr/>
        </p:nvSpPr>
        <p:spPr>
          <a:xfrm flipH="1">
            <a:off x="0" y="0"/>
            <a:ext cx="6397500" cy="6858000"/>
          </a:xfrm>
          <a:prstGeom prst="parallelogram">
            <a:avLst>
              <a:gd fmla="val 45538" name="adj"/>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276" name="Google Shape;276;p17"/>
          <p:cNvSpPr txBox="1"/>
          <p:nvPr/>
        </p:nvSpPr>
        <p:spPr>
          <a:xfrm>
            <a:off x="2624938" y="2001297"/>
            <a:ext cx="7336480" cy="10617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s-MX" sz="5700" u="none" cap="none" strike="noStrike">
                <a:solidFill>
                  <a:schemeClr val="lt1"/>
                </a:solidFill>
                <a:latin typeface="Oswald"/>
                <a:ea typeface="Oswald"/>
                <a:cs typeface="Oswald"/>
                <a:sym typeface="Oswald"/>
              </a:rPr>
              <a:t>5. AMBIENTE</a:t>
            </a:r>
            <a:endParaRPr/>
          </a:p>
        </p:txBody>
      </p:sp>
      <p:sp>
        <p:nvSpPr>
          <p:cNvPr id="277" name="Google Shape;277;p17"/>
          <p:cNvSpPr txBox="1"/>
          <p:nvPr/>
        </p:nvSpPr>
        <p:spPr>
          <a:xfrm>
            <a:off x="785392" y="4002594"/>
            <a:ext cx="10635900" cy="1062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700"/>
              <a:buFont typeface="Arial"/>
              <a:buNone/>
            </a:pPr>
            <a:r>
              <a:rPr b="1" lang="es-MX" sz="5700">
                <a:solidFill>
                  <a:schemeClr val="lt1"/>
                </a:solidFill>
                <a:latin typeface="Oswald"/>
                <a:ea typeface="Oswald"/>
                <a:cs typeface="Oswald"/>
                <a:sym typeface="Oswald"/>
              </a:rPr>
              <a:t>Referente</a:t>
            </a:r>
            <a:r>
              <a:rPr b="1" i="0" lang="es-MX" sz="5700" u="none" cap="none" strike="noStrike">
                <a:solidFill>
                  <a:schemeClr val="lt1"/>
                </a:solidFill>
                <a:latin typeface="Oswald"/>
                <a:ea typeface="Oswald"/>
                <a:cs typeface="Oswald"/>
                <a:sym typeface="Oswald"/>
              </a:rPr>
              <a:t>: Luz Nidia Díaz</a:t>
            </a:r>
            <a:endParaRPr b="1" i="0" sz="5700" u="none" cap="none" strike="noStrike">
              <a:solidFill>
                <a:schemeClr val="lt1"/>
              </a:solidFill>
              <a:latin typeface="Oswald"/>
              <a:ea typeface="Oswald"/>
              <a:cs typeface="Oswald"/>
              <a:sym typeface="Oswa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8"/>
          <p:cNvSpPr txBox="1"/>
          <p:nvPr>
            <p:ph type="title"/>
          </p:nvPr>
        </p:nvSpPr>
        <p:spPr>
          <a:xfrm>
            <a:off x="304800" y="76200"/>
            <a:ext cx="11388953" cy="135421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s-MX"/>
              <a:t>AMBIENTE – </a:t>
            </a:r>
            <a:br>
              <a:rPr lang="es-MX"/>
            </a:br>
            <a:r>
              <a:rPr lang="es-MX"/>
              <a:t>Tema Basuras (Residuos Sólidos)</a:t>
            </a:r>
            <a:endParaRPr/>
          </a:p>
        </p:txBody>
      </p:sp>
      <p:sp>
        <p:nvSpPr>
          <p:cNvPr id="284" name="Google Shape;284;p18"/>
          <p:cNvSpPr txBox="1"/>
          <p:nvPr>
            <p:ph idx="1" type="body"/>
          </p:nvPr>
        </p:nvSpPr>
        <p:spPr>
          <a:xfrm>
            <a:off x="152400" y="1524000"/>
            <a:ext cx="10931525" cy="3046988"/>
          </a:xfrm>
          <a:prstGeom prst="rect">
            <a:avLst/>
          </a:prstGeom>
          <a:noFill/>
          <a:ln>
            <a:noFill/>
          </a:ln>
        </p:spPr>
        <p:txBody>
          <a:bodyPr anchorCtr="0" anchor="t" bIns="45700" lIns="91425" spcFirstLastPara="1" rIns="91425" wrap="square" tIns="45700">
            <a:normAutofit fontScale="77500" lnSpcReduction="20000"/>
          </a:bodyPr>
          <a:lstStyle/>
          <a:p>
            <a:pPr indent="-342900" lvl="0" marL="457200" rtl="0" algn="l">
              <a:lnSpc>
                <a:spcPct val="90000"/>
              </a:lnSpc>
              <a:spcBef>
                <a:spcPts val="1000"/>
              </a:spcBef>
              <a:spcAft>
                <a:spcPts val="0"/>
              </a:spcAft>
              <a:buClr>
                <a:schemeClr val="dk1"/>
              </a:buClr>
              <a:buSzPct val="82949"/>
              <a:buChar char="•"/>
            </a:pPr>
            <a:r>
              <a:rPr b="1" lang="es-MX"/>
              <a:t>DIAGNÓSTICO</a:t>
            </a:r>
            <a:endParaRPr/>
          </a:p>
          <a:p>
            <a:pPr indent="-285750" lvl="0" marL="285750" rtl="0" algn="l">
              <a:lnSpc>
                <a:spcPct val="90000"/>
              </a:lnSpc>
              <a:spcBef>
                <a:spcPts val="1000"/>
              </a:spcBef>
              <a:spcAft>
                <a:spcPts val="0"/>
              </a:spcAft>
              <a:buSzPct val="82949"/>
              <a:buFont typeface="Arial"/>
              <a:buChar char="•"/>
            </a:pPr>
            <a:r>
              <a:rPr lang="es-MX"/>
              <a:t>En la localidad el tema de residuos sólidos se maneja en articulación con la UAESP y Lime (Operador)</a:t>
            </a:r>
            <a:endParaRPr/>
          </a:p>
          <a:p>
            <a:pPr indent="-285750" lvl="0" marL="285750" rtl="0" algn="l">
              <a:lnSpc>
                <a:spcPct val="90000"/>
              </a:lnSpc>
              <a:spcBef>
                <a:spcPts val="1000"/>
              </a:spcBef>
              <a:spcAft>
                <a:spcPts val="0"/>
              </a:spcAft>
              <a:buSzPct val="82949"/>
              <a:buFont typeface="Arial"/>
              <a:buChar char="•"/>
            </a:pPr>
            <a:r>
              <a:rPr lang="es-MX"/>
              <a:t>La identificación de puntos críticos la adelantan en conjunto el referente ambiental con los gestores de ambiente, el referente de riesgos y la coordinadora de acciones ambientales que apoya IVC.</a:t>
            </a:r>
            <a:endParaRPr/>
          </a:p>
          <a:p>
            <a:pPr indent="-285750" lvl="0" marL="285750" rtl="0" algn="l">
              <a:lnSpc>
                <a:spcPct val="90000"/>
              </a:lnSpc>
              <a:spcBef>
                <a:spcPts val="1000"/>
              </a:spcBef>
              <a:spcAft>
                <a:spcPts val="0"/>
              </a:spcAft>
              <a:buSzPct val="82949"/>
              <a:buFont typeface="Arial"/>
              <a:buChar char="•"/>
            </a:pPr>
            <a:r>
              <a:rPr lang="es-MX"/>
              <a:t>En cumplimiento de la meta del Plan de Desarrollo Local se adelantan a través del Contrato con la Fundación Ecodes se adelantan capacitaciones de Separación en la fuente.</a:t>
            </a:r>
            <a:endParaRPr/>
          </a:p>
          <a:p>
            <a:pPr indent="-285750" lvl="0" marL="285750" rtl="0" algn="l">
              <a:lnSpc>
                <a:spcPct val="90000"/>
              </a:lnSpc>
              <a:spcBef>
                <a:spcPts val="1000"/>
              </a:spcBef>
              <a:spcAft>
                <a:spcPts val="0"/>
              </a:spcAft>
              <a:buSzPct val="82949"/>
              <a:buFont typeface="Arial"/>
              <a:buChar char="•"/>
            </a:pPr>
            <a:r>
              <a:rPr lang="es-MX"/>
              <a:t>Dentro de los puntos críticos identificados y priorizados son:</a:t>
            </a:r>
            <a:endParaRPr/>
          </a:p>
          <a:p>
            <a:pPr indent="-228600" lvl="0" marL="457200" rtl="0" algn="l">
              <a:lnSpc>
                <a:spcPct val="90000"/>
              </a:lnSpc>
              <a:spcBef>
                <a:spcPts val="1000"/>
              </a:spcBef>
              <a:spcAft>
                <a:spcPts val="0"/>
              </a:spcAft>
              <a:buClr>
                <a:schemeClr val="dk1"/>
              </a:buClr>
              <a:buSzPct val="82949"/>
              <a:buNone/>
            </a:pPr>
            <a:r>
              <a:t/>
            </a:r>
            <a:endParaRPr/>
          </a:p>
          <a:p>
            <a:pPr indent="-228600" lvl="0" marL="457200" rtl="0" algn="l">
              <a:lnSpc>
                <a:spcPct val="90000"/>
              </a:lnSpc>
              <a:spcBef>
                <a:spcPts val="1000"/>
              </a:spcBef>
              <a:spcAft>
                <a:spcPts val="0"/>
              </a:spcAft>
              <a:buClr>
                <a:schemeClr val="dk1"/>
              </a:buClr>
              <a:buSzPct val="82949"/>
              <a:buNone/>
            </a:pPr>
            <a:r>
              <a:t/>
            </a:r>
            <a:endParaRPr/>
          </a:p>
          <a:p>
            <a:pPr indent="-228600" lvl="0" marL="457200" rtl="0" algn="l">
              <a:lnSpc>
                <a:spcPct val="90000"/>
              </a:lnSpc>
              <a:spcBef>
                <a:spcPts val="1000"/>
              </a:spcBef>
              <a:spcAft>
                <a:spcPts val="0"/>
              </a:spcAft>
              <a:buClr>
                <a:schemeClr val="dk1"/>
              </a:buClr>
              <a:buSzPct val="82949"/>
              <a:buNone/>
            </a:pPr>
            <a:r>
              <a:t/>
            </a:r>
            <a:endParaRPr/>
          </a:p>
          <a:p>
            <a:pPr indent="-228600" lvl="0" marL="457200" rtl="0" algn="l">
              <a:lnSpc>
                <a:spcPct val="90000"/>
              </a:lnSpc>
              <a:spcBef>
                <a:spcPts val="1000"/>
              </a:spcBef>
              <a:spcAft>
                <a:spcPts val="0"/>
              </a:spcAft>
              <a:buClr>
                <a:schemeClr val="dk1"/>
              </a:buClr>
              <a:buSzPct val="82949"/>
              <a:buNone/>
            </a:pPr>
            <a:r>
              <a:t/>
            </a:r>
            <a:endParaRPr/>
          </a:p>
        </p:txBody>
      </p:sp>
      <p:pic>
        <p:nvPicPr>
          <p:cNvPr id="285" name="Google Shape;285;p18"/>
          <p:cNvPicPr preferRelativeResize="0"/>
          <p:nvPr/>
        </p:nvPicPr>
        <p:blipFill rotWithShape="1">
          <a:blip r:embed="rId3">
            <a:alphaModFix/>
          </a:blip>
          <a:srcRect b="0" l="0" r="0" t="0"/>
          <a:stretch/>
        </p:blipFill>
        <p:spPr>
          <a:xfrm>
            <a:off x="4191000" y="4297122"/>
            <a:ext cx="6648792" cy="2395945"/>
          </a:xfrm>
          <a:prstGeom prst="rect">
            <a:avLst/>
          </a:prstGeom>
          <a:noFill/>
          <a:ln>
            <a:noFill/>
          </a:ln>
        </p:spPr>
      </p:pic>
      <p:pic>
        <p:nvPicPr>
          <p:cNvPr id="286" name="Google Shape;286;p18"/>
          <p:cNvPicPr preferRelativeResize="0"/>
          <p:nvPr/>
        </p:nvPicPr>
        <p:blipFill rotWithShape="1">
          <a:blip r:embed="rId4">
            <a:alphaModFix/>
          </a:blip>
          <a:srcRect b="0" l="0" r="0" t="0"/>
          <a:stretch/>
        </p:blipFill>
        <p:spPr>
          <a:xfrm>
            <a:off x="457200" y="4297123"/>
            <a:ext cx="2153612" cy="1616555"/>
          </a:xfrm>
          <a:prstGeom prst="rect">
            <a:avLst/>
          </a:prstGeom>
          <a:noFill/>
          <a:ln>
            <a:noFill/>
          </a:ln>
        </p:spPr>
      </p:pic>
      <p:pic>
        <p:nvPicPr>
          <p:cNvPr id="287" name="Google Shape;287;p18"/>
          <p:cNvPicPr preferRelativeResize="0"/>
          <p:nvPr/>
        </p:nvPicPr>
        <p:blipFill rotWithShape="1">
          <a:blip r:embed="rId5">
            <a:alphaModFix/>
          </a:blip>
          <a:srcRect b="0" l="0" r="0" t="0"/>
          <a:stretch/>
        </p:blipFill>
        <p:spPr>
          <a:xfrm>
            <a:off x="1901921" y="5105401"/>
            <a:ext cx="2153612" cy="161520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9"/>
          <p:cNvSpPr txBox="1"/>
          <p:nvPr>
            <p:ph type="title"/>
          </p:nvPr>
        </p:nvSpPr>
        <p:spPr>
          <a:xfrm>
            <a:off x="304800" y="76200"/>
            <a:ext cx="11388953" cy="135421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s-MX"/>
              <a:t>AMBIENTE – </a:t>
            </a:r>
            <a:br>
              <a:rPr lang="es-MX"/>
            </a:br>
            <a:r>
              <a:rPr lang="es-MX"/>
              <a:t>Tema Basuras (Residuos Sólidos)</a:t>
            </a:r>
            <a:endParaRPr/>
          </a:p>
        </p:txBody>
      </p:sp>
      <p:sp>
        <p:nvSpPr>
          <p:cNvPr id="294" name="Google Shape;294;p19"/>
          <p:cNvSpPr txBox="1"/>
          <p:nvPr>
            <p:ph idx="1" type="body"/>
          </p:nvPr>
        </p:nvSpPr>
        <p:spPr>
          <a:xfrm>
            <a:off x="533399" y="1905000"/>
            <a:ext cx="10058401" cy="4708981"/>
          </a:xfrm>
          <a:prstGeom prst="rect">
            <a:avLst/>
          </a:prstGeom>
          <a:noFill/>
          <a:ln>
            <a:noFill/>
          </a:ln>
        </p:spPr>
        <p:txBody>
          <a:bodyPr anchorCtr="0" anchor="t" bIns="45700" lIns="91425" spcFirstLastPara="1" rIns="91425" wrap="square" tIns="45700">
            <a:normAutofit fontScale="70000" lnSpcReduction="20000"/>
          </a:bodyPr>
          <a:lstStyle/>
          <a:p>
            <a:pPr indent="-342900" lvl="0" marL="457200" rtl="0" algn="l">
              <a:lnSpc>
                <a:spcPct val="90000"/>
              </a:lnSpc>
              <a:spcBef>
                <a:spcPts val="1000"/>
              </a:spcBef>
              <a:spcAft>
                <a:spcPts val="0"/>
              </a:spcAft>
              <a:buClr>
                <a:schemeClr val="dk1"/>
              </a:buClr>
              <a:buSzPct val="91836"/>
              <a:buChar char="•"/>
            </a:pPr>
            <a:r>
              <a:rPr b="1" lang="es-MX"/>
              <a:t>ESTRATEGIA CUMPLIMIENTO DE LA META</a:t>
            </a:r>
            <a:endParaRPr/>
          </a:p>
          <a:p>
            <a:pPr indent="-171450" lvl="0" marL="285750" rtl="0" algn="l">
              <a:lnSpc>
                <a:spcPct val="90000"/>
              </a:lnSpc>
              <a:spcBef>
                <a:spcPts val="1000"/>
              </a:spcBef>
              <a:spcAft>
                <a:spcPts val="0"/>
              </a:spcAft>
              <a:buSzPct val="91836"/>
              <a:buFont typeface="Arial"/>
              <a:buNone/>
            </a:pPr>
            <a:r>
              <a:t/>
            </a:r>
            <a:endParaRPr b="1"/>
          </a:p>
          <a:p>
            <a:pPr indent="-285750" lvl="0" marL="285750" rtl="0" algn="l">
              <a:lnSpc>
                <a:spcPct val="90000"/>
              </a:lnSpc>
              <a:spcBef>
                <a:spcPts val="1000"/>
              </a:spcBef>
              <a:spcAft>
                <a:spcPts val="0"/>
              </a:spcAft>
              <a:buSzPct val="91836"/>
              <a:buFont typeface="Arial"/>
              <a:buChar char="•"/>
            </a:pPr>
            <a:r>
              <a:rPr lang="es-MX"/>
              <a:t>Se aclara que dentro del plan de desarrollo local no hay una meta de manejo integral de residuos sólidos, la meta desde Ambiental es: “Capacitar personas en temas de separación en la fuente”</a:t>
            </a:r>
            <a:endParaRPr/>
          </a:p>
          <a:p>
            <a:pPr indent="-171450" lvl="0" marL="285750" rtl="0" algn="l">
              <a:lnSpc>
                <a:spcPct val="90000"/>
              </a:lnSpc>
              <a:spcBef>
                <a:spcPts val="1000"/>
              </a:spcBef>
              <a:spcAft>
                <a:spcPts val="0"/>
              </a:spcAft>
              <a:buSzPct val="91836"/>
              <a:buFont typeface="Arial"/>
              <a:buNone/>
            </a:pPr>
            <a:r>
              <a:t/>
            </a:r>
            <a:endParaRPr/>
          </a:p>
          <a:p>
            <a:pPr indent="-285750" lvl="0" marL="285750" rtl="0" algn="l">
              <a:lnSpc>
                <a:spcPct val="90000"/>
              </a:lnSpc>
              <a:spcBef>
                <a:spcPts val="1000"/>
              </a:spcBef>
              <a:spcAft>
                <a:spcPts val="0"/>
              </a:spcAft>
              <a:buSzPct val="91836"/>
              <a:buFont typeface="Arial"/>
              <a:buChar char="•"/>
            </a:pPr>
            <a:r>
              <a:rPr lang="es-MX"/>
              <a:t>Por lo que en la nueva formulación del proyecto, esta meta se debe orientar a fortalecer capacidades, articular instituciones y promover formación de cultura ambiental en el manejo integral de residuos con énfasis en separación en la fuente.</a:t>
            </a:r>
            <a:endParaRPr/>
          </a:p>
          <a:p>
            <a:pPr indent="-171450" lvl="0" marL="285750" rtl="0" algn="l">
              <a:lnSpc>
                <a:spcPct val="90000"/>
              </a:lnSpc>
              <a:spcBef>
                <a:spcPts val="1000"/>
              </a:spcBef>
              <a:spcAft>
                <a:spcPts val="0"/>
              </a:spcAft>
              <a:buSzPct val="91836"/>
              <a:buFont typeface="Arial"/>
              <a:buNone/>
            </a:pPr>
            <a:r>
              <a:t/>
            </a:r>
            <a:endParaRPr/>
          </a:p>
          <a:p>
            <a:pPr indent="-285750" lvl="0" marL="285750" rtl="0" algn="l">
              <a:lnSpc>
                <a:spcPct val="90000"/>
              </a:lnSpc>
              <a:spcBef>
                <a:spcPts val="1000"/>
              </a:spcBef>
              <a:spcAft>
                <a:spcPts val="0"/>
              </a:spcAft>
              <a:buSzPct val="91836"/>
              <a:buFont typeface="Arial"/>
              <a:buChar char="•"/>
            </a:pPr>
            <a:r>
              <a:rPr lang="es-MX"/>
              <a:t>En la articulación institucional se deben definir los roles de las entidades, como ejemplo el caso del lineal de la quebrada Chiguaza, donde la EAAB, LIME, Escuela de Artillería, para garantizar la adecuada utilización de esta infraestructura.</a:t>
            </a:r>
            <a:endParaRPr/>
          </a:p>
          <a:p>
            <a:pPr indent="-171450" lvl="0" marL="285750" rtl="0" algn="l">
              <a:lnSpc>
                <a:spcPct val="90000"/>
              </a:lnSpc>
              <a:spcBef>
                <a:spcPts val="1000"/>
              </a:spcBef>
              <a:spcAft>
                <a:spcPts val="0"/>
              </a:spcAft>
              <a:buSzPct val="91836"/>
              <a:buFont typeface="Arial"/>
              <a:buNone/>
            </a:pPr>
            <a:r>
              <a:t/>
            </a:r>
            <a:endParaRPr/>
          </a:p>
          <a:p>
            <a:pPr indent="-285750" lvl="0" marL="285750" rtl="0" algn="l">
              <a:lnSpc>
                <a:spcPct val="90000"/>
              </a:lnSpc>
              <a:spcBef>
                <a:spcPts val="1000"/>
              </a:spcBef>
              <a:spcAft>
                <a:spcPts val="0"/>
              </a:spcAft>
              <a:buSzPct val="91836"/>
              <a:buFont typeface="Arial"/>
              <a:buChar char="•"/>
            </a:pPr>
            <a:r>
              <a:rPr lang="es-MX"/>
              <a:t>Trabajo articulado entre grupos de la Alcaldía: Ambiente, Participación, Deportes, Riesgo.</a:t>
            </a:r>
            <a:endParaRPr/>
          </a:p>
          <a:p>
            <a:pPr indent="-228600" lvl="0" marL="457200" rtl="0" algn="l">
              <a:lnSpc>
                <a:spcPct val="90000"/>
              </a:lnSpc>
              <a:spcBef>
                <a:spcPts val="1000"/>
              </a:spcBef>
              <a:spcAft>
                <a:spcPts val="0"/>
              </a:spcAft>
              <a:buClr>
                <a:schemeClr val="dk1"/>
              </a:buClr>
              <a:buSzPct val="91836"/>
              <a:buNone/>
            </a:pPr>
            <a:r>
              <a:t/>
            </a:r>
            <a:endParaRPr/>
          </a:p>
          <a:p>
            <a:pPr indent="-228600" lvl="0" marL="457200" rtl="0" algn="l">
              <a:lnSpc>
                <a:spcPct val="90000"/>
              </a:lnSpc>
              <a:spcBef>
                <a:spcPts val="1000"/>
              </a:spcBef>
              <a:spcAft>
                <a:spcPts val="0"/>
              </a:spcAft>
              <a:buClr>
                <a:schemeClr val="dk1"/>
              </a:buClr>
              <a:buSzPct val="91836"/>
              <a:buNone/>
            </a:pPr>
            <a:r>
              <a:t/>
            </a:r>
            <a:endParaRPr/>
          </a:p>
          <a:p>
            <a:pPr indent="-228600" lvl="0" marL="457200" rtl="0" algn="l">
              <a:lnSpc>
                <a:spcPct val="90000"/>
              </a:lnSpc>
              <a:spcBef>
                <a:spcPts val="1000"/>
              </a:spcBef>
              <a:spcAft>
                <a:spcPts val="0"/>
              </a:spcAft>
              <a:buClr>
                <a:schemeClr val="dk1"/>
              </a:buClr>
              <a:buSzPct val="91836"/>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
          <p:cNvPicPr preferRelativeResize="0"/>
          <p:nvPr/>
        </p:nvPicPr>
        <p:blipFill rotWithShape="1">
          <a:blip r:embed="rId3">
            <a:alphaModFix/>
          </a:blip>
          <a:srcRect b="15139" l="0" r="0" t="0"/>
          <a:stretch/>
        </p:blipFill>
        <p:spPr>
          <a:xfrm>
            <a:off x="0" y="0"/>
            <a:ext cx="12192000" cy="6895499"/>
          </a:xfrm>
          <a:prstGeom prst="rect">
            <a:avLst/>
          </a:prstGeom>
          <a:noFill/>
          <a:ln>
            <a:noFill/>
          </a:ln>
        </p:spPr>
      </p:pic>
      <p:grpSp>
        <p:nvGrpSpPr>
          <p:cNvPr id="107" name="Google Shape;107;p2"/>
          <p:cNvGrpSpPr/>
          <p:nvPr/>
        </p:nvGrpSpPr>
        <p:grpSpPr>
          <a:xfrm>
            <a:off x="10943664" y="-52"/>
            <a:ext cx="1245319" cy="6857697"/>
            <a:chOff x="10950525" y="35050"/>
            <a:chExt cx="1239000" cy="6822900"/>
          </a:xfrm>
        </p:grpSpPr>
        <p:sp>
          <p:nvSpPr>
            <p:cNvPr id="108" name="Google Shape;108;p2"/>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09" name="Google Shape;109;p2"/>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110" name="Google Shape;110;p2"/>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111" name="Google Shape;111;p2"/>
          <p:cNvSpPr txBox="1"/>
          <p:nvPr/>
        </p:nvSpPr>
        <p:spPr>
          <a:xfrm>
            <a:off x="3768225" y="151007"/>
            <a:ext cx="5763702" cy="1062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700"/>
              <a:buFont typeface="Arial"/>
              <a:buNone/>
            </a:pPr>
            <a:r>
              <a:rPr b="1" i="0" lang="es-MX" sz="5700" u="none" cap="none" strike="noStrike">
                <a:solidFill>
                  <a:srgbClr val="CC0000"/>
                </a:solidFill>
                <a:latin typeface="Oswald"/>
                <a:ea typeface="Oswald"/>
                <a:cs typeface="Oswald"/>
                <a:sym typeface="Oswald"/>
              </a:rPr>
              <a:t>ORDEN</a:t>
            </a:r>
            <a:endParaRPr b="0" i="0" sz="1400" u="none" cap="none" strike="noStrike">
              <a:solidFill>
                <a:srgbClr val="000000"/>
              </a:solidFill>
              <a:latin typeface="Arial"/>
              <a:ea typeface="Arial"/>
              <a:cs typeface="Arial"/>
              <a:sym typeface="Arial"/>
            </a:endParaRPr>
          </a:p>
        </p:txBody>
      </p:sp>
      <p:sp>
        <p:nvSpPr>
          <p:cNvPr id="112" name="Google Shape;112;p2"/>
          <p:cNvSpPr txBox="1"/>
          <p:nvPr/>
        </p:nvSpPr>
        <p:spPr>
          <a:xfrm>
            <a:off x="684696" y="1070731"/>
            <a:ext cx="10255951" cy="570529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s-MX" sz="1600" u="none" cap="none" strike="noStrike">
                <a:solidFill>
                  <a:schemeClr val="dk1"/>
                </a:solidFill>
                <a:latin typeface="Open Sans"/>
                <a:ea typeface="Open Sans"/>
                <a:cs typeface="Open Sans"/>
                <a:sym typeface="Open Sans"/>
              </a:rPr>
              <a:t>Contratación</a:t>
            </a:r>
            <a:endParaRPr/>
          </a:p>
          <a:p>
            <a:pPr indent="-285750" lvl="0" marL="285750" marR="0" rtl="0" algn="l">
              <a:lnSpc>
                <a:spcPct val="100000"/>
              </a:lnSpc>
              <a:spcBef>
                <a:spcPts val="0"/>
              </a:spcBef>
              <a:spcAft>
                <a:spcPts val="0"/>
              </a:spcAft>
              <a:buClr>
                <a:srgbClr val="000000"/>
              </a:buClr>
              <a:buSzPts val="1600"/>
              <a:buFont typeface="Arial"/>
              <a:buChar char="•"/>
            </a:pPr>
            <a:r>
              <a:rPr b="0" i="0" lang="es-MX" sz="1600" u="none" cap="none" strike="noStrike">
                <a:solidFill>
                  <a:schemeClr val="dk1"/>
                </a:solidFill>
                <a:latin typeface="Open Sans"/>
                <a:ea typeface="Open Sans"/>
                <a:cs typeface="Open Sans"/>
                <a:sym typeface="Open Sans"/>
              </a:rPr>
              <a:t>Estado Contratos en Ejecución</a:t>
            </a:r>
            <a:endParaRPr/>
          </a:p>
          <a:p>
            <a:pPr indent="-285750" lvl="0" marL="285750" marR="0" rtl="0" algn="l">
              <a:lnSpc>
                <a:spcPct val="100000"/>
              </a:lnSpc>
              <a:spcBef>
                <a:spcPts val="0"/>
              </a:spcBef>
              <a:spcAft>
                <a:spcPts val="0"/>
              </a:spcAft>
              <a:buClr>
                <a:srgbClr val="000000"/>
              </a:buClr>
              <a:buSzPts val="1600"/>
              <a:buFont typeface="Arial"/>
              <a:buChar char="•"/>
            </a:pPr>
            <a:r>
              <a:rPr b="0" i="0" lang="es-MX" sz="1600" u="none" cap="none" strike="noStrike">
                <a:solidFill>
                  <a:schemeClr val="dk1"/>
                </a:solidFill>
                <a:latin typeface="Open Sans"/>
                <a:ea typeface="Open Sans"/>
                <a:cs typeface="Open Sans"/>
                <a:sym typeface="Open Sans"/>
              </a:rPr>
              <a:t>Estados Contratos pendientes</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s-MX" sz="1600" u="none" cap="none" strike="noStrike">
                <a:solidFill>
                  <a:schemeClr val="dk1"/>
                </a:solidFill>
                <a:latin typeface="Open Sans"/>
                <a:ea typeface="Open Sans"/>
                <a:cs typeface="Open Sans"/>
                <a:sym typeface="Open Sans"/>
              </a:rPr>
              <a:t>Planeación</a:t>
            </a:r>
            <a:endParaRPr/>
          </a:p>
          <a:p>
            <a:pPr indent="0" lvl="0" marL="0" marR="0" rtl="0" algn="l">
              <a:lnSpc>
                <a:spcPct val="100000"/>
              </a:lnSpc>
              <a:spcBef>
                <a:spcPts val="0"/>
              </a:spcBef>
              <a:spcAft>
                <a:spcPts val="0"/>
              </a:spcAft>
              <a:buNone/>
            </a:pPr>
            <a:r>
              <a:rPr b="0" i="0" lang="es-MX" sz="1600" u="none" cap="none" strike="noStrike">
                <a:solidFill>
                  <a:schemeClr val="dk1"/>
                </a:solidFill>
                <a:latin typeface="Open Sans"/>
                <a:ea typeface="Open Sans"/>
                <a:cs typeface="Open Sans"/>
                <a:sym typeface="Open Sans"/>
              </a:rPr>
              <a:t>*Procesos que están en Planeación</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s-MX" sz="1600" u="none" cap="none" strike="noStrike">
                <a:solidFill>
                  <a:schemeClr val="dk1"/>
                </a:solidFill>
                <a:latin typeface="Open Sans"/>
                <a:ea typeface="Open Sans"/>
                <a:cs typeface="Open Sans"/>
                <a:sym typeface="Open Sans"/>
              </a:rPr>
              <a:t>Comunicaciones</a:t>
            </a:r>
            <a:endParaRPr/>
          </a:p>
          <a:p>
            <a:pPr indent="-285750" lvl="0" marL="285750" marR="0" rtl="0" algn="l">
              <a:lnSpc>
                <a:spcPct val="100000"/>
              </a:lnSpc>
              <a:spcBef>
                <a:spcPts val="0"/>
              </a:spcBef>
              <a:spcAft>
                <a:spcPts val="0"/>
              </a:spcAft>
              <a:buClr>
                <a:srgbClr val="000000"/>
              </a:buClr>
              <a:buSzPts val="1600"/>
              <a:buFont typeface="Arial"/>
              <a:buChar char="•"/>
            </a:pPr>
            <a:r>
              <a:rPr b="0" i="0" lang="es-MX" sz="1600" u="none" cap="none" strike="noStrike">
                <a:solidFill>
                  <a:schemeClr val="dk1"/>
                </a:solidFill>
                <a:latin typeface="Open Sans"/>
                <a:ea typeface="Open Sans"/>
                <a:cs typeface="Open Sans"/>
                <a:sym typeface="Open Sans"/>
              </a:rPr>
              <a:t>Estrategias de comunicaciones para publicación de procesos en redes, espacio público, redes sociales, rolos legendarios, </a:t>
            </a:r>
            <a:endParaRPr/>
          </a:p>
          <a:p>
            <a:pPr indent="-285750" lvl="0" marL="285750" marR="0" rtl="0" algn="l">
              <a:lnSpc>
                <a:spcPct val="100000"/>
              </a:lnSpc>
              <a:spcBef>
                <a:spcPts val="0"/>
              </a:spcBef>
              <a:spcAft>
                <a:spcPts val="0"/>
              </a:spcAft>
              <a:buClr>
                <a:srgbClr val="000000"/>
              </a:buClr>
              <a:buSzPts val="1600"/>
              <a:buFont typeface="Arial"/>
              <a:buChar char="•"/>
            </a:pPr>
            <a:r>
              <a:rPr b="0" i="0" lang="es-MX" sz="1600" u="none" cap="none" strike="noStrike">
                <a:solidFill>
                  <a:schemeClr val="dk1"/>
                </a:solidFill>
                <a:latin typeface="Open Sans"/>
                <a:ea typeface="Open Sans"/>
                <a:cs typeface="Open Sans"/>
                <a:sym typeface="Open Sans"/>
              </a:rPr>
              <a:t>Chaquetas institucionales</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s-MX" sz="1600" u="none" cap="none" strike="noStrike">
                <a:solidFill>
                  <a:srgbClr val="000000"/>
                </a:solidFill>
                <a:latin typeface="Open Sans"/>
                <a:ea typeface="Open Sans"/>
                <a:cs typeface="Open Sans"/>
                <a:sym typeface="Open Sans"/>
              </a:rPr>
              <a:t>Infraestructura</a:t>
            </a:r>
            <a:endParaRPr/>
          </a:p>
          <a:p>
            <a:pPr indent="-285750" lvl="0" marL="285750" marR="0" rtl="0" algn="l">
              <a:lnSpc>
                <a:spcPct val="100000"/>
              </a:lnSpc>
              <a:spcBef>
                <a:spcPts val="0"/>
              </a:spcBef>
              <a:spcAft>
                <a:spcPts val="0"/>
              </a:spcAft>
              <a:buClr>
                <a:srgbClr val="000000"/>
              </a:buClr>
              <a:buSzPts val="1600"/>
              <a:buFont typeface="Arial"/>
              <a:buChar char="•"/>
            </a:pPr>
            <a:r>
              <a:rPr b="0" i="0" lang="es-MX" sz="1600" u="none" cap="none" strike="noStrike">
                <a:solidFill>
                  <a:srgbClr val="000000"/>
                </a:solidFill>
                <a:latin typeface="Open Sans"/>
                <a:ea typeface="Open Sans"/>
                <a:cs typeface="Open Sans"/>
                <a:sym typeface="Open Sans"/>
              </a:rPr>
              <a:t>Entornos Inspiradores</a:t>
            </a:r>
            <a:endParaRPr/>
          </a:p>
          <a:p>
            <a:pPr indent="-285750" lvl="0" marL="285750" marR="0" rtl="0" algn="l">
              <a:lnSpc>
                <a:spcPct val="100000"/>
              </a:lnSpc>
              <a:spcBef>
                <a:spcPts val="0"/>
              </a:spcBef>
              <a:spcAft>
                <a:spcPts val="0"/>
              </a:spcAft>
              <a:buClr>
                <a:srgbClr val="000000"/>
              </a:buClr>
              <a:buSzPts val="1600"/>
              <a:buFont typeface="Arial"/>
              <a:buChar char="•"/>
            </a:pPr>
            <a:r>
              <a:rPr b="0" i="0" lang="es-MX" sz="1600" u="none" cap="none" strike="noStrike">
                <a:solidFill>
                  <a:srgbClr val="000000"/>
                </a:solidFill>
                <a:latin typeface="Open Sans"/>
                <a:ea typeface="Open Sans"/>
                <a:cs typeface="Open Sans"/>
                <a:sym typeface="Open Sans"/>
              </a:rPr>
              <a:t>Meta PDL</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s-MX" sz="1600" u="none" cap="none" strike="noStrike">
                <a:solidFill>
                  <a:srgbClr val="000000"/>
                </a:solidFill>
                <a:latin typeface="Open Sans"/>
                <a:ea typeface="Open Sans"/>
                <a:cs typeface="Open Sans"/>
                <a:sym typeface="Open Sans"/>
              </a:rPr>
              <a:t>Ambiental</a:t>
            </a:r>
            <a:endParaRPr/>
          </a:p>
          <a:p>
            <a:pPr indent="0" lvl="0" marL="0" marR="0" rtl="0" algn="l">
              <a:lnSpc>
                <a:spcPct val="100000"/>
              </a:lnSpc>
              <a:spcBef>
                <a:spcPts val="0"/>
              </a:spcBef>
              <a:spcAft>
                <a:spcPts val="0"/>
              </a:spcAft>
              <a:buNone/>
            </a:pPr>
            <a:r>
              <a:rPr b="0" i="0" lang="es-MX" sz="1600" u="none" cap="none" strike="noStrike">
                <a:solidFill>
                  <a:srgbClr val="000000"/>
                </a:solidFill>
                <a:latin typeface="Open Sans"/>
                <a:ea typeface="Open Sans"/>
                <a:cs typeface="Open Sans"/>
                <a:sym typeface="Open Sans"/>
              </a:rPr>
              <a:t>* Plan Basuras, Residuos, Escombros, Animales Muertos, Puntos Críticos de UAESP</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s-MX" sz="1600" u="none" cap="none" strike="noStrike">
                <a:solidFill>
                  <a:srgbClr val="000000"/>
                </a:solidFill>
                <a:latin typeface="Open Sans"/>
                <a:ea typeface="Open Sans"/>
                <a:cs typeface="Open Sans"/>
                <a:sym typeface="Open Sans"/>
              </a:rPr>
              <a:t>Participación</a:t>
            </a:r>
            <a:endParaRPr/>
          </a:p>
          <a:p>
            <a:pPr indent="-285750" lvl="0" marL="285750" marR="0" rtl="0" algn="l">
              <a:lnSpc>
                <a:spcPct val="100000"/>
              </a:lnSpc>
              <a:spcBef>
                <a:spcPts val="0"/>
              </a:spcBef>
              <a:spcAft>
                <a:spcPts val="0"/>
              </a:spcAft>
              <a:buClr>
                <a:srgbClr val="000000"/>
              </a:buClr>
              <a:buSzPts val="1600"/>
              <a:buFont typeface="Arial"/>
              <a:buChar char="•"/>
            </a:pPr>
            <a:r>
              <a:rPr b="0" i="0" lang="es-MX" sz="1600" u="none" cap="none" strike="noStrike">
                <a:solidFill>
                  <a:srgbClr val="000000"/>
                </a:solidFill>
                <a:latin typeface="Open Sans"/>
                <a:ea typeface="Open Sans"/>
                <a:cs typeface="Open Sans"/>
                <a:sym typeface="Open Sans"/>
              </a:rPr>
              <a:t>Temas abordados en la JAC</a:t>
            </a:r>
            <a:endParaRPr/>
          </a:p>
          <a:p>
            <a:pPr indent="-285750" lvl="0" marL="285750" marR="0" rtl="0" algn="l">
              <a:lnSpc>
                <a:spcPct val="100000"/>
              </a:lnSpc>
              <a:spcBef>
                <a:spcPts val="0"/>
              </a:spcBef>
              <a:spcAft>
                <a:spcPts val="0"/>
              </a:spcAft>
              <a:buClr>
                <a:srgbClr val="000000"/>
              </a:buClr>
              <a:buSzPts val="1600"/>
              <a:buFont typeface="Arial"/>
              <a:buChar char="•"/>
            </a:pPr>
            <a:r>
              <a:rPr b="0" i="0" lang="es-MX" sz="1600" u="none" cap="none" strike="noStrike">
                <a:solidFill>
                  <a:srgbClr val="000000"/>
                </a:solidFill>
                <a:latin typeface="Open Sans"/>
                <a:ea typeface="Open Sans"/>
                <a:cs typeface="Open Sans"/>
                <a:sym typeface="Open Sans"/>
              </a:rPr>
              <a:t>Bogotaneidad</a:t>
            </a:r>
            <a:endParaRPr b="0" i="0" sz="1600" u="none" cap="none" strike="noStrike">
              <a:solidFill>
                <a:srgbClr val="000000"/>
              </a:solidFill>
              <a:latin typeface="Open Sans"/>
              <a:ea typeface="Open Sans"/>
              <a:cs typeface="Open Sans"/>
              <a:sym typeface="Open Sans"/>
            </a:endParaRPr>
          </a:p>
          <a:p>
            <a:pPr indent="-285750" lvl="0" marL="285750" marR="0" rtl="0" algn="l">
              <a:lnSpc>
                <a:spcPct val="100000"/>
              </a:lnSpc>
              <a:spcBef>
                <a:spcPts val="0"/>
              </a:spcBef>
              <a:spcAft>
                <a:spcPts val="0"/>
              </a:spcAft>
              <a:buClr>
                <a:srgbClr val="000000"/>
              </a:buClr>
              <a:buSzPts val="1600"/>
              <a:buFont typeface="Arial"/>
              <a:buChar char="•"/>
            </a:pPr>
            <a:r>
              <a:rPr b="0" i="0" lang="es-MX" sz="1600" u="none" cap="none" strike="noStrike">
                <a:solidFill>
                  <a:srgbClr val="000000"/>
                </a:solidFill>
                <a:latin typeface="Open Sans"/>
                <a:ea typeface="Open Sans"/>
                <a:cs typeface="Open Sans"/>
                <a:sym typeface="Open Sans"/>
              </a:rPr>
              <a:t>Territorialización de dialogo</a:t>
            </a:r>
            <a:endParaRPr b="0" i="0" sz="16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0"/>
          <p:cNvSpPr txBox="1"/>
          <p:nvPr>
            <p:ph type="title"/>
          </p:nvPr>
        </p:nvSpPr>
        <p:spPr>
          <a:xfrm>
            <a:off x="304800" y="76200"/>
            <a:ext cx="11388953" cy="135421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s-MX"/>
              <a:t>AMBIENTE – </a:t>
            </a:r>
            <a:br>
              <a:rPr lang="es-MX"/>
            </a:br>
            <a:r>
              <a:rPr lang="es-MX"/>
              <a:t>Tema Basuras (Residuos Sólidos)</a:t>
            </a:r>
            <a:endParaRPr/>
          </a:p>
        </p:txBody>
      </p:sp>
      <p:sp>
        <p:nvSpPr>
          <p:cNvPr id="301" name="Google Shape;301;p20"/>
          <p:cNvSpPr txBox="1"/>
          <p:nvPr>
            <p:ph idx="1" type="body"/>
          </p:nvPr>
        </p:nvSpPr>
        <p:spPr>
          <a:xfrm>
            <a:off x="533399" y="1905000"/>
            <a:ext cx="8496859" cy="498598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b="1" lang="es-MX"/>
              <a:t>ESTRATEGIA PARA MANEJO DE RESIDUOS ESPECIALES Y PELIGROSOS</a:t>
            </a:r>
            <a:endParaRPr/>
          </a:p>
          <a:p>
            <a:pPr indent="-228600" lvl="0" marL="457200" rtl="0" algn="l">
              <a:lnSpc>
                <a:spcPct val="90000"/>
              </a:lnSpc>
              <a:spcBef>
                <a:spcPts val="1000"/>
              </a:spcBef>
              <a:spcAft>
                <a:spcPts val="0"/>
              </a:spcAft>
              <a:buClr>
                <a:schemeClr val="dk1"/>
              </a:buClr>
              <a:buSzPts val="1800"/>
              <a:buNone/>
            </a:pPr>
            <a:r>
              <a:t/>
            </a:r>
            <a:endParaRPr b="1"/>
          </a:p>
          <a:p>
            <a:pPr indent="-342900" lvl="0" marL="457200" rtl="0" algn="l">
              <a:lnSpc>
                <a:spcPct val="90000"/>
              </a:lnSpc>
              <a:spcBef>
                <a:spcPts val="1000"/>
              </a:spcBef>
              <a:spcAft>
                <a:spcPts val="0"/>
              </a:spcAft>
              <a:buClr>
                <a:schemeClr val="dk1"/>
              </a:buClr>
              <a:buSzPts val="1800"/>
              <a:buChar char="•"/>
            </a:pPr>
            <a:r>
              <a:rPr lang="es-MX"/>
              <a:t>Fortalecer el relacionamiento con los gestores autorizados para el manejo de residuos especiales y peligrosos que estén focalizados para generar  mayor impacto,  empezar a realizar actividades puntuales con seguimiento y monitoreo apoyados de diferentes grupos de la alcaldía (policivos, deportes, participación entre otros.</a:t>
            </a:r>
            <a:endParaRPr/>
          </a:p>
          <a:p>
            <a:pPr indent="-228600" lvl="0" marL="457200" rtl="0" algn="l">
              <a:lnSpc>
                <a:spcPct val="90000"/>
              </a:lnSpc>
              <a:spcBef>
                <a:spcPts val="1000"/>
              </a:spcBef>
              <a:spcAft>
                <a:spcPts val="0"/>
              </a:spcAft>
              <a:buClr>
                <a:schemeClr val="dk1"/>
              </a:buClr>
              <a:buSzPts val="1800"/>
              <a:buNone/>
            </a:pPr>
            <a:r>
              <a:t/>
            </a:r>
            <a:endParaRPr b="1"/>
          </a:p>
          <a:p>
            <a:pPr indent="-228600" lvl="0" marL="457200" rtl="0" algn="l">
              <a:lnSpc>
                <a:spcPct val="90000"/>
              </a:lnSpc>
              <a:spcBef>
                <a:spcPts val="1000"/>
              </a:spcBef>
              <a:spcAft>
                <a:spcPts val="0"/>
              </a:spcAft>
              <a:buClr>
                <a:schemeClr val="dk1"/>
              </a:buClr>
              <a:buSzPts val="1800"/>
              <a:buNone/>
            </a:pPr>
            <a:r>
              <a:t/>
            </a:r>
            <a:endParaRPr b="1"/>
          </a:p>
          <a:p>
            <a:pPr indent="-228600" lvl="0" marL="457200" rtl="0" algn="l">
              <a:lnSpc>
                <a:spcPct val="90000"/>
              </a:lnSpc>
              <a:spcBef>
                <a:spcPts val="1000"/>
              </a:spcBef>
              <a:spcAft>
                <a:spcPts val="0"/>
              </a:spcAft>
              <a:buClr>
                <a:schemeClr val="dk1"/>
              </a:buClr>
              <a:buSzPts val="1800"/>
              <a:buNone/>
            </a:pPr>
            <a:r>
              <a:t/>
            </a:r>
            <a:endParaRPr b="1"/>
          </a:p>
          <a:p>
            <a:pPr indent="-228600" lvl="0" marL="457200" rtl="0" algn="l">
              <a:lnSpc>
                <a:spcPct val="90000"/>
              </a:lnSpc>
              <a:spcBef>
                <a:spcPts val="1000"/>
              </a:spcBef>
              <a:spcAft>
                <a:spcPts val="0"/>
              </a:spcAft>
              <a:buClr>
                <a:schemeClr val="dk1"/>
              </a:buClr>
              <a:buSzPts val="1800"/>
              <a:buNone/>
            </a:pPr>
            <a:r>
              <a:t/>
            </a:r>
            <a:endParaRPr b="1"/>
          </a:p>
          <a:p>
            <a:pPr indent="-228600" lvl="0" marL="457200" rtl="0" algn="l">
              <a:lnSpc>
                <a:spcPct val="90000"/>
              </a:lnSpc>
              <a:spcBef>
                <a:spcPts val="1000"/>
              </a:spcBef>
              <a:spcAft>
                <a:spcPts val="0"/>
              </a:spcAft>
              <a:buClr>
                <a:schemeClr val="dk1"/>
              </a:buClr>
              <a:buSzPts val="1800"/>
              <a:buNone/>
            </a:pPr>
            <a:r>
              <a:t/>
            </a:r>
            <a:endParaRPr b="1"/>
          </a:p>
          <a:p>
            <a:pPr indent="-228600" lvl="0" marL="457200" rtl="0" algn="l">
              <a:lnSpc>
                <a:spcPct val="90000"/>
              </a:lnSpc>
              <a:spcBef>
                <a:spcPts val="1000"/>
              </a:spcBef>
              <a:spcAft>
                <a:spcPts val="0"/>
              </a:spcAft>
              <a:buClr>
                <a:schemeClr val="dk1"/>
              </a:buClr>
              <a:buSzPts val="1800"/>
              <a:buNone/>
            </a:pPr>
            <a:r>
              <a:t/>
            </a:r>
            <a:endParaRPr b="1"/>
          </a:p>
          <a:p>
            <a:pPr indent="-228600" lvl="0" marL="457200" rtl="0" algn="l">
              <a:lnSpc>
                <a:spcPct val="90000"/>
              </a:lnSpc>
              <a:spcBef>
                <a:spcPts val="1000"/>
              </a:spcBef>
              <a:spcAft>
                <a:spcPts val="0"/>
              </a:spcAft>
              <a:buClr>
                <a:schemeClr val="dk1"/>
              </a:buClr>
              <a:buSzPts val="1800"/>
              <a:buNone/>
            </a:pPr>
            <a:r>
              <a:t/>
            </a:r>
            <a:endParaRPr b="1"/>
          </a:p>
          <a:p>
            <a:pPr indent="-228600" lvl="0" marL="457200" rtl="0" algn="l">
              <a:lnSpc>
                <a:spcPct val="90000"/>
              </a:lnSpc>
              <a:spcBef>
                <a:spcPts val="1000"/>
              </a:spcBef>
              <a:spcAft>
                <a:spcPts val="0"/>
              </a:spcAft>
              <a:buClr>
                <a:schemeClr val="dk1"/>
              </a:buClr>
              <a:buSzPts val="1800"/>
              <a:buNone/>
            </a:pPr>
            <a:r>
              <a:t/>
            </a:r>
            <a:endParaRPr b="1"/>
          </a:p>
          <a:p>
            <a:pPr indent="-171450" lvl="0" marL="285750" rtl="0" algn="l">
              <a:lnSpc>
                <a:spcPct val="90000"/>
              </a:lnSpc>
              <a:spcBef>
                <a:spcPts val="1000"/>
              </a:spcBef>
              <a:spcAft>
                <a:spcPts val="0"/>
              </a:spcAft>
              <a:buSzPts val="1800"/>
              <a:buFont typeface="Arial"/>
              <a:buNone/>
            </a:pPr>
            <a:r>
              <a:t/>
            </a:r>
            <a:endParaRPr b="1"/>
          </a:p>
          <a:p>
            <a:pPr indent="-228600" lvl="0" marL="457200" rtl="0" algn="l">
              <a:lnSpc>
                <a:spcPct val="90000"/>
              </a:lnSpc>
              <a:spcBef>
                <a:spcPts val="1000"/>
              </a:spcBef>
              <a:spcAft>
                <a:spcPts val="0"/>
              </a:spcAft>
              <a:buClr>
                <a:schemeClr val="dk1"/>
              </a:buClr>
              <a:buSzPts val="1800"/>
              <a:buNone/>
            </a:pPr>
            <a:r>
              <a:t/>
            </a:r>
            <a:endParaRPr/>
          </a:p>
          <a:p>
            <a:pPr indent="-228600" lvl="0" marL="457200" rtl="0" algn="l">
              <a:lnSpc>
                <a:spcPct val="90000"/>
              </a:lnSpc>
              <a:spcBef>
                <a:spcPts val="1000"/>
              </a:spcBef>
              <a:spcAft>
                <a:spcPts val="0"/>
              </a:spcAft>
              <a:buClr>
                <a:schemeClr val="dk1"/>
              </a:buClr>
              <a:buSzPts val="1800"/>
              <a:buNone/>
            </a:pPr>
            <a:r>
              <a:t/>
            </a:r>
            <a:endParaRPr/>
          </a:p>
          <a:p>
            <a:pPr indent="-228600" lvl="0" marL="457200" rtl="0" algn="l">
              <a:lnSpc>
                <a:spcPct val="90000"/>
              </a:lnSpc>
              <a:spcBef>
                <a:spcPts val="1000"/>
              </a:spcBef>
              <a:spcAft>
                <a:spcPts val="0"/>
              </a:spcAft>
              <a:buClr>
                <a:schemeClr val="dk1"/>
              </a:buClr>
              <a:buSzPts val="1800"/>
              <a:buNone/>
            </a:pPr>
            <a:r>
              <a:t/>
            </a:r>
            <a:endParaRPr/>
          </a:p>
        </p:txBody>
      </p:sp>
      <p:pic>
        <p:nvPicPr>
          <p:cNvPr id="302" name="Google Shape;302;p20"/>
          <p:cNvPicPr preferRelativeResize="0"/>
          <p:nvPr/>
        </p:nvPicPr>
        <p:blipFill rotWithShape="1">
          <a:blip r:embed="rId3">
            <a:alphaModFix/>
          </a:blip>
          <a:srcRect b="0" l="0" r="0" t="0"/>
          <a:stretch/>
        </p:blipFill>
        <p:spPr>
          <a:xfrm>
            <a:off x="9389975" y="3884560"/>
            <a:ext cx="2403649" cy="2509313"/>
          </a:xfrm>
          <a:prstGeom prst="rect">
            <a:avLst/>
          </a:prstGeom>
          <a:noFill/>
          <a:ln>
            <a:noFill/>
          </a:ln>
        </p:spPr>
      </p:pic>
      <p:pic>
        <p:nvPicPr>
          <p:cNvPr id="303" name="Google Shape;303;p20"/>
          <p:cNvPicPr preferRelativeResize="0"/>
          <p:nvPr/>
        </p:nvPicPr>
        <p:blipFill rotWithShape="1">
          <a:blip r:embed="rId4">
            <a:alphaModFix/>
          </a:blip>
          <a:srcRect b="0" l="0" r="0" t="0"/>
          <a:stretch/>
        </p:blipFill>
        <p:spPr>
          <a:xfrm>
            <a:off x="9030258" y="251497"/>
            <a:ext cx="2663495" cy="165350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1"/>
          <p:cNvSpPr/>
          <p:nvPr/>
        </p:nvSpPr>
        <p:spPr>
          <a:xfrm>
            <a:off x="0" y="-2125"/>
            <a:ext cx="12206700" cy="6857700"/>
          </a:xfrm>
          <a:prstGeom prst="rect">
            <a:avLst/>
          </a:prstGeom>
          <a:solidFill>
            <a:srgbClr val="E403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09" name="Google Shape;309;p21"/>
          <p:cNvSpPr/>
          <p:nvPr/>
        </p:nvSpPr>
        <p:spPr>
          <a:xfrm flipH="1">
            <a:off x="10943683" y="2532197"/>
            <a:ext cx="1245300" cy="43254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10" name="Google Shape;310;p21"/>
          <p:cNvSpPr/>
          <p:nvPr/>
        </p:nvSpPr>
        <p:spPr>
          <a:xfrm rot="10800000">
            <a:off x="10943683" y="-103"/>
            <a:ext cx="1245300" cy="25323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311" name="Google Shape;311;p21"/>
          <p:cNvPicPr preferRelativeResize="0"/>
          <p:nvPr/>
        </p:nvPicPr>
        <p:blipFill rotWithShape="1">
          <a:blip r:embed="rId3">
            <a:alphaModFix/>
          </a:blip>
          <a:srcRect b="0" l="0" r="0" t="0"/>
          <a:stretch/>
        </p:blipFill>
        <p:spPr>
          <a:xfrm>
            <a:off x="11177574" y="6484075"/>
            <a:ext cx="902077" cy="295100"/>
          </a:xfrm>
          <a:prstGeom prst="rect">
            <a:avLst/>
          </a:prstGeom>
          <a:noFill/>
          <a:ln>
            <a:noFill/>
          </a:ln>
        </p:spPr>
      </p:pic>
      <p:sp>
        <p:nvSpPr>
          <p:cNvPr id="312" name="Google Shape;312;p21"/>
          <p:cNvSpPr/>
          <p:nvPr/>
        </p:nvSpPr>
        <p:spPr>
          <a:xfrm flipH="1">
            <a:off x="0" y="0"/>
            <a:ext cx="6397500" cy="6858000"/>
          </a:xfrm>
          <a:prstGeom prst="parallelogram">
            <a:avLst>
              <a:gd fmla="val 45538" name="adj"/>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313" name="Google Shape;313;p21"/>
          <p:cNvSpPr txBox="1"/>
          <p:nvPr/>
        </p:nvSpPr>
        <p:spPr>
          <a:xfrm>
            <a:off x="833518" y="1561654"/>
            <a:ext cx="10539663" cy="1938962"/>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s-MX" sz="5700" u="none" cap="none" strike="noStrike">
                <a:solidFill>
                  <a:schemeClr val="lt1"/>
                </a:solidFill>
                <a:latin typeface="Oswald"/>
                <a:ea typeface="Oswald"/>
                <a:cs typeface="Oswald"/>
                <a:sym typeface="Oswald"/>
              </a:rPr>
              <a:t>6. EMPALME OFICINA DE PARTICIPACIÓN CIUDADANA</a:t>
            </a:r>
            <a:endParaRPr b="1" i="0" sz="5700" u="none" cap="none" strike="noStrike">
              <a:solidFill>
                <a:schemeClr val="lt1"/>
              </a:solidFill>
              <a:latin typeface="Oswald"/>
              <a:ea typeface="Oswald"/>
              <a:cs typeface="Oswald"/>
              <a:sym typeface="Oswald"/>
            </a:endParaRPr>
          </a:p>
        </p:txBody>
      </p:sp>
      <p:sp>
        <p:nvSpPr>
          <p:cNvPr id="314" name="Google Shape;314;p21"/>
          <p:cNvSpPr txBox="1"/>
          <p:nvPr/>
        </p:nvSpPr>
        <p:spPr>
          <a:xfrm>
            <a:off x="1122922" y="4294626"/>
            <a:ext cx="10443411" cy="9232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s-MX" sz="4800" u="none" cap="none" strike="noStrike">
                <a:solidFill>
                  <a:schemeClr val="lt1"/>
                </a:solidFill>
                <a:latin typeface="Oswald"/>
                <a:ea typeface="Oswald"/>
                <a:cs typeface="Oswald"/>
                <a:sym typeface="Oswald"/>
              </a:rPr>
              <a:t>Referente: Rosa Ariza</a:t>
            </a:r>
            <a:endParaRPr b="1" i="0" sz="4800" u="none" cap="none" strike="noStrike">
              <a:solidFill>
                <a:schemeClr val="lt1"/>
              </a:solidFill>
              <a:latin typeface="Oswald"/>
              <a:ea typeface="Oswald"/>
              <a:cs typeface="Oswald"/>
              <a:sym typeface="Oswa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22"/>
          <p:cNvPicPr preferRelativeResize="0"/>
          <p:nvPr/>
        </p:nvPicPr>
        <p:blipFill rotWithShape="1">
          <a:blip r:embed="rId3">
            <a:alphaModFix/>
          </a:blip>
          <a:srcRect b="15139" l="0" r="0" t="0"/>
          <a:stretch/>
        </p:blipFill>
        <p:spPr>
          <a:xfrm>
            <a:off x="0" y="36603"/>
            <a:ext cx="12192000" cy="6895499"/>
          </a:xfrm>
          <a:prstGeom prst="rect">
            <a:avLst/>
          </a:prstGeom>
          <a:noFill/>
          <a:ln>
            <a:noFill/>
          </a:ln>
        </p:spPr>
      </p:pic>
      <p:grpSp>
        <p:nvGrpSpPr>
          <p:cNvPr id="320" name="Google Shape;320;p22"/>
          <p:cNvGrpSpPr/>
          <p:nvPr/>
        </p:nvGrpSpPr>
        <p:grpSpPr>
          <a:xfrm>
            <a:off x="10943663" y="-52"/>
            <a:ext cx="1245319" cy="6857697"/>
            <a:chOff x="10950525" y="35050"/>
            <a:chExt cx="1239000" cy="6822900"/>
          </a:xfrm>
        </p:grpSpPr>
        <p:sp>
          <p:nvSpPr>
            <p:cNvPr id="321" name="Google Shape;321;p22"/>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22" name="Google Shape;322;p22"/>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323" name="Google Shape;323;p22"/>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324" name="Google Shape;324;p22"/>
          <p:cNvSpPr txBox="1"/>
          <p:nvPr/>
        </p:nvSpPr>
        <p:spPr>
          <a:xfrm>
            <a:off x="322875" y="37447"/>
            <a:ext cx="108324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rgbClr val="CC0000"/>
                </a:solidFill>
                <a:latin typeface="Oswald"/>
                <a:ea typeface="Oswald"/>
                <a:cs typeface="Oswald"/>
                <a:sym typeface="Oswald"/>
              </a:rPr>
              <a:t>DATOS MÁS REPRESENTATIVOS DEL EMPALME</a:t>
            </a:r>
            <a:endParaRPr b="0" i="0" sz="600" u="none" cap="none" strike="noStrike">
              <a:solidFill>
                <a:srgbClr val="000000"/>
              </a:solidFill>
              <a:latin typeface="Arial"/>
              <a:ea typeface="Arial"/>
              <a:cs typeface="Arial"/>
              <a:sym typeface="Arial"/>
            </a:endParaRPr>
          </a:p>
        </p:txBody>
      </p:sp>
      <p:sp>
        <p:nvSpPr>
          <p:cNvPr id="325" name="Google Shape;325;p22"/>
          <p:cNvSpPr txBox="1"/>
          <p:nvPr/>
        </p:nvSpPr>
        <p:spPr>
          <a:xfrm>
            <a:off x="2022502" y="2510276"/>
            <a:ext cx="17445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s-MX" sz="1600" u="none" cap="none" strike="noStrike">
                <a:solidFill>
                  <a:srgbClr val="CC0000"/>
                </a:solidFill>
                <a:latin typeface="Oswald"/>
                <a:ea typeface="Oswald"/>
                <a:cs typeface="Oswald"/>
                <a:sym typeface="Oswald"/>
              </a:rPr>
              <a:t>10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s-MX" sz="1600" u="none" cap="none" strike="noStrike">
                <a:solidFill>
                  <a:srgbClr val="CC0000"/>
                </a:solidFill>
                <a:latin typeface="Oswald"/>
                <a:ea typeface="Oswald"/>
                <a:cs typeface="Oswald"/>
                <a:sym typeface="Oswald"/>
              </a:rPr>
              <a:t>PROFESIONALES</a:t>
            </a:r>
            <a:endParaRPr b="0" i="0" sz="1400" u="none" cap="none" strike="noStrike">
              <a:solidFill>
                <a:srgbClr val="000000"/>
              </a:solidFill>
              <a:latin typeface="Arial"/>
              <a:ea typeface="Arial"/>
              <a:cs typeface="Arial"/>
              <a:sym typeface="Arial"/>
            </a:endParaRPr>
          </a:p>
        </p:txBody>
      </p:sp>
      <p:sp>
        <p:nvSpPr>
          <p:cNvPr id="326" name="Google Shape;326;p22"/>
          <p:cNvSpPr txBox="1"/>
          <p:nvPr/>
        </p:nvSpPr>
        <p:spPr>
          <a:xfrm>
            <a:off x="2326737" y="1035245"/>
            <a:ext cx="1121700" cy="430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s-MX" sz="1600" u="none" cap="none" strike="noStrike">
                <a:solidFill>
                  <a:srgbClr val="CC0000"/>
                </a:solidFill>
                <a:latin typeface="Oswald"/>
                <a:ea typeface="Oswald"/>
                <a:cs typeface="Oswald"/>
                <a:sym typeface="Oswald"/>
              </a:rPr>
              <a:t>LIDER</a:t>
            </a:r>
            <a:endParaRPr b="0" i="0" sz="1400" u="none" cap="none" strike="noStrike">
              <a:solidFill>
                <a:srgbClr val="000000"/>
              </a:solidFill>
              <a:latin typeface="Arial"/>
              <a:ea typeface="Arial"/>
              <a:cs typeface="Arial"/>
              <a:sym typeface="Arial"/>
            </a:endParaRPr>
          </a:p>
        </p:txBody>
      </p:sp>
      <p:sp>
        <p:nvSpPr>
          <p:cNvPr id="327" name="Google Shape;327;p22"/>
          <p:cNvSpPr txBox="1"/>
          <p:nvPr/>
        </p:nvSpPr>
        <p:spPr>
          <a:xfrm>
            <a:off x="2064050" y="1663713"/>
            <a:ext cx="16566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s-MX" sz="1600" u="none" cap="none" strike="noStrike">
                <a:solidFill>
                  <a:srgbClr val="CC0000"/>
                </a:solidFill>
                <a:latin typeface="Oswald"/>
                <a:ea typeface="Oswald"/>
                <a:cs typeface="Oswald"/>
                <a:sym typeface="Oswald"/>
              </a:rPr>
              <a:t>APOYO ADMINISTRATIVO</a:t>
            </a:r>
            <a:endParaRPr b="0" i="0" sz="1400" u="none" cap="none" strike="noStrike">
              <a:solidFill>
                <a:srgbClr val="000000"/>
              </a:solidFill>
              <a:latin typeface="Arial"/>
              <a:ea typeface="Arial"/>
              <a:cs typeface="Arial"/>
              <a:sym typeface="Arial"/>
            </a:endParaRPr>
          </a:p>
        </p:txBody>
      </p:sp>
      <p:sp>
        <p:nvSpPr>
          <p:cNvPr id="328" name="Google Shape;328;p22"/>
          <p:cNvSpPr txBox="1"/>
          <p:nvPr/>
        </p:nvSpPr>
        <p:spPr>
          <a:xfrm>
            <a:off x="1847386" y="3526757"/>
            <a:ext cx="20946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s-MX" sz="1600" u="none" cap="none" strike="noStrike">
                <a:solidFill>
                  <a:srgbClr val="CC0000"/>
                </a:solidFill>
                <a:latin typeface="Oswald"/>
                <a:ea typeface="Oswald"/>
                <a:cs typeface="Oswald"/>
                <a:sym typeface="Oswald"/>
              </a:rPr>
              <a:t>5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s-MX" sz="1600" u="none" cap="none" strike="noStrike">
                <a:solidFill>
                  <a:srgbClr val="CC0000"/>
                </a:solidFill>
                <a:latin typeface="Oswald"/>
                <a:ea typeface="Oswald"/>
                <a:cs typeface="Oswald"/>
                <a:sym typeface="Oswald"/>
              </a:rPr>
              <a:t>REFERENTES DOCENTES</a:t>
            </a:r>
            <a:endParaRPr b="1" i="0" sz="1600" u="none" cap="none" strike="noStrike">
              <a:solidFill>
                <a:schemeClr val="dk1"/>
              </a:solidFill>
              <a:latin typeface="Calibri"/>
              <a:ea typeface="Calibri"/>
              <a:cs typeface="Calibri"/>
              <a:sym typeface="Calibri"/>
            </a:endParaRPr>
          </a:p>
        </p:txBody>
      </p:sp>
      <p:sp>
        <p:nvSpPr>
          <p:cNvPr id="329" name="Google Shape;329;p22"/>
          <p:cNvSpPr txBox="1"/>
          <p:nvPr/>
        </p:nvSpPr>
        <p:spPr>
          <a:xfrm>
            <a:off x="2274184" y="4755567"/>
            <a:ext cx="12411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s-MX" sz="1600" u="none" cap="none" strike="noStrike">
                <a:solidFill>
                  <a:srgbClr val="CC0000"/>
                </a:solidFill>
                <a:latin typeface="Oswald"/>
                <a:ea typeface="Oswald"/>
                <a:cs typeface="Oswald"/>
                <a:sym typeface="Oswald"/>
              </a:rPr>
              <a:t>9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s-MX" sz="1600" u="none" cap="none" strike="noStrike">
                <a:solidFill>
                  <a:srgbClr val="CC0000"/>
                </a:solidFill>
                <a:latin typeface="Oswald"/>
                <a:ea typeface="Oswald"/>
                <a:cs typeface="Oswald"/>
                <a:sym typeface="Oswald"/>
              </a:rPr>
              <a:t>APOYOS TÉCNICOS</a:t>
            </a:r>
            <a:endParaRPr b="1" i="0" sz="1600" u="none" cap="none" strike="noStrike">
              <a:solidFill>
                <a:srgbClr val="CC0000"/>
              </a:solidFill>
              <a:latin typeface="Oswald"/>
              <a:ea typeface="Oswald"/>
              <a:cs typeface="Oswald"/>
              <a:sym typeface="Oswald"/>
            </a:endParaRPr>
          </a:p>
        </p:txBody>
      </p:sp>
      <p:cxnSp>
        <p:nvCxnSpPr>
          <p:cNvPr id="330" name="Google Shape;330;p22"/>
          <p:cNvCxnSpPr/>
          <p:nvPr/>
        </p:nvCxnSpPr>
        <p:spPr>
          <a:xfrm rot="-5400000">
            <a:off x="5736347" y="1634536"/>
            <a:ext cx="6000" cy="600"/>
          </a:xfrm>
          <a:prstGeom prst="bentConnector3">
            <a:avLst>
              <a:gd fmla="val 50000" name="adj1"/>
            </a:avLst>
          </a:prstGeom>
          <a:noFill/>
          <a:ln cap="flat" cmpd="sng" w="9525">
            <a:solidFill>
              <a:srgbClr val="3E6EC2"/>
            </a:solidFill>
            <a:prstDash val="solid"/>
            <a:round/>
            <a:headEnd len="sm" w="sm" type="none"/>
            <a:tailEnd len="med" w="med" type="triangle"/>
          </a:ln>
        </p:spPr>
      </p:cxnSp>
      <p:sp>
        <p:nvSpPr>
          <p:cNvPr id="331" name="Google Shape;331;p22"/>
          <p:cNvSpPr txBox="1"/>
          <p:nvPr/>
        </p:nvSpPr>
        <p:spPr>
          <a:xfrm>
            <a:off x="31434" y="1476965"/>
            <a:ext cx="1639200" cy="21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s-MX" sz="1600" u="none" cap="none" strike="noStrike">
                <a:solidFill>
                  <a:srgbClr val="CC0000"/>
                </a:solidFill>
                <a:latin typeface="Oswald"/>
                <a:ea typeface="Oswald"/>
                <a:cs typeface="Oswald"/>
                <a:sym typeface="Oswald"/>
              </a:rPr>
              <a:t>ORGANIZACIÓN EQUIPO OFICINA DE PARTICIPACIÓN CIUDADANA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CC0000"/>
              </a:solidFill>
              <a:latin typeface="Oswald"/>
              <a:ea typeface="Oswald"/>
              <a:cs typeface="Oswald"/>
              <a:sym typeface="Oswald"/>
            </a:endParaRPr>
          </a:p>
          <a:p>
            <a:pPr indent="0" lvl="0" marL="0" marR="0" rtl="0" algn="ctr">
              <a:lnSpc>
                <a:spcPct val="100000"/>
              </a:lnSpc>
              <a:spcBef>
                <a:spcPts val="0"/>
              </a:spcBef>
              <a:spcAft>
                <a:spcPts val="0"/>
              </a:spcAft>
              <a:buClr>
                <a:srgbClr val="000000"/>
              </a:buClr>
              <a:buSzPts val="1600"/>
              <a:buFont typeface="Arial"/>
              <a:buNone/>
            </a:pPr>
            <a:r>
              <a:rPr b="1" i="0" lang="es-MX" sz="1600" u="none" cap="none" strike="noStrike">
                <a:solidFill>
                  <a:srgbClr val="CC0000"/>
                </a:solidFill>
                <a:latin typeface="Oswald"/>
                <a:ea typeface="Oswald"/>
                <a:cs typeface="Oswald"/>
                <a:sym typeface="Oswald"/>
              </a:rPr>
              <a:t>26</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s-MX" sz="1600" u="none" cap="none" strike="noStrike">
                <a:solidFill>
                  <a:srgbClr val="CC0000"/>
                </a:solidFill>
                <a:latin typeface="Oswald"/>
                <a:ea typeface="Oswald"/>
                <a:cs typeface="Oswald"/>
                <a:sym typeface="Oswald"/>
              </a:rPr>
              <a:t>PROFESIONALES</a:t>
            </a:r>
            <a:endParaRPr b="0" i="0" sz="1400" u="none" cap="none" strike="noStrike">
              <a:solidFill>
                <a:srgbClr val="000000"/>
              </a:solidFill>
              <a:latin typeface="Arial"/>
              <a:ea typeface="Arial"/>
              <a:cs typeface="Arial"/>
              <a:sym typeface="Arial"/>
            </a:endParaRPr>
          </a:p>
        </p:txBody>
      </p:sp>
      <p:sp>
        <p:nvSpPr>
          <p:cNvPr id="332" name="Google Shape;332;p22"/>
          <p:cNvSpPr txBox="1"/>
          <p:nvPr/>
        </p:nvSpPr>
        <p:spPr>
          <a:xfrm>
            <a:off x="3933976" y="2539855"/>
            <a:ext cx="2636100" cy="954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Referentes de instancias de participación y apoyo en la formulación de presupuestos participativos.</a:t>
            </a:r>
            <a:endParaRPr b="0" i="0" sz="1400" u="none" cap="none" strike="noStrike">
              <a:solidFill>
                <a:srgbClr val="000000"/>
              </a:solidFill>
              <a:latin typeface="Arial"/>
              <a:ea typeface="Arial"/>
              <a:cs typeface="Arial"/>
              <a:sym typeface="Arial"/>
            </a:endParaRPr>
          </a:p>
        </p:txBody>
      </p:sp>
      <p:sp>
        <p:nvSpPr>
          <p:cNvPr id="333" name="Google Shape;333;p22"/>
          <p:cNvSpPr txBox="1"/>
          <p:nvPr/>
        </p:nvSpPr>
        <p:spPr>
          <a:xfrm>
            <a:off x="6591018" y="2270605"/>
            <a:ext cx="2949000" cy="1046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s-MX" sz="2000" u="none" cap="none" strike="noStrike">
                <a:solidFill>
                  <a:srgbClr val="000000"/>
                </a:solidFill>
                <a:latin typeface="Arial"/>
                <a:ea typeface="Arial"/>
                <a:cs typeface="Arial"/>
                <a:sym typeface="Arial"/>
              </a:rPr>
              <a:t>60</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Instancias de participación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(Pendiente su depuración con Alcaldesa e IDPAC) </a:t>
            </a:r>
            <a:endParaRPr b="0" i="0" sz="1400" u="none" cap="none" strike="noStrike">
              <a:solidFill>
                <a:srgbClr val="000000"/>
              </a:solidFill>
              <a:latin typeface="Arial"/>
              <a:ea typeface="Arial"/>
              <a:cs typeface="Arial"/>
              <a:sym typeface="Arial"/>
            </a:endParaRPr>
          </a:p>
        </p:txBody>
      </p:sp>
      <p:sp>
        <p:nvSpPr>
          <p:cNvPr id="334" name="Google Shape;334;p22"/>
          <p:cNvSpPr/>
          <p:nvPr/>
        </p:nvSpPr>
        <p:spPr>
          <a:xfrm>
            <a:off x="1656484" y="1053478"/>
            <a:ext cx="762900" cy="4625400"/>
          </a:xfrm>
          <a:prstGeom prst="leftBrace">
            <a:avLst>
              <a:gd fmla="val 8333" name="adj1"/>
              <a:gd fmla="val 50000" name="adj2"/>
            </a:avLst>
          </a:prstGeom>
          <a:noFill/>
          <a:ln cap="flat" cmpd="sng" w="9525">
            <a:solidFill>
              <a:srgbClr val="3E6E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35" name="Google Shape;335;p22"/>
          <p:cNvSpPr txBox="1"/>
          <p:nvPr/>
        </p:nvSpPr>
        <p:spPr>
          <a:xfrm>
            <a:off x="4097626" y="3576829"/>
            <a:ext cx="2362200" cy="954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Referentes programa prepárate a la U vigencia 2025 y acompañamiento a instancias de participación.</a:t>
            </a:r>
            <a:endParaRPr b="0" i="0" sz="1400" u="none" cap="none" strike="noStrike">
              <a:solidFill>
                <a:srgbClr val="000000"/>
              </a:solidFill>
              <a:latin typeface="Arial"/>
              <a:ea typeface="Arial"/>
              <a:cs typeface="Arial"/>
              <a:sym typeface="Arial"/>
            </a:endParaRPr>
          </a:p>
        </p:txBody>
      </p:sp>
      <p:sp>
        <p:nvSpPr>
          <p:cNvPr id="336" name="Google Shape;336;p22"/>
          <p:cNvSpPr txBox="1"/>
          <p:nvPr/>
        </p:nvSpPr>
        <p:spPr>
          <a:xfrm>
            <a:off x="4053007" y="4741184"/>
            <a:ext cx="3919200" cy="1169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Apoyo a la gestión mediante labores técnicas, logísticas y administrativas en el área de gestión del desarrollo administrativa y finanzas en actividades e instancias de participación del fondo de desarrollo local Tunjuelito.</a:t>
            </a:r>
            <a:endParaRPr b="0" i="0" sz="1400" u="none" cap="none" strike="noStrike">
              <a:solidFill>
                <a:srgbClr val="000000"/>
              </a:solidFill>
              <a:latin typeface="Arial"/>
              <a:ea typeface="Arial"/>
              <a:cs typeface="Arial"/>
              <a:sym typeface="Arial"/>
            </a:endParaRPr>
          </a:p>
        </p:txBody>
      </p:sp>
      <p:sp>
        <p:nvSpPr>
          <p:cNvPr id="337" name="Google Shape;337;p22"/>
          <p:cNvSpPr txBox="1"/>
          <p:nvPr/>
        </p:nvSpPr>
        <p:spPr>
          <a:xfrm>
            <a:off x="6752063" y="3317045"/>
            <a:ext cx="1869300" cy="1385100"/>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0000"/>
              </a:buClr>
              <a:buSzPts val="1400"/>
              <a:buFont typeface="Arial"/>
              <a:buAutoNum type="arabicPeriod"/>
            </a:pPr>
            <a:r>
              <a:rPr b="0" i="0" lang="es-MX" sz="1400" u="none" cap="none" strike="noStrike">
                <a:solidFill>
                  <a:srgbClr val="000000"/>
                </a:solidFill>
                <a:latin typeface="Arial"/>
                <a:ea typeface="Arial"/>
                <a:cs typeface="Arial"/>
                <a:sym typeface="Arial"/>
              </a:rPr>
              <a:t>Orientación Vocacional.</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400"/>
              <a:buFont typeface="Arial"/>
              <a:buAutoNum type="arabicPeriod"/>
            </a:pPr>
            <a:r>
              <a:rPr b="0" i="0" lang="es-MX" sz="1400" u="none" cap="none" strike="noStrike">
                <a:solidFill>
                  <a:srgbClr val="000000"/>
                </a:solidFill>
                <a:latin typeface="Arial"/>
                <a:ea typeface="Arial"/>
                <a:cs typeface="Arial"/>
                <a:sym typeface="Arial"/>
              </a:rPr>
              <a:t>Pre-Saber 11.</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400"/>
              <a:buFont typeface="Arial"/>
              <a:buAutoNum type="arabicPeriod"/>
            </a:pPr>
            <a:r>
              <a:rPr b="0" i="0" lang="es-MX" sz="1400" u="none" cap="none" strike="noStrike">
                <a:solidFill>
                  <a:srgbClr val="000000"/>
                </a:solidFill>
                <a:latin typeface="Arial"/>
                <a:ea typeface="Arial"/>
                <a:cs typeface="Arial"/>
                <a:sym typeface="Arial"/>
              </a:rPr>
              <a:t>Gran Simulacro Pre –Saber.</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400"/>
              <a:buFont typeface="Arial"/>
              <a:buAutoNum type="arabicPeriod"/>
            </a:pPr>
            <a:r>
              <a:rPr b="0" i="0" lang="es-MX" sz="1400" u="none" cap="none" strike="noStrike">
                <a:solidFill>
                  <a:srgbClr val="000000"/>
                </a:solidFill>
                <a:latin typeface="Arial"/>
                <a:ea typeface="Arial"/>
                <a:cs typeface="Arial"/>
                <a:sym typeface="Arial"/>
              </a:rPr>
              <a:t>Preuniversitario.</a:t>
            </a:r>
            <a:endParaRPr b="0" i="0" sz="1400" u="none" cap="none" strike="noStrike">
              <a:solidFill>
                <a:srgbClr val="000000"/>
              </a:solidFill>
              <a:latin typeface="Arial"/>
              <a:ea typeface="Arial"/>
              <a:cs typeface="Arial"/>
              <a:sym typeface="Arial"/>
            </a:endParaRPr>
          </a:p>
        </p:txBody>
      </p:sp>
      <p:sp>
        <p:nvSpPr>
          <p:cNvPr id="338" name="Google Shape;338;p22"/>
          <p:cNvSpPr txBox="1"/>
          <p:nvPr/>
        </p:nvSpPr>
        <p:spPr>
          <a:xfrm>
            <a:off x="8645966" y="3509310"/>
            <a:ext cx="2220300" cy="135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s-MX" sz="2000" u="none" cap="none" strike="noStrike">
                <a:solidFill>
                  <a:srgbClr val="000000"/>
                </a:solidFill>
                <a:latin typeface="Arial"/>
                <a:ea typeface="Arial"/>
                <a:cs typeface="Arial"/>
                <a:sym typeface="Arial"/>
              </a:rPr>
              <a:t>12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s-MX" sz="1400" u="none" cap="none" strike="noStrike">
                <a:solidFill>
                  <a:srgbClr val="000000"/>
                </a:solidFill>
                <a:latin typeface="Arial"/>
                <a:ea typeface="Arial"/>
                <a:cs typeface="Arial"/>
                <a:sym typeface="Arial"/>
              </a:rPr>
              <a:t>Instituciones Educativas.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s-MX" sz="2000" u="none" cap="none" strike="noStrike">
                <a:solidFill>
                  <a:srgbClr val="000000"/>
                </a:solidFill>
                <a:latin typeface="Arial"/>
                <a:ea typeface="Arial"/>
                <a:cs typeface="Arial"/>
                <a:sym typeface="Arial"/>
              </a:rPr>
              <a:t>1524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s-MX" sz="1400" u="none" cap="none" strike="noStrike">
                <a:solidFill>
                  <a:srgbClr val="000000"/>
                </a:solidFill>
                <a:latin typeface="Arial"/>
                <a:ea typeface="Arial"/>
                <a:cs typeface="Arial"/>
                <a:sym typeface="Arial"/>
              </a:rPr>
              <a:t>Estudiantes Inscritos.</a:t>
            </a:r>
            <a:endParaRPr b="0" i="0" sz="1400" u="none" cap="none" strike="noStrike">
              <a:solidFill>
                <a:srgbClr val="000000"/>
              </a:solidFill>
              <a:latin typeface="Arial"/>
              <a:ea typeface="Arial"/>
              <a:cs typeface="Arial"/>
              <a:sym typeface="Arial"/>
            </a:endParaRPr>
          </a:p>
        </p:txBody>
      </p:sp>
      <p:sp>
        <p:nvSpPr>
          <p:cNvPr id="339" name="Google Shape;339;p22"/>
          <p:cNvSpPr/>
          <p:nvPr/>
        </p:nvSpPr>
        <p:spPr>
          <a:xfrm>
            <a:off x="3720650" y="2771101"/>
            <a:ext cx="267600" cy="3900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0" name="Google Shape;340;p22"/>
          <p:cNvSpPr/>
          <p:nvPr/>
        </p:nvSpPr>
        <p:spPr>
          <a:xfrm>
            <a:off x="6484553" y="2728443"/>
            <a:ext cx="267600" cy="3900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1" name="Google Shape;341;p22"/>
          <p:cNvSpPr/>
          <p:nvPr/>
        </p:nvSpPr>
        <p:spPr>
          <a:xfrm>
            <a:off x="3716973" y="3835183"/>
            <a:ext cx="267600" cy="3900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2" name="Google Shape;342;p22"/>
          <p:cNvSpPr/>
          <p:nvPr/>
        </p:nvSpPr>
        <p:spPr>
          <a:xfrm>
            <a:off x="6462873" y="3797472"/>
            <a:ext cx="267600" cy="3900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3" name="Google Shape;343;p22"/>
          <p:cNvSpPr/>
          <p:nvPr/>
        </p:nvSpPr>
        <p:spPr>
          <a:xfrm>
            <a:off x="8713566" y="3797472"/>
            <a:ext cx="267600" cy="3900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4" name="Google Shape;344;p22"/>
          <p:cNvSpPr/>
          <p:nvPr/>
        </p:nvSpPr>
        <p:spPr>
          <a:xfrm>
            <a:off x="3716973" y="5135260"/>
            <a:ext cx="267600" cy="3900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5" name="Google Shape;345;p22"/>
          <p:cNvSpPr txBox="1"/>
          <p:nvPr/>
        </p:nvSpPr>
        <p:spPr>
          <a:xfrm>
            <a:off x="4045272" y="1878391"/>
            <a:ext cx="33876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Profesional Apoyo Administrativo Local Oficina de Participación.</a:t>
            </a:r>
            <a:endParaRPr b="0" i="0" sz="1400" u="none" cap="none" strike="noStrike">
              <a:solidFill>
                <a:srgbClr val="000000"/>
              </a:solidFill>
              <a:latin typeface="Arial"/>
              <a:ea typeface="Arial"/>
              <a:cs typeface="Arial"/>
              <a:sym typeface="Arial"/>
            </a:endParaRPr>
          </a:p>
        </p:txBody>
      </p:sp>
      <p:sp>
        <p:nvSpPr>
          <p:cNvPr id="346" name="Google Shape;346;p22"/>
          <p:cNvSpPr txBox="1"/>
          <p:nvPr/>
        </p:nvSpPr>
        <p:spPr>
          <a:xfrm>
            <a:off x="3953220" y="842571"/>
            <a:ext cx="7497900" cy="95400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Coordinación y preparación del área de Participación ciudadana.</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Formulación Coexistencia y Coincidencia Proyecto 2928-2025.</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Acompañamientos a sesiones JAL, instancias de participación ciudadana, Local de Veeduría Distrital y Mesa Local Observatorio Tunjuelito.</a:t>
            </a:r>
            <a:endParaRPr b="0" i="0" sz="1400" u="none" cap="none" strike="noStrike">
              <a:solidFill>
                <a:srgbClr val="000000"/>
              </a:solidFill>
              <a:latin typeface="Arial"/>
              <a:ea typeface="Arial"/>
              <a:cs typeface="Arial"/>
              <a:sym typeface="Arial"/>
            </a:endParaRPr>
          </a:p>
        </p:txBody>
      </p:sp>
      <p:sp>
        <p:nvSpPr>
          <p:cNvPr id="347" name="Google Shape;347;p22"/>
          <p:cNvSpPr/>
          <p:nvPr/>
        </p:nvSpPr>
        <p:spPr>
          <a:xfrm>
            <a:off x="3716973" y="1064201"/>
            <a:ext cx="267600" cy="3900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8" name="Google Shape;348;p22"/>
          <p:cNvSpPr/>
          <p:nvPr/>
        </p:nvSpPr>
        <p:spPr>
          <a:xfrm>
            <a:off x="3716973" y="1906589"/>
            <a:ext cx="267600" cy="3900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9" name="Google Shape;349;p22"/>
          <p:cNvSpPr txBox="1"/>
          <p:nvPr/>
        </p:nvSpPr>
        <p:spPr>
          <a:xfrm>
            <a:off x="9532319" y="2373006"/>
            <a:ext cx="2285400" cy="954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s-MX" sz="1400" u="none" cap="none" strike="noStrike">
                <a:solidFill>
                  <a:srgbClr val="000000"/>
                </a:solidFill>
                <a:latin typeface="Arial"/>
                <a:ea typeface="Arial"/>
                <a:cs typeface="Arial"/>
                <a:sym typeface="Arial"/>
              </a:rPr>
              <a:t>26/07/2025</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Inicio convocatoria Presupuestos Participativos 2025</a:t>
            </a:r>
            <a:r>
              <a:rPr b="1" i="0" lang="es-MX"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50" name="Google Shape;350;p22"/>
          <p:cNvSpPr/>
          <p:nvPr/>
        </p:nvSpPr>
        <p:spPr>
          <a:xfrm>
            <a:off x="9391664" y="2728443"/>
            <a:ext cx="267600" cy="3900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1" name="Google Shape;351;p22"/>
          <p:cNvSpPr txBox="1"/>
          <p:nvPr/>
        </p:nvSpPr>
        <p:spPr>
          <a:xfrm>
            <a:off x="7683576" y="5985459"/>
            <a:ext cx="34161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s-MX" sz="1200" u="none" cap="none" strike="noStrike">
                <a:solidFill>
                  <a:schemeClr val="dk1"/>
                </a:solidFill>
                <a:latin typeface="Arial"/>
                <a:ea typeface="Arial"/>
                <a:cs typeface="Arial"/>
                <a:sym typeface="Arial"/>
              </a:rPr>
              <a:t>De acuerdo con la información suministrada por la oficina de Participación, no se encuentran contratos en proceso de liquidación a cargo ni liquidaciones terminadas y listas para giro.</a:t>
            </a:r>
            <a:endParaRPr b="0" i="0" sz="1400" u="none" cap="none" strike="noStrike">
              <a:solidFill>
                <a:srgbClr val="000000"/>
              </a:solidFill>
              <a:latin typeface="Arial"/>
              <a:ea typeface="Arial"/>
              <a:cs typeface="Arial"/>
              <a:sym typeface="Arial"/>
            </a:endParaRPr>
          </a:p>
        </p:txBody>
      </p:sp>
      <p:sp>
        <p:nvSpPr>
          <p:cNvPr id="352" name="Google Shape;352;p22"/>
          <p:cNvSpPr txBox="1"/>
          <p:nvPr/>
        </p:nvSpPr>
        <p:spPr>
          <a:xfrm>
            <a:off x="1902175" y="5991428"/>
            <a:ext cx="23886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s-MX" sz="1200" u="none" cap="none" strike="noStrike">
                <a:solidFill>
                  <a:srgbClr val="000000"/>
                </a:solidFill>
                <a:latin typeface="Arial"/>
                <a:ea typeface="Arial"/>
                <a:cs typeface="Arial"/>
                <a:sym typeface="Arial"/>
              </a:rPr>
              <a:t>La Oficina está al día con la presentación de Informes de avance de actividades / cuentas de cobro del actual equipo.</a:t>
            </a:r>
            <a:endParaRPr b="0" i="0" sz="1400" u="none" cap="none" strike="noStrike">
              <a:solidFill>
                <a:srgbClr val="000000"/>
              </a:solidFill>
              <a:latin typeface="Arial"/>
              <a:ea typeface="Arial"/>
              <a:cs typeface="Arial"/>
              <a:sym typeface="Arial"/>
            </a:endParaRPr>
          </a:p>
        </p:txBody>
      </p:sp>
      <p:sp>
        <p:nvSpPr>
          <p:cNvPr id="353" name="Google Shape;353;p22"/>
          <p:cNvSpPr txBox="1"/>
          <p:nvPr/>
        </p:nvSpPr>
        <p:spPr>
          <a:xfrm>
            <a:off x="4368006" y="5938130"/>
            <a:ext cx="3293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s-MX" sz="1200" u="none" cap="none" strike="noStrike">
                <a:solidFill>
                  <a:srgbClr val="000000"/>
                </a:solidFill>
                <a:latin typeface="Arial"/>
                <a:ea typeface="Arial"/>
                <a:cs typeface="Arial"/>
                <a:sym typeface="Arial"/>
              </a:rPr>
              <a:t>La Oficina está al día con tramites asignados por medio de plataformas institucionales de atención de PQR´S. Pendiente la solicitud realizada en sesión de la JAL referente al Programa Prepárate a la U</a:t>
            </a:r>
            <a:endParaRPr b="0" i="0" sz="1400" u="none" cap="none" strike="noStrike">
              <a:solidFill>
                <a:srgbClr val="000000"/>
              </a:solidFill>
              <a:latin typeface="Arial"/>
              <a:ea typeface="Arial"/>
              <a:cs typeface="Arial"/>
              <a:sym typeface="Arial"/>
            </a:endParaRPr>
          </a:p>
        </p:txBody>
      </p:sp>
      <p:sp>
        <p:nvSpPr>
          <p:cNvPr id="354" name="Google Shape;354;p22"/>
          <p:cNvSpPr txBox="1"/>
          <p:nvPr/>
        </p:nvSpPr>
        <p:spPr>
          <a:xfrm>
            <a:off x="0" y="5984313"/>
            <a:ext cx="18603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s-MX" sz="1200" u="none" cap="none" strike="noStrike">
                <a:solidFill>
                  <a:srgbClr val="CC0000"/>
                </a:solidFill>
                <a:latin typeface="Oswald"/>
                <a:ea typeface="Oswald"/>
                <a:cs typeface="Oswald"/>
                <a:sym typeface="Oswald"/>
              </a:rPr>
              <a:t>PROCESOS ADMINSTRATIVOS Y OPERACIONALES DE LA OFICINA</a:t>
            </a:r>
            <a:endParaRPr b="1" i="0" sz="1200" u="none" cap="none" strike="noStrike">
              <a:solidFill>
                <a:schemeClr val="dk1"/>
              </a:solidFill>
              <a:latin typeface="Calibri"/>
              <a:ea typeface="Calibri"/>
              <a:cs typeface="Calibri"/>
              <a:sym typeface="Calibri"/>
            </a:endParaRPr>
          </a:p>
        </p:txBody>
      </p:sp>
      <p:cxnSp>
        <p:nvCxnSpPr>
          <p:cNvPr id="355" name="Google Shape;355;p22"/>
          <p:cNvCxnSpPr/>
          <p:nvPr/>
        </p:nvCxnSpPr>
        <p:spPr>
          <a:xfrm flipH="1" rot="10800000">
            <a:off x="322875" y="5910247"/>
            <a:ext cx="10753200" cy="51300"/>
          </a:xfrm>
          <a:prstGeom prst="straightConnector1">
            <a:avLst/>
          </a:prstGeom>
          <a:noFill/>
          <a:ln cap="flat" cmpd="sng" w="9525">
            <a:solidFill>
              <a:srgbClr val="FF0000"/>
            </a:solidFill>
            <a:prstDash val="solid"/>
            <a:round/>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23"/>
          <p:cNvPicPr preferRelativeResize="0"/>
          <p:nvPr/>
        </p:nvPicPr>
        <p:blipFill rotWithShape="1">
          <a:blip r:embed="rId3">
            <a:alphaModFix/>
          </a:blip>
          <a:srcRect b="15139" l="0" r="0" t="0"/>
          <a:stretch/>
        </p:blipFill>
        <p:spPr>
          <a:xfrm>
            <a:off x="0" y="14068"/>
            <a:ext cx="12192000" cy="6895499"/>
          </a:xfrm>
          <a:prstGeom prst="rect">
            <a:avLst/>
          </a:prstGeom>
          <a:noFill/>
          <a:ln>
            <a:noFill/>
          </a:ln>
        </p:spPr>
      </p:pic>
      <p:grpSp>
        <p:nvGrpSpPr>
          <p:cNvPr id="361" name="Google Shape;361;p23"/>
          <p:cNvGrpSpPr/>
          <p:nvPr/>
        </p:nvGrpSpPr>
        <p:grpSpPr>
          <a:xfrm>
            <a:off x="10943663" y="-52"/>
            <a:ext cx="1245319" cy="6857697"/>
            <a:chOff x="10950525" y="35050"/>
            <a:chExt cx="1239000" cy="6822900"/>
          </a:xfrm>
        </p:grpSpPr>
        <p:sp>
          <p:nvSpPr>
            <p:cNvPr id="362" name="Google Shape;362;p23"/>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63" name="Google Shape;363;p23"/>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364" name="Google Shape;364;p23"/>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365" name="Google Shape;365;p23"/>
          <p:cNvSpPr txBox="1"/>
          <p:nvPr/>
        </p:nvSpPr>
        <p:spPr>
          <a:xfrm>
            <a:off x="322875" y="37447"/>
            <a:ext cx="108324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rgbClr val="CC0000"/>
                </a:solidFill>
                <a:latin typeface="Oswald"/>
                <a:ea typeface="Oswald"/>
                <a:cs typeface="Oswald"/>
                <a:sym typeface="Oswald"/>
              </a:rPr>
              <a:t>ALERTAS EVIDENCIADAS EN EL EMPALME</a:t>
            </a:r>
            <a:endParaRPr b="0" i="0" sz="600" u="none" cap="none" strike="noStrike">
              <a:solidFill>
                <a:srgbClr val="000000"/>
              </a:solidFill>
              <a:latin typeface="Arial"/>
              <a:ea typeface="Arial"/>
              <a:cs typeface="Arial"/>
              <a:sym typeface="Arial"/>
            </a:endParaRPr>
          </a:p>
        </p:txBody>
      </p:sp>
      <p:sp>
        <p:nvSpPr>
          <p:cNvPr id="366" name="Google Shape;366;p23"/>
          <p:cNvSpPr txBox="1"/>
          <p:nvPr/>
        </p:nvSpPr>
        <p:spPr>
          <a:xfrm>
            <a:off x="138103" y="1223581"/>
            <a:ext cx="3210600" cy="800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s-MX" sz="2000" u="none" cap="none" strike="noStrike">
                <a:solidFill>
                  <a:srgbClr val="CC0000"/>
                </a:solidFill>
                <a:latin typeface="Oswald"/>
                <a:ea typeface="Oswald"/>
                <a:cs typeface="Oswald"/>
                <a:sym typeface="Oswald"/>
              </a:rPr>
              <a:t>PROYECTOS EN ESTADO DE FORMULACIÓN</a:t>
            </a:r>
            <a:endParaRPr b="0" i="0" sz="1400" u="none" cap="none" strike="noStrike">
              <a:solidFill>
                <a:srgbClr val="000000"/>
              </a:solidFill>
              <a:latin typeface="Arial"/>
              <a:ea typeface="Arial"/>
              <a:cs typeface="Arial"/>
              <a:sym typeface="Arial"/>
            </a:endParaRPr>
          </a:p>
        </p:txBody>
      </p:sp>
      <p:sp>
        <p:nvSpPr>
          <p:cNvPr id="367" name="Google Shape;367;p23"/>
          <p:cNvSpPr txBox="1"/>
          <p:nvPr/>
        </p:nvSpPr>
        <p:spPr>
          <a:xfrm>
            <a:off x="103576" y="2580126"/>
            <a:ext cx="3279600" cy="800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s-MX" sz="2000" u="none" cap="none" strike="noStrike">
                <a:solidFill>
                  <a:srgbClr val="CC0000"/>
                </a:solidFill>
                <a:latin typeface="Oswald"/>
                <a:ea typeface="Oswald"/>
                <a:cs typeface="Oswald"/>
                <a:sym typeface="Oswald"/>
              </a:rPr>
              <a:t>INTEGRACIÓN EQUIPO OFICINA DE PARTICIPACIÓN</a:t>
            </a:r>
            <a:endParaRPr b="0" i="0" sz="1400" u="none" cap="none" strike="noStrike">
              <a:solidFill>
                <a:srgbClr val="000000"/>
              </a:solidFill>
              <a:latin typeface="Arial"/>
              <a:ea typeface="Arial"/>
              <a:cs typeface="Arial"/>
              <a:sym typeface="Arial"/>
            </a:endParaRPr>
          </a:p>
        </p:txBody>
      </p:sp>
      <p:sp>
        <p:nvSpPr>
          <p:cNvPr id="368" name="Google Shape;368;p23"/>
          <p:cNvSpPr txBox="1"/>
          <p:nvPr/>
        </p:nvSpPr>
        <p:spPr>
          <a:xfrm>
            <a:off x="3932712" y="1068199"/>
            <a:ext cx="4689900" cy="1169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Proyecto 2928 de </a:t>
            </a:r>
            <a:r>
              <a:rPr b="0" i="0" lang="es-MX" sz="1400" u="none" cap="none" strike="noStrike">
                <a:solidFill>
                  <a:schemeClr val="dk1"/>
                </a:solidFill>
                <a:latin typeface="Arial"/>
                <a:ea typeface="Arial"/>
                <a:cs typeface="Arial"/>
                <a:sym typeface="Arial"/>
              </a:rPr>
              <a:t>Coexistencia y Coincidencia </a:t>
            </a:r>
            <a:r>
              <a:rPr b="0" i="0" lang="es-MX" sz="1400" u="none" cap="none" strike="noStrike">
                <a:solidFill>
                  <a:srgbClr val="000000"/>
                </a:solidFill>
                <a:latin typeface="Arial"/>
                <a:ea typeface="Arial"/>
                <a:cs typeface="Arial"/>
                <a:sym typeface="Arial"/>
              </a:rPr>
              <a:t>- en etapa de Formulación </a:t>
            </a:r>
            <a:r>
              <a:rPr b="0" i="0" lang="es-MX" sz="1400" u="none" cap="none" strike="noStrike">
                <a:solidFill>
                  <a:schemeClr val="dk1"/>
                </a:solidFill>
                <a:latin typeface="Arial"/>
                <a:ea typeface="Arial"/>
                <a:cs typeface="Arial"/>
                <a:sym typeface="Arial"/>
              </a:rPr>
              <a:t>(Capacitación, fortalecimiento a organizaciones sociales y/o instancias de participación y asambleas de juventud) </a:t>
            </a:r>
            <a:r>
              <a:rPr b="0" i="0" lang="es-MX" sz="1400" u="none" cap="none" strike="noStrike">
                <a:solidFill>
                  <a:srgbClr val="FF0000"/>
                </a:solidFill>
                <a:latin typeface="Arial"/>
                <a:ea typeface="Arial"/>
                <a:cs typeface="Arial"/>
                <a:sym typeface="Arial"/>
              </a:rPr>
              <a:t>– En receso, pendiente concepto del IDPAC y coordinar con despacho.</a:t>
            </a:r>
            <a:endParaRPr b="0" i="0" sz="1400" u="none" cap="none" strike="noStrike">
              <a:solidFill>
                <a:srgbClr val="000000"/>
              </a:solidFill>
              <a:latin typeface="Arial"/>
              <a:ea typeface="Arial"/>
              <a:cs typeface="Arial"/>
              <a:sym typeface="Arial"/>
            </a:endParaRPr>
          </a:p>
        </p:txBody>
      </p:sp>
      <p:sp>
        <p:nvSpPr>
          <p:cNvPr id="369" name="Google Shape;369;p23"/>
          <p:cNvSpPr txBox="1"/>
          <p:nvPr/>
        </p:nvSpPr>
        <p:spPr>
          <a:xfrm>
            <a:off x="9136768" y="1297196"/>
            <a:ext cx="2194500" cy="738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Encargado líder oficina de participación, Leiner Buendía.</a:t>
            </a:r>
            <a:endParaRPr b="0" i="0" sz="1400" u="none" cap="none" strike="noStrike">
              <a:solidFill>
                <a:srgbClr val="000000"/>
              </a:solidFill>
              <a:latin typeface="Arial"/>
              <a:ea typeface="Arial"/>
              <a:cs typeface="Arial"/>
              <a:sym typeface="Arial"/>
            </a:endParaRPr>
          </a:p>
        </p:txBody>
      </p:sp>
      <p:sp>
        <p:nvSpPr>
          <p:cNvPr id="370" name="Google Shape;370;p23"/>
          <p:cNvSpPr/>
          <p:nvPr/>
        </p:nvSpPr>
        <p:spPr>
          <a:xfrm>
            <a:off x="3418449" y="1406769"/>
            <a:ext cx="444300" cy="4923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1" name="Google Shape;371;p23"/>
          <p:cNvSpPr/>
          <p:nvPr/>
        </p:nvSpPr>
        <p:spPr>
          <a:xfrm>
            <a:off x="8692326" y="1406769"/>
            <a:ext cx="444300" cy="4923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2" name="Google Shape;372;p23"/>
          <p:cNvSpPr/>
          <p:nvPr/>
        </p:nvSpPr>
        <p:spPr>
          <a:xfrm>
            <a:off x="3417679" y="2734015"/>
            <a:ext cx="444300" cy="4923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3" name="Google Shape;373;p23"/>
          <p:cNvSpPr txBox="1"/>
          <p:nvPr/>
        </p:nvSpPr>
        <p:spPr>
          <a:xfrm>
            <a:off x="4008817" y="2557991"/>
            <a:ext cx="5127900" cy="738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El CPS de la profesional Referente Mesa Mujer y Genero está a cargo de la oficina de planeación, pero realiza actividades en la oficina de participación.</a:t>
            </a:r>
            <a:endParaRPr b="0" i="0" sz="1400" u="none" cap="none" strike="noStrike">
              <a:solidFill>
                <a:srgbClr val="000000"/>
              </a:solidFill>
              <a:latin typeface="Arial"/>
              <a:ea typeface="Arial"/>
              <a:cs typeface="Arial"/>
              <a:sym typeface="Arial"/>
            </a:endParaRPr>
          </a:p>
        </p:txBody>
      </p:sp>
      <p:sp>
        <p:nvSpPr>
          <p:cNvPr id="374" name="Google Shape;374;p23"/>
          <p:cNvSpPr/>
          <p:nvPr/>
        </p:nvSpPr>
        <p:spPr>
          <a:xfrm>
            <a:off x="4008817" y="3475184"/>
            <a:ext cx="5956200" cy="2031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Contrato 384 / 2023 – Carlos  Alberto Pinzón Molina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FF0000"/>
                </a:solidFill>
                <a:latin typeface="Arial"/>
                <a:ea typeface="Arial"/>
                <a:cs typeface="Arial"/>
                <a:sym typeface="Arial"/>
              </a:rPr>
              <a:t>Pendientes pagos 12 y 13 y Acta de Liquidación</a:t>
            </a:r>
            <a:r>
              <a:rPr b="0" i="0" lang="es-MX"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chemeClr val="dk1"/>
                </a:solidFill>
                <a:latin typeface="Arial"/>
                <a:ea typeface="Arial"/>
                <a:cs typeface="Arial"/>
                <a:sym typeface="Arial"/>
              </a:rPr>
              <a:t>Desde la oficina de participación ya se realizaron las acciones competentes para avanzar en el proceso de liquidación.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FF0000"/>
                </a:solidFill>
                <a:latin typeface="Arial"/>
                <a:ea typeface="Arial"/>
                <a:cs typeface="Arial"/>
                <a:sym typeface="Arial"/>
              </a:rPr>
              <a:t>Revisar compromisos y pendientes con la oficina de Planeación</a:t>
            </a:r>
            <a:r>
              <a:rPr b="0" i="0" lang="es-MX" sz="1400" u="none" cap="none" strike="noStrike">
                <a:solidFill>
                  <a:schemeClr val="dk1"/>
                </a:solidFill>
                <a:latin typeface="Arial"/>
                <a:ea typeface="Arial"/>
                <a:cs typeface="Arial"/>
                <a:sym typeface="Arial"/>
              </a:rPr>
              <a:t>, referentes a sus competencias, frente al trámite de liquidación, ya que el señor Hugo Rubio se encuentra como apoyo a la Supervisión.</a:t>
            </a:r>
            <a:endParaRPr b="0" i="0" sz="1400" u="none" cap="none" strike="noStrike">
              <a:solidFill>
                <a:schemeClr val="dk1"/>
              </a:solidFill>
              <a:latin typeface="Arial"/>
              <a:ea typeface="Arial"/>
              <a:cs typeface="Arial"/>
              <a:sym typeface="Arial"/>
            </a:endParaRPr>
          </a:p>
        </p:txBody>
      </p:sp>
      <p:sp>
        <p:nvSpPr>
          <p:cNvPr id="375" name="Google Shape;375;p23"/>
          <p:cNvSpPr/>
          <p:nvPr/>
        </p:nvSpPr>
        <p:spPr>
          <a:xfrm>
            <a:off x="3417679" y="4120710"/>
            <a:ext cx="444300" cy="4923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6" name="Google Shape;376;p23"/>
          <p:cNvSpPr/>
          <p:nvPr/>
        </p:nvSpPr>
        <p:spPr>
          <a:xfrm>
            <a:off x="171460" y="4120710"/>
            <a:ext cx="3143700" cy="492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s-MX" sz="2000" u="none" cap="none" strike="noStrike">
                <a:solidFill>
                  <a:srgbClr val="CC0000"/>
                </a:solidFill>
                <a:latin typeface="Oswald"/>
                <a:ea typeface="Oswald"/>
                <a:cs typeface="Oswald"/>
                <a:sym typeface="Oswald"/>
              </a:rPr>
              <a:t>OBLIGACIONES POR PAGAR</a:t>
            </a:r>
            <a:endParaRPr b="1" i="0" sz="2000" u="none" cap="none" strike="noStrike">
              <a:solidFill>
                <a:srgbClr val="CC0000"/>
              </a:solidFill>
              <a:latin typeface="Oswald"/>
              <a:ea typeface="Oswald"/>
              <a:cs typeface="Oswald"/>
              <a:sym typeface="Oswald"/>
            </a:endParaRPr>
          </a:p>
        </p:txBody>
      </p:sp>
      <p:sp>
        <p:nvSpPr>
          <p:cNvPr id="377" name="Google Shape;377;p23"/>
          <p:cNvSpPr/>
          <p:nvPr/>
        </p:nvSpPr>
        <p:spPr>
          <a:xfrm>
            <a:off x="204819" y="5909410"/>
            <a:ext cx="3143700" cy="492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s-MX" sz="2000" u="none" cap="none" strike="noStrike">
                <a:solidFill>
                  <a:srgbClr val="CC0000"/>
                </a:solidFill>
                <a:latin typeface="Oswald"/>
                <a:ea typeface="Oswald"/>
                <a:cs typeface="Oswald"/>
                <a:sym typeface="Oswald"/>
              </a:rPr>
              <a:t>ACTA DE EMPALME</a:t>
            </a:r>
            <a:endParaRPr b="1" i="0" sz="2000" u="none" cap="none" strike="noStrike">
              <a:solidFill>
                <a:srgbClr val="CC0000"/>
              </a:solidFill>
              <a:latin typeface="Oswald"/>
              <a:ea typeface="Oswald"/>
              <a:cs typeface="Oswald"/>
              <a:sym typeface="Oswald"/>
            </a:endParaRPr>
          </a:p>
        </p:txBody>
      </p:sp>
      <p:sp>
        <p:nvSpPr>
          <p:cNvPr id="378" name="Google Shape;378;p23"/>
          <p:cNvSpPr/>
          <p:nvPr/>
        </p:nvSpPr>
        <p:spPr>
          <a:xfrm>
            <a:off x="3417679" y="5909410"/>
            <a:ext cx="444300" cy="4923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9" name="Google Shape;379;p23"/>
          <p:cNvSpPr txBox="1"/>
          <p:nvPr/>
        </p:nvSpPr>
        <p:spPr>
          <a:xfrm>
            <a:off x="4422940" y="5786284"/>
            <a:ext cx="5127900" cy="954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Se solicitó profundizar más sobre el abordaje de cada uno de los temas tratados en el día del empalme 15 de julio de 2025, así mismo, se solicitaron informes ejecutivos por instancia de participación.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id="384" name="Google Shape;384;p24"/>
          <p:cNvPicPr preferRelativeResize="0"/>
          <p:nvPr/>
        </p:nvPicPr>
        <p:blipFill rotWithShape="1">
          <a:blip r:embed="rId3">
            <a:alphaModFix/>
          </a:blip>
          <a:srcRect b="15139" l="0" r="0" t="0"/>
          <a:stretch/>
        </p:blipFill>
        <p:spPr>
          <a:xfrm>
            <a:off x="0" y="14068"/>
            <a:ext cx="12192000" cy="6895499"/>
          </a:xfrm>
          <a:prstGeom prst="rect">
            <a:avLst/>
          </a:prstGeom>
          <a:noFill/>
          <a:ln>
            <a:noFill/>
          </a:ln>
        </p:spPr>
      </p:pic>
      <p:grpSp>
        <p:nvGrpSpPr>
          <p:cNvPr id="385" name="Google Shape;385;p24"/>
          <p:cNvGrpSpPr/>
          <p:nvPr/>
        </p:nvGrpSpPr>
        <p:grpSpPr>
          <a:xfrm>
            <a:off x="10943663" y="-52"/>
            <a:ext cx="1245319" cy="6857697"/>
            <a:chOff x="10950525" y="35050"/>
            <a:chExt cx="1239000" cy="6822900"/>
          </a:xfrm>
        </p:grpSpPr>
        <p:sp>
          <p:nvSpPr>
            <p:cNvPr id="386" name="Google Shape;386;p24"/>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87" name="Google Shape;387;p24"/>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388" name="Google Shape;388;p24"/>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389" name="Google Shape;389;p24"/>
          <p:cNvSpPr txBox="1"/>
          <p:nvPr/>
        </p:nvSpPr>
        <p:spPr>
          <a:xfrm>
            <a:off x="322875" y="37447"/>
            <a:ext cx="108324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rgbClr val="CC0000"/>
                </a:solidFill>
                <a:latin typeface="Oswald"/>
                <a:ea typeface="Oswald"/>
                <a:cs typeface="Oswald"/>
                <a:sym typeface="Oswald"/>
              </a:rPr>
              <a:t>HALLAZGOS EVIDENCIADOS DE ACUERDO A LA ENTREGA</a:t>
            </a:r>
            <a:endParaRPr b="0" i="0" sz="600" u="none" cap="none" strike="noStrike">
              <a:solidFill>
                <a:srgbClr val="000000"/>
              </a:solidFill>
              <a:latin typeface="Arial"/>
              <a:ea typeface="Arial"/>
              <a:cs typeface="Arial"/>
              <a:sym typeface="Arial"/>
            </a:endParaRPr>
          </a:p>
        </p:txBody>
      </p:sp>
      <p:sp>
        <p:nvSpPr>
          <p:cNvPr id="390" name="Google Shape;390;p24"/>
          <p:cNvSpPr txBox="1"/>
          <p:nvPr/>
        </p:nvSpPr>
        <p:spPr>
          <a:xfrm>
            <a:off x="133519" y="2222192"/>
            <a:ext cx="3081900" cy="800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s-MX" sz="2000" u="none" cap="none" strike="noStrike">
                <a:solidFill>
                  <a:srgbClr val="CC0000"/>
                </a:solidFill>
                <a:latin typeface="Oswald"/>
                <a:ea typeface="Oswald"/>
                <a:cs typeface="Oswald"/>
                <a:sym typeface="Oswald"/>
              </a:rPr>
              <a:t>PROGRAMA PREPÁRATE A LA U</a:t>
            </a:r>
            <a:endParaRPr b="0" i="0" sz="1400" u="none" cap="none" strike="noStrike">
              <a:solidFill>
                <a:srgbClr val="000000"/>
              </a:solidFill>
              <a:latin typeface="Arial"/>
              <a:ea typeface="Arial"/>
              <a:cs typeface="Arial"/>
              <a:sym typeface="Arial"/>
            </a:endParaRPr>
          </a:p>
        </p:txBody>
      </p:sp>
      <p:sp>
        <p:nvSpPr>
          <p:cNvPr id="391" name="Google Shape;391;p24"/>
          <p:cNvSpPr txBox="1"/>
          <p:nvPr/>
        </p:nvSpPr>
        <p:spPr>
          <a:xfrm>
            <a:off x="3799810" y="744850"/>
            <a:ext cx="3838800" cy="3539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Se debe revisar el </a:t>
            </a:r>
            <a:r>
              <a:rPr b="1" i="0" lang="es-MX" sz="1400" u="none" cap="none" strike="noStrike">
                <a:solidFill>
                  <a:srgbClr val="FF0000"/>
                </a:solidFill>
                <a:latin typeface="Arial"/>
                <a:ea typeface="Arial"/>
                <a:cs typeface="Arial"/>
                <a:sym typeface="Arial"/>
              </a:rPr>
              <a:t>Acuerdo 005 de 2023</a:t>
            </a:r>
            <a:r>
              <a:rPr b="0" i="0" lang="es-MX"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Quienes integran el Comité</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Decretos o resoluciones de convocatorias del comité actas de reunión</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informes de resultados</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bases de datos</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identificar la meta de donde sale el presupuesto para el desarrollo del programa y si se incluyó en el plan operativo anual.</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Se debe atender solicitud de la Junta Administradora Local -JAL, frente a las base de operación del programa y de cumplimiento del Acuerdo 005 de 2023 (</a:t>
            </a:r>
            <a:r>
              <a:rPr b="0" i="0" lang="es-MX" sz="1400" u="none" cap="none" strike="noStrike">
                <a:solidFill>
                  <a:srgbClr val="FF0000"/>
                </a:solidFill>
                <a:latin typeface="Arial"/>
                <a:ea typeface="Arial"/>
                <a:cs typeface="Arial"/>
                <a:sym typeface="Arial"/>
              </a:rPr>
              <a:t>5 días Hábiles</a:t>
            </a:r>
            <a:r>
              <a:rPr b="0" i="0" lang="es-MX"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92" name="Google Shape;392;p24"/>
          <p:cNvSpPr/>
          <p:nvPr/>
        </p:nvSpPr>
        <p:spPr>
          <a:xfrm>
            <a:off x="3304522" y="2285991"/>
            <a:ext cx="444300" cy="4923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3" name="Google Shape;393;p24"/>
          <p:cNvSpPr/>
          <p:nvPr/>
        </p:nvSpPr>
        <p:spPr>
          <a:xfrm>
            <a:off x="3968848" y="4728155"/>
            <a:ext cx="5892600" cy="1815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s-MX" sz="1400" u="none" cap="none" strike="noStrike">
                <a:solidFill>
                  <a:srgbClr val="000000"/>
                </a:solidFill>
                <a:latin typeface="Arial"/>
                <a:ea typeface="Arial"/>
                <a:cs typeface="Arial"/>
                <a:sym typeface="Arial"/>
              </a:rPr>
              <a:t>Contrato 610 – 2024</a:t>
            </a:r>
            <a:r>
              <a:rPr b="0" i="0" lang="es-MX" sz="1400" u="none" cap="none" strike="noStrike">
                <a:solidFill>
                  <a:srgbClr val="000000"/>
                </a:solidFill>
                <a:latin typeface="Arial"/>
                <a:ea typeface="Arial"/>
                <a:cs typeface="Arial"/>
                <a:sym typeface="Arial"/>
              </a:rPr>
              <a:t>, por un valor de $297 millones, correspondiente a la mesa de Victimas, se encuentra Suspendido, argumentando una presunta falta de recursos por parte del operador Induhotel, según información de la Oficina de Contratación.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Hasta la fecha, el proyecto no ha reestablecido acciones de ejecución.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Pendiente revisar con planeación si se realiza nueva formulación.</a:t>
            </a:r>
            <a:endParaRPr b="0" i="0" sz="1400" u="none" cap="none" strike="noStrike">
              <a:solidFill>
                <a:srgbClr val="000000"/>
              </a:solidFill>
              <a:latin typeface="Arial"/>
              <a:ea typeface="Arial"/>
              <a:cs typeface="Arial"/>
              <a:sym typeface="Arial"/>
            </a:endParaRPr>
          </a:p>
        </p:txBody>
      </p:sp>
      <p:sp>
        <p:nvSpPr>
          <p:cNvPr id="394" name="Google Shape;394;p24"/>
          <p:cNvSpPr/>
          <p:nvPr/>
        </p:nvSpPr>
        <p:spPr>
          <a:xfrm>
            <a:off x="3304522" y="5379552"/>
            <a:ext cx="444300" cy="4923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5" name="Google Shape;395;p24"/>
          <p:cNvSpPr/>
          <p:nvPr/>
        </p:nvSpPr>
        <p:spPr>
          <a:xfrm>
            <a:off x="66911" y="5225664"/>
            <a:ext cx="3215100" cy="800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s-MX" sz="2000" u="none" cap="none" strike="noStrike">
                <a:solidFill>
                  <a:srgbClr val="CC0000"/>
                </a:solidFill>
                <a:latin typeface="Oswald"/>
                <a:ea typeface="Oswald"/>
                <a:cs typeface="Oswald"/>
                <a:sym typeface="Oswald"/>
              </a:rPr>
              <a:t>CONTRATOS CON DIFICULTAD</a:t>
            </a:r>
            <a:endParaRPr b="1" i="0" sz="2000" u="none" cap="none" strike="noStrike">
              <a:solidFill>
                <a:srgbClr val="CC0000"/>
              </a:solidFill>
              <a:latin typeface="Oswald"/>
              <a:ea typeface="Oswald"/>
              <a:cs typeface="Oswald"/>
              <a:sym typeface="Oswald"/>
            </a:endParaRPr>
          </a:p>
        </p:txBody>
      </p:sp>
      <p:sp>
        <p:nvSpPr>
          <p:cNvPr id="396" name="Google Shape;396;p24"/>
          <p:cNvSpPr txBox="1"/>
          <p:nvPr/>
        </p:nvSpPr>
        <p:spPr>
          <a:xfrm>
            <a:off x="8392192" y="762482"/>
            <a:ext cx="3174000" cy="3539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Respuesta Oficina de Planeación: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No existe un valor especifico destinado al "programa" porque el mismo no se integra como un proyecto de inversión en el plan de desarrollo local y tampoco hace parte de las imputaciones presupuestales propias de funcionamiento.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El presupuesto de los CPS de los Docentes del programa Prepárate a la U, salen del </a:t>
            </a:r>
            <a:r>
              <a:rPr b="0" i="0" lang="es-MX" sz="1400" u="none" cap="none" strike="noStrike">
                <a:solidFill>
                  <a:srgbClr val="FF0000"/>
                </a:solidFill>
                <a:latin typeface="Arial"/>
                <a:ea typeface="Arial"/>
                <a:cs typeface="Arial"/>
                <a:sym typeface="Arial"/>
              </a:rPr>
              <a:t>proyecto de inversión 2900</a:t>
            </a:r>
            <a:r>
              <a:rPr b="0" i="0" lang="es-MX" sz="1400" u="none" cap="none" strike="noStrike">
                <a:solidFill>
                  <a:srgbClr val="000000"/>
                </a:solidFill>
                <a:latin typeface="Arial"/>
                <a:ea typeface="Arial"/>
                <a:cs typeface="Arial"/>
                <a:sym typeface="Arial"/>
              </a:rPr>
              <a:t>, denominado </a:t>
            </a:r>
            <a:r>
              <a:rPr b="0" i="0" lang="es-MX" sz="1400" u="none" cap="none" strike="noStrike">
                <a:solidFill>
                  <a:srgbClr val="FF0000"/>
                </a:solidFill>
                <a:latin typeface="Arial"/>
                <a:ea typeface="Arial"/>
                <a:cs typeface="Arial"/>
                <a:sym typeface="Arial"/>
              </a:rPr>
              <a:t>“Tunjuelito promueve entornos seguros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s-MX" sz="1400" u="none" cap="none" strike="noStrike">
                <a:solidFill>
                  <a:srgbClr val="FF0000"/>
                </a:solidFill>
                <a:latin typeface="Arial"/>
                <a:ea typeface="Arial"/>
                <a:cs typeface="Arial"/>
                <a:sym typeface="Arial"/>
              </a:rPr>
              <a:t>para la ciudadanía”</a:t>
            </a:r>
            <a:r>
              <a:rPr b="0" i="0" lang="es-MX"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97" name="Google Shape;397;p24"/>
          <p:cNvSpPr/>
          <p:nvPr/>
        </p:nvSpPr>
        <p:spPr>
          <a:xfrm>
            <a:off x="7727866" y="2285991"/>
            <a:ext cx="444300" cy="4923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pic>
        <p:nvPicPr>
          <p:cNvPr id="402" name="Google Shape;402;p25"/>
          <p:cNvPicPr preferRelativeResize="0"/>
          <p:nvPr/>
        </p:nvPicPr>
        <p:blipFill rotWithShape="1">
          <a:blip r:embed="rId3">
            <a:alphaModFix/>
          </a:blip>
          <a:srcRect b="15139" l="0" r="0" t="0"/>
          <a:stretch/>
        </p:blipFill>
        <p:spPr>
          <a:xfrm>
            <a:off x="0" y="14068"/>
            <a:ext cx="12192000" cy="6895499"/>
          </a:xfrm>
          <a:prstGeom prst="rect">
            <a:avLst/>
          </a:prstGeom>
          <a:noFill/>
          <a:ln>
            <a:noFill/>
          </a:ln>
        </p:spPr>
      </p:pic>
      <p:grpSp>
        <p:nvGrpSpPr>
          <p:cNvPr id="403" name="Google Shape;403;p25"/>
          <p:cNvGrpSpPr/>
          <p:nvPr/>
        </p:nvGrpSpPr>
        <p:grpSpPr>
          <a:xfrm>
            <a:off x="10943663" y="-52"/>
            <a:ext cx="1245319" cy="6857697"/>
            <a:chOff x="10950525" y="35050"/>
            <a:chExt cx="1239000" cy="6822900"/>
          </a:xfrm>
        </p:grpSpPr>
        <p:sp>
          <p:nvSpPr>
            <p:cNvPr id="404" name="Google Shape;404;p25"/>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05" name="Google Shape;405;p25"/>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406" name="Google Shape;406;p25"/>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407" name="Google Shape;407;p25"/>
          <p:cNvSpPr txBox="1"/>
          <p:nvPr/>
        </p:nvSpPr>
        <p:spPr>
          <a:xfrm>
            <a:off x="322875" y="37447"/>
            <a:ext cx="108324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rgbClr val="CC0000"/>
                </a:solidFill>
                <a:latin typeface="Oswald"/>
                <a:ea typeface="Oswald"/>
                <a:cs typeface="Oswald"/>
                <a:sym typeface="Oswald"/>
              </a:rPr>
              <a:t>QUE HAY Y QUE HACE FALTA PARA LA EJECUCIÓN DE ACTIVIDADES</a:t>
            </a:r>
            <a:endParaRPr b="0" i="0" sz="600" u="none" cap="none" strike="noStrike">
              <a:solidFill>
                <a:srgbClr val="000000"/>
              </a:solidFill>
              <a:latin typeface="Arial"/>
              <a:ea typeface="Arial"/>
              <a:cs typeface="Arial"/>
              <a:sym typeface="Arial"/>
            </a:endParaRPr>
          </a:p>
        </p:txBody>
      </p:sp>
      <p:sp>
        <p:nvSpPr>
          <p:cNvPr id="408" name="Google Shape;408;p25"/>
          <p:cNvSpPr txBox="1"/>
          <p:nvPr/>
        </p:nvSpPr>
        <p:spPr>
          <a:xfrm>
            <a:off x="208974" y="1390967"/>
            <a:ext cx="2931000" cy="800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s-MX" sz="2000" u="none" cap="none" strike="noStrike">
                <a:solidFill>
                  <a:srgbClr val="CC0000"/>
                </a:solidFill>
                <a:latin typeface="Oswald"/>
                <a:ea typeface="Oswald"/>
                <a:cs typeface="Oswald"/>
                <a:sym typeface="Oswald"/>
              </a:rPr>
              <a:t>PROGRAMA PREPÁRATE A LA U</a:t>
            </a:r>
            <a:endParaRPr b="0" i="0" sz="1400" u="none" cap="none" strike="noStrike">
              <a:solidFill>
                <a:srgbClr val="000000"/>
              </a:solidFill>
              <a:latin typeface="Arial"/>
              <a:ea typeface="Arial"/>
              <a:cs typeface="Arial"/>
              <a:sym typeface="Arial"/>
            </a:endParaRPr>
          </a:p>
        </p:txBody>
      </p:sp>
      <p:sp>
        <p:nvSpPr>
          <p:cNvPr id="409" name="Google Shape;409;p25"/>
          <p:cNvSpPr txBox="1"/>
          <p:nvPr/>
        </p:nvSpPr>
        <p:spPr>
          <a:xfrm>
            <a:off x="3781811" y="781144"/>
            <a:ext cx="2764500" cy="2216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1" i="0" lang="es-MX" sz="1400" u="none" cap="none" strike="noStrike">
                <a:solidFill>
                  <a:srgbClr val="000000"/>
                </a:solidFill>
                <a:latin typeface="Arial"/>
                <a:ea typeface="Arial"/>
                <a:cs typeface="Arial"/>
                <a:sym typeface="Arial"/>
              </a:rPr>
              <a:t>Ya se Implementaron las siguientes fases:</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Orientación Vocacional.</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Pre-Saber 11.</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Gran Simulacro Pre –Saber.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s-MX" sz="2000" u="none" cap="none" strike="noStrike">
                <a:solidFill>
                  <a:srgbClr val="000000"/>
                </a:solidFill>
                <a:latin typeface="Arial"/>
                <a:ea typeface="Arial"/>
                <a:cs typeface="Arial"/>
                <a:sym typeface="Arial"/>
              </a:rPr>
              <a:t>12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s-MX" sz="1400" u="none" cap="none" strike="noStrike">
                <a:solidFill>
                  <a:srgbClr val="000000"/>
                </a:solidFill>
                <a:latin typeface="Arial"/>
                <a:ea typeface="Arial"/>
                <a:cs typeface="Arial"/>
                <a:sym typeface="Arial"/>
              </a:rPr>
              <a:t>Instituciones Educativas.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s-MX" sz="2000" u="none" cap="none" strike="noStrike">
                <a:solidFill>
                  <a:srgbClr val="000000"/>
                </a:solidFill>
                <a:latin typeface="Arial"/>
                <a:ea typeface="Arial"/>
                <a:cs typeface="Arial"/>
                <a:sym typeface="Arial"/>
              </a:rPr>
              <a:t>1524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s-MX" sz="1400" u="none" cap="none" strike="noStrike">
                <a:solidFill>
                  <a:srgbClr val="000000"/>
                </a:solidFill>
                <a:latin typeface="Arial"/>
                <a:ea typeface="Arial"/>
                <a:cs typeface="Arial"/>
                <a:sym typeface="Arial"/>
              </a:rPr>
              <a:t>Estudiantes Inscritos.</a:t>
            </a:r>
            <a:endParaRPr b="0" i="0" sz="1400" u="none" cap="none" strike="noStrike">
              <a:solidFill>
                <a:srgbClr val="000000"/>
              </a:solidFill>
              <a:latin typeface="Arial"/>
              <a:ea typeface="Arial"/>
              <a:cs typeface="Arial"/>
              <a:sym typeface="Arial"/>
            </a:endParaRPr>
          </a:p>
        </p:txBody>
      </p:sp>
      <p:sp>
        <p:nvSpPr>
          <p:cNvPr id="410" name="Google Shape;410;p25"/>
          <p:cNvSpPr/>
          <p:nvPr/>
        </p:nvSpPr>
        <p:spPr>
          <a:xfrm>
            <a:off x="3212482" y="1554140"/>
            <a:ext cx="444300" cy="4923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1" name="Google Shape;411;p25"/>
          <p:cNvSpPr/>
          <p:nvPr/>
        </p:nvSpPr>
        <p:spPr>
          <a:xfrm>
            <a:off x="66911" y="5260910"/>
            <a:ext cx="3215100" cy="800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s-MX" sz="2000" u="none" cap="none" strike="noStrike">
                <a:solidFill>
                  <a:srgbClr val="CC0000"/>
                </a:solidFill>
                <a:latin typeface="Oswald"/>
                <a:ea typeface="Oswald"/>
                <a:cs typeface="Oswald"/>
                <a:sym typeface="Oswald"/>
              </a:rPr>
              <a:t>PRESUPUESTOS PARTICIPATIVOS 2025</a:t>
            </a:r>
            <a:endParaRPr b="1" i="0" sz="2000" u="none" cap="none" strike="noStrike">
              <a:solidFill>
                <a:srgbClr val="CC0000"/>
              </a:solidFill>
              <a:latin typeface="Oswald"/>
              <a:ea typeface="Oswald"/>
              <a:cs typeface="Oswald"/>
              <a:sym typeface="Oswald"/>
            </a:endParaRPr>
          </a:p>
        </p:txBody>
      </p:sp>
      <p:sp>
        <p:nvSpPr>
          <p:cNvPr id="412" name="Google Shape;412;p25"/>
          <p:cNvSpPr txBox="1"/>
          <p:nvPr/>
        </p:nvSpPr>
        <p:spPr>
          <a:xfrm>
            <a:off x="7461428" y="1202312"/>
            <a:ext cx="3479100" cy="954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1" i="0" lang="es-MX" sz="1400" u="none" cap="none" strike="noStrike">
                <a:solidFill>
                  <a:srgbClr val="000000"/>
                </a:solidFill>
                <a:latin typeface="Arial"/>
                <a:ea typeface="Arial"/>
                <a:cs typeface="Arial"/>
                <a:sym typeface="Arial"/>
              </a:rPr>
              <a:t>Falta implementar:</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Resultados gran simulacro Pre-Saber</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Orientación Vocacional.</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Curso Preuniversitario.</a:t>
            </a:r>
            <a:endParaRPr b="0" i="0" sz="1400" u="none" cap="none" strike="noStrike">
              <a:solidFill>
                <a:srgbClr val="000000"/>
              </a:solidFill>
              <a:latin typeface="Arial"/>
              <a:ea typeface="Arial"/>
              <a:cs typeface="Arial"/>
              <a:sym typeface="Arial"/>
            </a:endParaRPr>
          </a:p>
        </p:txBody>
      </p:sp>
      <p:sp>
        <p:nvSpPr>
          <p:cNvPr id="413" name="Google Shape;413;p25"/>
          <p:cNvSpPr/>
          <p:nvPr/>
        </p:nvSpPr>
        <p:spPr>
          <a:xfrm>
            <a:off x="66911" y="3483121"/>
            <a:ext cx="3215100" cy="800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s-MX" sz="2000" u="none" cap="none" strike="noStrike">
                <a:solidFill>
                  <a:srgbClr val="CC0000"/>
                </a:solidFill>
                <a:latin typeface="Oswald"/>
                <a:ea typeface="Oswald"/>
                <a:cs typeface="Oswald"/>
                <a:sym typeface="Oswald"/>
              </a:rPr>
              <a:t>INSTANCIAS DE PARTICIPACIÓN</a:t>
            </a:r>
            <a:endParaRPr b="1" i="0" sz="2000" u="none" cap="none" strike="noStrike">
              <a:solidFill>
                <a:srgbClr val="CC0000"/>
              </a:solidFill>
              <a:latin typeface="Oswald"/>
              <a:ea typeface="Oswald"/>
              <a:cs typeface="Oswald"/>
              <a:sym typeface="Oswald"/>
            </a:endParaRPr>
          </a:p>
        </p:txBody>
      </p:sp>
      <p:sp>
        <p:nvSpPr>
          <p:cNvPr id="414" name="Google Shape;414;p25"/>
          <p:cNvSpPr txBox="1"/>
          <p:nvPr/>
        </p:nvSpPr>
        <p:spPr>
          <a:xfrm>
            <a:off x="3706822" y="3440030"/>
            <a:ext cx="29490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s-MX" sz="1400" u="none" cap="none" strike="noStrike">
                <a:solidFill>
                  <a:srgbClr val="000000"/>
                </a:solidFill>
                <a:latin typeface="Arial"/>
                <a:ea typeface="Arial"/>
                <a:cs typeface="Arial"/>
                <a:sym typeface="Arial"/>
              </a:rPr>
              <a:t>Se han acompañado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s-MX" sz="2000" u="none" cap="none" strike="noStrike">
                <a:solidFill>
                  <a:srgbClr val="000000"/>
                </a:solidFill>
                <a:latin typeface="Arial"/>
                <a:ea typeface="Arial"/>
                <a:cs typeface="Arial"/>
                <a:sym typeface="Arial"/>
              </a:rPr>
              <a:t>60</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s-MX" sz="1400" u="none" cap="none" strike="noStrike">
                <a:solidFill>
                  <a:srgbClr val="000000"/>
                </a:solidFill>
                <a:latin typeface="Arial"/>
                <a:ea typeface="Arial"/>
                <a:cs typeface="Arial"/>
                <a:sym typeface="Arial"/>
              </a:rPr>
              <a:t>Instancias de participación</a:t>
            </a:r>
            <a:endParaRPr b="0" i="0" sz="1400" u="none" cap="none" strike="noStrike">
              <a:solidFill>
                <a:srgbClr val="000000"/>
              </a:solidFill>
              <a:latin typeface="Arial"/>
              <a:ea typeface="Arial"/>
              <a:cs typeface="Arial"/>
              <a:sym typeface="Arial"/>
            </a:endParaRPr>
          </a:p>
        </p:txBody>
      </p:sp>
      <p:sp>
        <p:nvSpPr>
          <p:cNvPr id="415" name="Google Shape;415;p25"/>
          <p:cNvSpPr/>
          <p:nvPr/>
        </p:nvSpPr>
        <p:spPr>
          <a:xfrm>
            <a:off x="3218371" y="3637009"/>
            <a:ext cx="444300" cy="4923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6" name="Google Shape;416;p25"/>
          <p:cNvSpPr txBox="1"/>
          <p:nvPr/>
        </p:nvSpPr>
        <p:spPr>
          <a:xfrm>
            <a:off x="7461427" y="2684704"/>
            <a:ext cx="4155600" cy="2246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1" i="0" lang="es-MX" sz="1400" u="none" cap="none" strike="noStrike">
                <a:solidFill>
                  <a:srgbClr val="000000"/>
                </a:solidFill>
                <a:latin typeface="Arial"/>
                <a:ea typeface="Arial"/>
                <a:cs typeface="Arial"/>
                <a:sym typeface="Arial"/>
              </a:rPr>
              <a:t>Falta:</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Realizar la depuración de instancias de participación con la Alcaldesa y el IDPAC.</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Dar Continuidad en el acompañamiento profesional y técnico en las diversas instancias de participación conformadas en la localidad.</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Fortalecimiento de procesos como diálogos ciudadanos para la identificación de necesidades especificas en los procesos locales.</a:t>
            </a:r>
            <a:endParaRPr b="0" i="0" sz="1400" u="none" cap="none" strike="noStrike">
              <a:solidFill>
                <a:srgbClr val="000000"/>
              </a:solidFill>
              <a:latin typeface="Arial"/>
              <a:ea typeface="Arial"/>
              <a:cs typeface="Arial"/>
              <a:sym typeface="Arial"/>
            </a:endParaRPr>
          </a:p>
        </p:txBody>
      </p:sp>
      <p:sp>
        <p:nvSpPr>
          <p:cNvPr id="417" name="Google Shape;417;p25"/>
          <p:cNvSpPr/>
          <p:nvPr/>
        </p:nvSpPr>
        <p:spPr>
          <a:xfrm>
            <a:off x="6775108" y="1544856"/>
            <a:ext cx="444300" cy="4923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8" name="Google Shape;418;p25"/>
          <p:cNvSpPr/>
          <p:nvPr/>
        </p:nvSpPr>
        <p:spPr>
          <a:xfrm>
            <a:off x="6775108" y="3611927"/>
            <a:ext cx="444300" cy="4923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9" name="Google Shape;419;p25"/>
          <p:cNvSpPr txBox="1"/>
          <p:nvPr/>
        </p:nvSpPr>
        <p:spPr>
          <a:xfrm>
            <a:off x="7638437" y="5050326"/>
            <a:ext cx="3437700" cy="181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s-MX" sz="1400" u="none" cap="none" strike="noStrike">
                <a:solidFill>
                  <a:srgbClr val="000000"/>
                </a:solidFill>
                <a:latin typeface="Arial"/>
                <a:ea typeface="Arial"/>
                <a:cs typeface="Arial"/>
                <a:sym typeface="Arial"/>
              </a:rPr>
              <a:t>Falta: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Desarrollo de Diálogos Generales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Desarrollo de Diálogos Diferenciales.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Transforma lo local</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Cierre de Presupuestos participativos Idea lo local: 15 de agosto de 2025.</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Proyecto 2928 de </a:t>
            </a:r>
            <a:r>
              <a:rPr b="0" i="0" lang="es-MX" sz="1400" u="none" cap="none" strike="noStrike">
                <a:solidFill>
                  <a:schemeClr val="dk1"/>
                </a:solidFill>
                <a:latin typeface="Arial"/>
                <a:ea typeface="Arial"/>
                <a:cs typeface="Arial"/>
                <a:sym typeface="Arial"/>
              </a:rPr>
              <a:t>Coexistencia y Coincidencia.</a:t>
            </a:r>
            <a:endParaRPr b="0" i="0" sz="1400" u="none" cap="none" strike="noStrike">
              <a:solidFill>
                <a:srgbClr val="000000"/>
              </a:solidFill>
              <a:latin typeface="Arial"/>
              <a:ea typeface="Arial"/>
              <a:cs typeface="Arial"/>
              <a:sym typeface="Arial"/>
            </a:endParaRPr>
          </a:p>
        </p:txBody>
      </p:sp>
      <p:sp>
        <p:nvSpPr>
          <p:cNvPr id="420" name="Google Shape;420;p25"/>
          <p:cNvSpPr txBox="1"/>
          <p:nvPr/>
        </p:nvSpPr>
        <p:spPr>
          <a:xfrm>
            <a:off x="3644257" y="4627302"/>
            <a:ext cx="3093000" cy="2246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1" i="0" lang="es-MX" sz="1400" u="none" cap="none" strike="noStrike">
                <a:solidFill>
                  <a:srgbClr val="000000"/>
                </a:solidFill>
                <a:latin typeface="Arial"/>
                <a:ea typeface="Arial"/>
                <a:cs typeface="Arial"/>
                <a:sym typeface="Arial"/>
              </a:rPr>
              <a:t>Ya se implementó:</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Inicio convocatoria Presupuestos Participativos 2025 - Colegio INEM, </a:t>
            </a:r>
            <a:r>
              <a:rPr b="1" i="0" lang="es-MX" sz="1400" u="none" cap="none" strike="noStrike">
                <a:solidFill>
                  <a:srgbClr val="000000"/>
                </a:solidFill>
                <a:latin typeface="Arial"/>
                <a:ea typeface="Arial"/>
                <a:cs typeface="Arial"/>
                <a:sym typeface="Arial"/>
              </a:rPr>
              <a:t>26/07/2025.</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Socialización general: </a:t>
            </a:r>
            <a:r>
              <a:rPr b="1" i="0" lang="es-MX" sz="1400" u="none" cap="none" strike="noStrike">
                <a:solidFill>
                  <a:srgbClr val="000000"/>
                </a:solidFill>
                <a:latin typeface="Arial"/>
                <a:ea typeface="Arial"/>
                <a:cs typeface="Arial"/>
                <a:sym typeface="Arial"/>
              </a:rPr>
              <a:t>28 de julio de 2025 </a:t>
            </a:r>
            <a:r>
              <a:rPr b="0" i="0" lang="es-MX" sz="1400" u="none" cap="none" strike="noStrike">
                <a:solidFill>
                  <a:srgbClr val="000000"/>
                </a:solidFill>
                <a:latin typeface="Arial"/>
                <a:ea typeface="Arial"/>
                <a:cs typeface="Arial"/>
                <a:sym typeface="Arial"/>
              </a:rPr>
              <a:t>Auditorio de la Alcaldía Local de Tunjuelito</a:t>
            </a:r>
            <a:r>
              <a:rPr b="1" i="0" lang="es-MX"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Atención en los tres puntos fijos para la inscripción de propuestas.</a:t>
            </a:r>
            <a:endParaRPr b="0" i="0" sz="1400" u="none" cap="none" strike="noStrike">
              <a:solidFill>
                <a:srgbClr val="000000"/>
              </a:solidFill>
              <a:latin typeface="Arial"/>
              <a:ea typeface="Arial"/>
              <a:cs typeface="Arial"/>
              <a:sym typeface="Arial"/>
            </a:endParaRPr>
          </a:p>
        </p:txBody>
      </p:sp>
      <p:sp>
        <p:nvSpPr>
          <p:cNvPr id="421" name="Google Shape;421;p25"/>
          <p:cNvSpPr/>
          <p:nvPr/>
        </p:nvSpPr>
        <p:spPr>
          <a:xfrm>
            <a:off x="3213938" y="5445606"/>
            <a:ext cx="444300" cy="4923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2" name="Google Shape;422;p25"/>
          <p:cNvSpPr/>
          <p:nvPr/>
        </p:nvSpPr>
        <p:spPr>
          <a:xfrm>
            <a:off x="6775108" y="5445606"/>
            <a:ext cx="444300" cy="4923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pic>
        <p:nvPicPr>
          <p:cNvPr id="427" name="Google Shape;427;p26"/>
          <p:cNvPicPr preferRelativeResize="0"/>
          <p:nvPr/>
        </p:nvPicPr>
        <p:blipFill rotWithShape="1">
          <a:blip r:embed="rId3">
            <a:alphaModFix/>
          </a:blip>
          <a:srcRect b="15139" l="0" r="0" t="0"/>
          <a:stretch/>
        </p:blipFill>
        <p:spPr>
          <a:xfrm>
            <a:off x="0" y="14068"/>
            <a:ext cx="12192000" cy="6895499"/>
          </a:xfrm>
          <a:prstGeom prst="rect">
            <a:avLst/>
          </a:prstGeom>
          <a:noFill/>
          <a:ln>
            <a:noFill/>
          </a:ln>
        </p:spPr>
      </p:pic>
      <p:grpSp>
        <p:nvGrpSpPr>
          <p:cNvPr id="428" name="Google Shape;428;p26"/>
          <p:cNvGrpSpPr/>
          <p:nvPr/>
        </p:nvGrpSpPr>
        <p:grpSpPr>
          <a:xfrm>
            <a:off x="10943663" y="-52"/>
            <a:ext cx="1245319" cy="6857697"/>
            <a:chOff x="10950525" y="35050"/>
            <a:chExt cx="1239000" cy="6822900"/>
          </a:xfrm>
        </p:grpSpPr>
        <p:sp>
          <p:nvSpPr>
            <p:cNvPr id="429" name="Google Shape;429;p26"/>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30" name="Google Shape;430;p26"/>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431" name="Google Shape;431;p26"/>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432" name="Google Shape;432;p26"/>
          <p:cNvSpPr txBox="1"/>
          <p:nvPr/>
        </p:nvSpPr>
        <p:spPr>
          <a:xfrm>
            <a:off x="322875" y="37447"/>
            <a:ext cx="108324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rgbClr val="CC0000"/>
                </a:solidFill>
                <a:latin typeface="Oswald"/>
                <a:ea typeface="Oswald"/>
                <a:cs typeface="Oswald"/>
                <a:sym typeface="Oswald"/>
              </a:rPr>
              <a:t>RESULTADOS DE EJECUCIÓN EN CADA UNO DE LOS EQUIPOS EN LOS PRIMEROS 6 MESES DEL AÑO 2025 FRENTE AL CUMPLIMIENTO DE METAS </a:t>
            </a:r>
            <a:endParaRPr b="0" i="0" sz="600" u="none" cap="none" strike="noStrike">
              <a:solidFill>
                <a:srgbClr val="000000"/>
              </a:solidFill>
              <a:latin typeface="Arial"/>
              <a:ea typeface="Arial"/>
              <a:cs typeface="Arial"/>
              <a:sym typeface="Arial"/>
            </a:endParaRPr>
          </a:p>
        </p:txBody>
      </p:sp>
      <p:sp>
        <p:nvSpPr>
          <p:cNvPr id="433" name="Google Shape;433;p26"/>
          <p:cNvSpPr txBox="1"/>
          <p:nvPr/>
        </p:nvSpPr>
        <p:spPr>
          <a:xfrm>
            <a:off x="130721" y="2024870"/>
            <a:ext cx="2821200" cy="800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s-MX" sz="2000" u="none" cap="none" strike="noStrike">
                <a:solidFill>
                  <a:srgbClr val="CC0000"/>
                </a:solidFill>
                <a:latin typeface="Oswald"/>
                <a:ea typeface="Oswald"/>
                <a:cs typeface="Oswald"/>
                <a:sym typeface="Oswald"/>
              </a:rPr>
              <a:t>PROGRAMA PREPÁRATE A LA U</a:t>
            </a:r>
            <a:endParaRPr b="0" i="0" sz="1400" u="none" cap="none" strike="noStrike">
              <a:solidFill>
                <a:srgbClr val="000000"/>
              </a:solidFill>
              <a:latin typeface="Arial"/>
              <a:ea typeface="Arial"/>
              <a:cs typeface="Arial"/>
              <a:sym typeface="Arial"/>
            </a:endParaRPr>
          </a:p>
        </p:txBody>
      </p:sp>
      <p:sp>
        <p:nvSpPr>
          <p:cNvPr id="434" name="Google Shape;434;p26"/>
          <p:cNvSpPr txBox="1"/>
          <p:nvPr/>
        </p:nvSpPr>
        <p:spPr>
          <a:xfrm>
            <a:off x="3920396" y="1158888"/>
            <a:ext cx="2949000" cy="2646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1" i="0" lang="es-MX" sz="1400" u="none" cap="none" strike="noStrike">
                <a:solidFill>
                  <a:srgbClr val="000000"/>
                </a:solidFill>
                <a:latin typeface="Arial"/>
                <a:ea typeface="Arial"/>
                <a:cs typeface="Arial"/>
                <a:sym typeface="Arial"/>
              </a:rPr>
              <a:t>Avance del Programa: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Orientación Vocacional.</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Pre-Saber 11.</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Gran Simulacro Pre –Saber.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s-MX" sz="3200" u="none" cap="none" strike="noStrike">
                <a:solidFill>
                  <a:srgbClr val="000000"/>
                </a:solidFill>
                <a:latin typeface="Arial"/>
                <a:ea typeface="Arial"/>
                <a:cs typeface="Arial"/>
                <a:sym typeface="Arial"/>
              </a:rPr>
              <a:t>12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Instituciones Educativas.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s-MX" sz="3200" u="none" cap="none" strike="noStrike">
                <a:solidFill>
                  <a:srgbClr val="000000"/>
                </a:solidFill>
                <a:latin typeface="Arial"/>
                <a:ea typeface="Arial"/>
                <a:cs typeface="Arial"/>
                <a:sym typeface="Arial"/>
              </a:rPr>
              <a:t>1524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Arial"/>
                <a:ea typeface="Arial"/>
                <a:cs typeface="Arial"/>
                <a:sym typeface="Arial"/>
              </a:rPr>
              <a:t>Estudiantes Inscritos.</a:t>
            </a:r>
            <a:endParaRPr b="0" i="0" sz="1400" u="none" cap="none" strike="noStrike">
              <a:solidFill>
                <a:srgbClr val="000000"/>
              </a:solidFill>
              <a:latin typeface="Arial"/>
              <a:ea typeface="Arial"/>
              <a:cs typeface="Arial"/>
              <a:sym typeface="Arial"/>
            </a:endParaRPr>
          </a:p>
        </p:txBody>
      </p:sp>
      <p:sp>
        <p:nvSpPr>
          <p:cNvPr id="435" name="Google Shape;435;p26"/>
          <p:cNvSpPr/>
          <p:nvPr/>
        </p:nvSpPr>
        <p:spPr>
          <a:xfrm>
            <a:off x="3213937" y="2178759"/>
            <a:ext cx="444300" cy="4923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6" name="Google Shape;436;p26"/>
          <p:cNvSpPr/>
          <p:nvPr/>
        </p:nvSpPr>
        <p:spPr>
          <a:xfrm>
            <a:off x="4375152" y="5099957"/>
            <a:ext cx="3215100" cy="800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s-MX" sz="2000" u="none" cap="none" strike="noStrike">
                <a:solidFill>
                  <a:srgbClr val="CC0000"/>
                </a:solidFill>
                <a:latin typeface="Oswald"/>
                <a:ea typeface="Oswald"/>
                <a:cs typeface="Oswald"/>
                <a:sym typeface="Oswald"/>
              </a:rPr>
              <a:t>PRESUPUESTOS PARTICIPATIVOS 2025</a:t>
            </a:r>
            <a:endParaRPr b="1" i="0" sz="2000" u="none" cap="none" strike="noStrike">
              <a:solidFill>
                <a:srgbClr val="CC0000"/>
              </a:solidFill>
              <a:latin typeface="Oswald"/>
              <a:ea typeface="Oswald"/>
              <a:cs typeface="Oswald"/>
              <a:sym typeface="Oswald"/>
            </a:endParaRPr>
          </a:p>
        </p:txBody>
      </p:sp>
      <p:pic>
        <p:nvPicPr>
          <p:cNvPr id="437" name="Google Shape;437;p26"/>
          <p:cNvPicPr preferRelativeResize="0"/>
          <p:nvPr/>
        </p:nvPicPr>
        <p:blipFill rotWithShape="1">
          <a:blip r:embed="rId5">
            <a:alphaModFix/>
          </a:blip>
          <a:srcRect b="18605" l="16728" r="30079" t="25217"/>
          <a:stretch/>
        </p:blipFill>
        <p:spPr>
          <a:xfrm>
            <a:off x="6888159" y="1046278"/>
            <a:ext cx="4436334" cy="2946077"/>
          </a:xfrm>
          <a:prstGeom prst="rect">
            <a:avLst/>
          </a:prstGeom>
          <a:noFill/>
          <a:ln>
            <a:noFill/>
          </a:ln>
        </p:spPr>
      </p:pic>
      <p:sp>
        <p:nvSpPr>
          <p:cNvPr id="438" name="Google Shape;438;p26"/>
          <p:cNvSpPr/>
          <p:nvPr/>
        </p:nvSpPr>
        <p:spPr>
          <a:xfrm>
            <a:off x="1004735" y="3667029"/>
            <a:ext cx="2431500" cy="800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s-MX" sz="2000" u="none" cap="none" strike="noStrike">
                <a:solidFill>
                  <a:srgbClr val="CC0000"/>
                </a:solidFill>
                <a:latin typeface="Oswald"/>
                <a:ea typeface="Oswald"/>
                <a:cs typeface="Oswald"/>
                <a:sym typeface="Oswald"/>
              </a:rPr>
              <a:t>INSTANCIAS DE PARTICIPACIÓN</a:t>
            </a:r>
            <a:endParaRPr b="1" i="0" sz="2000" u="none" cap="none" strike="noStrike">
              <a:solidFill>
                <a:srgbClr val="CC0000"/>
              </a:solidFill>
              <a:latin typeface="Oswald"/>
              <a:ea typeface="Oswald"/>
              <a:cs typeface="Oswald"/>
              <a:sym typeface="Oswald"/>
            </a:endParaRPr>
          </a:p>
        </p:txBody>
      </p:sp>
      <p:sp>
        <p:nvSpPr>
          <p:cNvPr id="439" name="Google Shape;439;p26"/>
          <p:cNvSpPr txBox="1"/>
          <p:nvPr/>
        </p:nvSpPr>
        <p:spPr>
          <a:xfrm>
            <a:off x="694304" y="4936326"/>
            <a:ext cx="29490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s-MX" sz="1400" u="none" cap="none" strike="noStrike">
                <a:solidFill>
                  <a:srgbClr val="000000"/>
                </a:solidFill>
                <a:latin typeface="Arial"/>
                <a:ea typeface="Arial"/>
                <a:cs typeface="Arial"/>
                <a:sym typeface="Arial"/>
              </a:rPr>
              <a:t>Se han acompañado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s-MX" sz="3200" u="none" cap="none" strike="noStrike">
                <a:solidFill>
                  <a:srgbClr val="000000"/>
                </a:solidFill>
                <a:latin typeface="Arial"/>
                <a:ea typeface="Arial"/>
                <a:cs typeface="Arial"/>
                <a:sym typeface="Arial"/>
              </a:rPr>
              <a:t>60</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s-MX" sz="1400" u="none" cap="none" strike="noStrike">
                <a:solidFill>
                  <a:srgbClr val="000000"/>
                </a:solidFill>
                <a:latin typeface="Arial"/>
                <a:ea typeface="Arial"/>
                <a:cs typeface="Arial"/>
                <a:sym typeface="Arial"/>
              </a:rPr>
              <a:t>Instancias de participación</a:t>
            </a:r>
            <a:endParaRPr b="0" i="0" sz="1400" u="none" cap="none" strike="noStrike">
              <a:solidFill>
                <a:srgbClr val="000000"/>
              </a:solidFill>
              <a:latin typeface="Arial"/>
              <a:ea typeface="Arial"/>
              <a:cs typeface="Arial"/>
              <a:sym typeface="Arial"/>
            </a:endParaRPr>
          </a:p>
        </p:txBody>
      </p:sp>
      <p:sp>
        <p:nvSpPr>
          <p:cNvPr id="440" name="Google Shape;440;p26"/>
          <p:cNvSpPr/>
          <p:nvPr/>
        </p:nvSpPr>
        <p:spPr>
          <a:xfrm rot="5400000">
            <a:off x="1998352" y="4398871"/>
            <a:ext cx="444300" cy="4923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1" name="Google Shape;441;p26"/>
          <p:cNvSpPr txBox="1"/>
          <p:nvPr/>
        </p:nvSpPr>
        <p:spPr>
          <a:xfrm>
            <a:off x="7881821" y="4484390"/>
            <a:ext cx="2743800" cy="203130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Convocatoria Presupuestos Participativos 2025 - Colegio INEM, </a:t>
            </a:r>
            <a:r>
              <a:rPr b="1" i="0" lang="es-MX" sz="1400" u="none" cap="none" strike="noStrike">
                <a:solidFill>
                  <a:srgbClr val="000000"/>
                </a:solidFill>
                <a:latin typeface="Arial"/>
                <a:ea typeface="Arial"/>
                <a:cs typeface="Arial"/>
                <a:sym typeface="Arial"/>
              </a:rPr>
              <a:t>26/07/2025.</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Socialización general: </a:t>
            </a:r>
            <a:r>
              <a:rPr b="1" i="0" lang="es-MX" sz="1400" u="none" cap="none" strike="noStrike">
                <a:solidFill>
                  <a:srgbClr val="000000"/>
                </a:solidFill>
                <a:latin typeface="Arial"/>
                <a:ea typeface="Arial"/>
                <a:cs typeface="Arial"/>
                <a:sym typeface="Arial"/>
              </a:rPr>
              <a:t>28 de julio de 2025, a</a:t>
            </a:r>
            <a:r>
              <a:rPr b="0" i="0" lang="es-MX" sz="1400" u="none" cap="none" strike="noStrike">
                <a:solidFill>
                  <a:srgbClr val="000000"/>
                </a:solidFill>
                <a:latin typeface="Arial"/>
                <a:ea typeface="Arial"/>
                <a:cs typeface="Arial"/>
                <a:sym typeface="Arial"/>
              </a:rPr>
              <a:t>uditorio de la Alcaldía Local de Tunjuelito</a:t>
            </a:r>
            <a:r>
              <a:rPr b="1" i="0" lang="es-MX"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Inicio de atención en los tres puntos fijos para la inscripción de propuestas.</a:t>
            </a:r>
            <a:endParaRPr b="0" i="0" sz="1400" u="none" cap="none" strike="noStrike">
              <a:solidFill>
                <a:srgbClr val="000000"/>
              </a:solidFill>
              <a:latin typeface="Arial"/>
              <a:ea typeface="Arial"/>
              <a:cs typeface="Arial"/>
              <a:sym typeface="Arial"/>
            </a:endParaRPr>
          </a:p>
        </p:txBody>
      </p:sp>
      <p:sp>
        <p:nvSpPr>
          <p:cNvPr id="442" name="Google Shape;442;p26"/>
          <p:cNvSpPr/>
          <p:nvPr/>
        </p:nvSpPr>
        <p:spPr>
          <a:xfrm>
            <a:off x="7368041" y="5204755"/>
            <a:ext cx="444300" cy="492300"/>
          </a:xfrm>
          <a:prstGeom prst="rightArrow">
            <a:avLst>
              <a:gd fmla="val 50000" name="adj1"/>
              <a:gd fmla="val 50000"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pic>
        <p:nvPicPr>
          <p:cNvPr id="447" name="Google Shape;447;p27"/>
          <p:cNvPicPr preferRelativeResize="0"/>
          <p:nvPr/>
        </p:nvPicPr>
        <p:blipFill rotWithShape="1">
          <a:blip r:embed="rId3">
            <a:alphaModFix/>
          </a:blip>
          <a:srcRect b="15139" l="0" r="0" t="0"/>
          <a:stretch/>
        </p:blipFill>
        <p:spPr>
          <a:xfrm>
            <a:off x="0" y="14068"/>
            <a:ext cx="12192000" cy="6895499"/>
          </a:xfrm>
          <a:prstGeom prst="rect">
            <a:avLst/>
          </a:prstGeom>
          <a:noFill/>
          <a:ln>
            <a:noFill/>
          </a:ln>
        </p:spPr>
      </p:pic>
      <p:grpSp>
        <p:nvGrpSpPr>
          <p:cNvPr id="448" name="Google Shape;448;p27"/>
          <p:cNvGrpSpPr/>
          <p:nvPr/>
        </p:nvGrpSpPr>
        <p:grpSpPr>
          <a:xfrm>
            <a:off x="10943663" y="-52"/>
            <a:ext cx="1245319" cy="6857697"/>
            <a:chOff x="10950525" y="35050"/>
            <a:chExt cx="1239000" cy="6822900"/>
          </a:xfrm>
        </p:grpSpPr>
        <p:sp>
          <p:nvSpPr>
            <p:cNvPr id="449" name="Google Shape;449;p27"/>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50" name="Google Shape;450;p27"/>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451" name="Google Shape;451;p27"/>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452" name="Google Shape;452;p27"/>
          <p:cNvSpPr txBox="1"/>
          <p:nvPr/>
        </p:nvSpPr>
        <p:spPr>
          <a:xfrm>
            <a:off x="322875" y="37447"/>
            <a:ext cx="108324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rgbClr val="CC0000"/>
                </a:solidFill>
                <a:latin typeface="Oswald"/>
                <a:ea typeface="Oswald"/>
                <a:cs typeface="Oswald"/>
                <a:sym typeface="Oswald"/>
              </a:rPr>
              <a:t>TEMA PRESUPUESTAL</a:t>
            </a:r>
            <a:endParaRPr b="0" i="0" sz="600" u="none" cap="none" strike="noStrike">
              <a:solidFill>
                <a:srgbClr val="000000"/>
              </a:solidFill>
              <a:latin typeface="Arial"/>
              <a:ea typeface="Arial"/>
              <a:cs typeface="Arial"/>
              <a:sym typeface="Arial"/>
            </a:endParaRPr>
          </a:p>
        </p:txBody>
      </p:sp>
      <p:sp>
        <p:nvSpPr>
          <p:cNvPr id="453" name="Google Shape;453;p27"/>
          <p:cNvSpPr txBox="1"/>
          <p:nvPr/>
        </p:nvSpPr>
        <p:spPr>
          <a:xfrm>
            <a:off x="9652047" y="1742145"/>
            <a:ext cx="2209200" cy="2308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s-MX" sz="1600" u="none" cap="none" strike="noStrike">
                <a:solidFill>
                  <a:schemeClr val="dk1"/>
                </a:solidFill>
                <a:latin typeface="Arial"/>
                <a:ea typeface="Arial"/>
                <a:cs typeface="Arial"/>
                <a:sym typeface="Arial"/>
              </a:rPr>
              <a:t>La Mayoría de los </a:t>
            </a:r>
            <a:r>
              <a:rPr b="1" i="0" lang="es-MX" sz="1600" u="none" cap="none" strike="noStrike">
                <a:solidFill>
                  <a:schemeClr val="dk1"/>
                </a:solidFill>
                <a:latin typeface="Arial"/>
                <a:ea typeface="Arial"/>
                <a:cs typeface="Arial"/>
                <a:sym typeface="Arial"/>
              </a:rPr>
              <a:t>CPS</a:t>
            </a:r>
            <a:r>
              <a:rPr b="0" i="0" lang="es-MX" sz="1600" u="none" cap="none" strike="noStrike">
                <a:solidFill>
                  <a:schemeClr val="dk1"/>
                </a:solidFill>
                <a:latin typeface="Arial"/>
                <a:ea typeface="Arial"/>
                <a:cs typeface="Arial"/>
                <a:sym typeface="Arial"/>
              </a:rPr>
              <a:t> del equipo de la oficina de participación Ciudadana se terminan a inicios de </a:t>
            </a:r>
            <a:r>
              <a:rPr b="1" i="0" lang="es-MX" sz="1600" u="none" cap="none" strike="noStrike">
                <a:solidFill>
                  <a:schemeClr val="dk1"/>
                </a:solidFill>
                <a:latin typeface="Arial"/>
                <a:ea typeface="Arial"/>
                <a:cs typeface="Arial"/>
                <a:sym typeface="Arial"/>
              </a:rPr>
              <a:t>septiembre</a:t>
            </a:r>
            <a:r>
              <a:rPr b="0" i="0" lang="es-MX" sz="1600" u="none" cap="none" strike="noStrike">
                <a:solidFill>
                  <a:schemeClr val="dk1"/>
                </a:solidFill>
                <a:latin typeface="Arial"/>
                <a:ea typeface="Arial"/>
                <a:cs typeface="Arial"/>
                <a:sym typeface="Arial"/>
              </a:rPr>
              <a:t>, el apoyo administrativo termina en Agosto.</a:t>
            </a:r>
            <a:endParaRPr b="0" i="0" sz="1600" u="none" cap="none" strike="noStrike">
              <a:solidFill>
                <a:schemeClr val="dk1"/>
              </a:solidFill>
              <a:latin typeface="Arial"/>
              <a:ea typeface="Arial"/>
              <a:cs typeface="Arial"/>
              <a:sym typeface="Arial"/>
            </a:endParaRPr>
          </a:p>
        </p:txBody>
      </p:sp>
      <p:graphicFrame>
        <p:nvGraphicFramePr>
          <p:cNvPr id="454" name="Google Shape;454;p27"/>
          <p:cNvGraphicFramePr/>
          <p:nvPr/>
        </p:nvGraphicFramePr>
        <p:xfrm>
          <a:off x="243830" y="591415"/>
          <a:ext cx="9408200" cy="6184600"/>
        </p:xfrm>
        <a:graphic>
          <a:graphicData uri="http://schemas.openxmlformats.org/drawingml/2006/chart">
            <c:chart r:id="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id="459" name="Google Shape;459;p28"/>
          <p:cNvPicPr preferRelativeResize="0"/>
          <p:nvPr/>
        </p:nvPicPr>
        <p:blipFill rotWithShape="1">
          <a:blip r:embed="rId3">
            <a:alphaModFix/>
          </a:blip>
          <a:srcRect b="15139" l="0" r="0" t="0"/>
          <a:stretch/>
        </p:blipFill>
        <p:spPr>
          <a:xfrm>
            <a:off x="0" y="53154"/>
            <a:ext cx="12192000" cy="6895499"/>
          </a:xfrm>
          <a:prstGeom prst="rect">
            <a:avLst/>
          </a:prstGeom>
          <a:noFill/>
          <a:ln>
            <a:noFill/>
          </a:ln>
        </p:spPr>
      </p:pic>
      <p:grpSp>
        <p:nvGrpSpPr>
          <p:cNvPr id="460" name="Google Shape;460;p28"/>
          <p:cNvGrpSpPr/>
          <p:nvPr/>
        </p:nvGrpSpPr>
        <p:grpSpPr>
          <a:xfrm>
            <a:off x="10919836" y="18900"/>
            <a:ext cx="1245319" cy="6857697"/>
            <a:chOff x="10950525" y="35050"/>
            <a:chExt cx="1239000" cy="6822900"/>
          </a:xfrm>
        </p:grpSpPr>
        <p:sp>
          <p:nvSpPr>
            <p:cNvPr id="461" name="Google Shape;461;p28"/>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62" name="Google Shape;462;p28"/>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463" name="Google Shape;463;p28"/>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464" name="Google Shape;464;p28"/>
          <p:cNvSpPr txBox="1"/>
          <p:nvPr/>
        </p:nvSpPr>
        <p:spPr>
          <a:xfrm>
            <a:off x="322875" y="214650"/>
            <a:ext cx="107061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rgbClr val="CC0000"/>
                </a:solidFill>
                <a:latin typeface="Oswald"/>
                <a:ea typeface="Oswald"/>
                <a:cs typeface="Oswald"/>
                <a:sym typeface="Oswald"/>
              </a:rPr>
              <a:t>ESTRATEGIA DE LA TERRITORIALIZACIÓN DEL DIÁLOGO EN LA LOCALIDAD - PRESUPUESTOS PARTICIPATIVOS – DISTRIBUCIÓN </a:t>
            </a:r>
            <a:endParaRPr b="1" i="0" sz="2400" u="none" cap="none" strike="noStrike">
              <a:solidFill>
                <a:srgbClr val="CC0000"/>
              </a:solidFill>
              <a:latin typeface="Oswald"/>
              <a:ea typeface="Oswald"/>
              <a:cs typeface="Oswald"/>
              <a:sym typeface="Oswald"/>
            </a:endParaRPr>
          </a:p>
        </p:txBody>
      </p:sp>
      <p:graphicFrame>
        <p:nvGraphicFramePr>
          <p:cNvPr id="465" name="Google Shape;465;p28"/>
          <p:cNvGraphicFramePr/>
          <p:nvPr/>
        </p:nvGraphicFramePr>
        <p:xfrm>
          <a:off x="1513190" y="1286441"/>
          <a:ext cx="3000000" cy="3000000"/>
        </p:xfrm>
        <a:graphic>
          <a:graphicData uri="http://schemas.openxmlformats.org/drawingml/2006/table">
            <a:tbl>
              <a:tblPr>
                <a:noFill/>
                <a:tableStyleId>{78B33DAD-74F8-46BB-8408-D14DF976D976}</a:tableStyleId>
              </a:tblPr>
              <a:tblGrid>
                <a:gridCol w="4064000"/>
                <a:gridCol w="4064000"/>
              </a:tblGrid>
              <a:tr h="370850">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t>Metas de PDL </a:t>
                      </a:r>
                      <a:endParaRPr sz="1600" u="none" cap="none" strike="noStrike">
                        <a:latin typeface="Arial"/>
                        <a:ea typeface="Arial"/>
                        <a:cs typeface="Arial"/>
                        <a:sym typeface="Arial"/>
                      </a:endParaRPr>
                    </a:p>
                  </a:txBody>
                  <a:tcPr marT="45725" marB="45725" marR="91450" marL="91450">
                    <a:solidFill>
                      <a:srgbClr val="CC0000"/>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t>Propuestas</a:t>
                      </a:r>
                      <a:endParaRPr sz="1600" u="none" cap="none" strike="noStrike">
                        <a:latin typeface="Arial"/>
                        <a:ea typeface="Arial"/>
                        <a:cs typeface="Arial"/>
                        <a:sym typeface="Arial"/>
                      </a:endParaRPr>
                    </a:p>
                  </a:txBody>
                  <a:tcPr marT="45725" marB="45725" marR="91450" marL="91450">
                    <a:solidFill>
                      <a:srgbClr val="CC0000"/>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b="1" lang="es-MX" sz="1800" u="none" cap="none" strike="noStrike"/>
                        <a:t>41</a:t>
                      </a:r>
                      <a:endParaRPr b="1" sz="18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s-MX" sz="1800" u="none" cap="none" strike="noStrike"/>
                        <a:t>60</a:t>
                      </a:r>
                      <a:endParaRPr b="1" sz="1800" u="none" cap="none" strike="noStrike">
                        <a:latin typeface="Arial"/>
                        <a:ea typeface="Arial"/>
                        <a:cs typeface="Arial"/>
                        <a:sym typeface="Arial"/>
                      </a:endParaRPr>
                    </a:p>
                  </a:txBody>
                  <a:tcPr marT="45725" marB="45725" marR="91450" marL="91450">
                    <a:solidFill>
                      <a:srgbClr val="F2F2F2"/>
                    </a:solidFill>
                  </a:tcPr>
                </a:tc>
              </a:tr>
            </a:tbl>
          </a:graphicData>
        </a:graphic>
      </p:graphicFrame>
      <p:graphicFrame>
        <p:nvGraphicFramePr>
          <p:cNvPr id="466" name="Google Shape;466;p28"/>
          <p:cNvGraphicFramePr/>
          <p:nvPr/>
        </p:nvGraphicFramePr>
        <p:xfrm>
          <a:off x="1513190" y="2416088"/>
          <a:ext cx="3000000" cy="3000000"/>
        </p:xfrm>
        <a:graphic>
          <a:graphicData uri="http://schemas.openxmlformats.org/drawingml/2006/table">
            <a:tbl>
              <a:tblPr>
                <a:noFill/>
                <a:tableStyleId>{78B33DAD-74F8-46BB-8408-D14DF976D976}</a:tableStyleId>
              </a:tblPr>
              <a:tblGrid>
                <a:gridCol w="4064000"/>
                <a:gridCol w="4064000"/>
              </a:tblGrid>
              <a:tr h="370850">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t>Ruta</a:t>
                      </a:r>
                      <a:endParaRPr sz="1600" u="none" cap="none" strike="noStrike">
                        <a:latin typeface="Arial"/>
                        <a:ea typeface="Arial"/>
                        <a:cs typeface="Arial"/>
                        <a:sym typeface="Arial"/>
                      </a:endParaRPr>
                    </a:p>
                  </a:txBody>
                  <a:tcPr marT="45725" marB="45725" marR="91450" marL="91450">
                    <a:solidFill>
                      <a:srgbClr val="CC0000"/>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t>Propuestas</a:t>
                      </a:r>
                      <a:endParaRPr sz="1600" u="none" cap="none" strike="noStrike">
                        <a:latin typeface="Arial"/>
                        <a:ea typeface="Arial"/>
                        <a:cs typeface="Arial"/>
                        <a:sym typeface="Arial"/>
                      </a:endParaRPr>
                    </a:p>
                  </a:txBody>
                  <a:tcPr marT="45725" marB="45725" marR="91450" marL="91450">
                    <a:solidFill>
                      <a:srgbClr val="CC0000"/>
                    </a:solidFill>
                  </a:tcPr>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Idea Lo Local</a:t>
                      </a:r>
                      <a:endParaRPr sz="1600" u="none" cap="none" strike="noStrike">
                        <a:latin typeface="Arial"/>
                        <a:ea typeface="Arial"/>
                        <a:cs typeface="Arial"/>
                        <a:sym typeface="Arial"/>
                      </a:endParaRPr>
                    </a:p>
                  </a:txBody>
                  <a:tcPr marT="45725" marB="45725" marR="91450" marL="91450" anchor="ctr">
                    <a:solidFill>
                      <a:srgbClr val="F2F2F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s-MX" sz="1600" u="none" cap="none" strike="noStrike"/>
                        <a:t>17</a:t>
                      </a:r>
                      <a:endParaRPr b="1" sz="1600" u="none" cap="none" strike="noStrike">
                        <a:latin typeface="Arial"/>
                        <a:ea typeface="Arial"/>
                        <a:cs typeface="Arial"/>
                        <a:sym typeface="Arial"/>
                      </a:endParaRPr>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Dialogo General</a:t>
                      </a:r>
                      <a:endParaRPr sz="1600" u="none" cap="none" strike="noStrike">
                        <a:latin typeface="Arial"/>
                        <a:ea typeface="Arial"/>
                        <a:cs typeface="Arial"/>
                        <a:sym typeface="Arial"/>
                      </a:endParaRPr>
                    </a:p>
                  </a:txBody>
                  <a:tcPr marT="45725" marB="45725" marR="91450" marL="91450" anchor="ctr">
                    <a:solidFill>
                      <a:srgbClr val="F2F2F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s-MX" sz="1600" u="none" cap="none" strike="noStrike">
                          <a:latin typeface="Arial"/>
                          <a:ea typeface="Arial"/>
                          <a:cs typeface="Arial"/>
                          <a:sym typeface="Arial"/>
                        </a:rPr>
                        <a:t>23</a:t>
                      </a:r>
                      <a:endParaRPr b="1" sz="1600" u="none" cap="none" strike="noStrike">
                        <a:latin typeface="Arial"/>
                        <a:ea typeface="Arial"/>
                        <a:cs typeface="Arial"/>
                        <a:sym typeface="Arial"/>
                      </a:endParaRPr>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Dialogo Diferencial</a:t>
                      </a:r>
                      <a:endParaRPr sz="1600" u="none" cap="none" strike="noStrike">
                        <a:latin typeface="Arial"/>
                        <a:ea typeface="Arial"/>
                        <a:cs typeface="Arial"/>
                        <a:sym typeface="Arial"/>
                      </a:endParaRPr>
                    </a:p>
                  </a:txBody>
                  <a:tcPr marT="45725" marB="45725" marR="91450" marL="91450" anchor="ctr">
                    <a:solidFill>
                      <a:srgbClr val="F2F2F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s-MX" sz="1600" u="none" cap="none" strike="noStrike">
                          <a:latin typeface="Arial"/>
                          <a:ea typeface="Arial"/>
                          <a:cs typeface="Arial"/>
                          <a:sym typeface="Arial"/>
                        </a:rPr>
                        <a:t>11</a:t>
                      </a:r>
                      <a:endParaRPr b="1" sz="1600" u="none" cap="none" strike="noStrike">
                        <a:latin typeface="Arial"/>
                        <a:ea typeface="Arial"/>
                        <a:cs typeface="Arial"/>
                        <a:sym typeface="Arial"/>
                      </a:endParaRPr>
                    </a:p>
                  </a:txBody>
                  <a:tcPr marT="45725" marB="45725" marR="91450" marL="91450">
                    <a:solidFill>
                      <a:srgbClr val="F2F2F2"/>
                    </a:solidFill>
                  </a:tcPr>
                </a:tc>
              </a:tr>
              <a:tr h="370850">
                <a:tc rowSpan="3">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Transforma lo Local</a:t>
                      </a:r>
                      <a:endParaRPr sz="1600" u="none" cap="none" strike="noStrike">
                        <a:latin typeface="Arial"/>
                        <a:ea typeface="Arial"/>
                        <a:cs typeface="Arial"/>
                        <a:sym typeface="Arial"/>
                      </a:endParaRPr>
                    </a:p>
                  </a:txBody>
                  <a:tcPr marT="45725" marB="45725" marR="91450" marL="91450" anchor="ctr">
                    <a:solidFill>
                      <a:srgbClr val="F2F2F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s-MX" sz="1600" u="none" cap="none" strike="noStrike">
                          <a:latin typeface="Arial"/>
                          <a:ea typeface="Arial"/>
                          <a:cs typeface="Arial"/>
                          <a:sym typeface="Arial"/>
                        </a:rPr>
                        <a:t>1 – Arbolado</a:t>
                      </a:r>
                      <a:endParaRPr sz="1400" u="none" cap="none" strike="noStrike"/>
                    </a:p>
                  </a:txBody>
                  <a:tcPr marT="45725" marB="45725" marR="91450" marL="91450">
                    <a:solidFill>
                      <a:srgbClr val="F2F2F2"/>
                    </a:solidFill>
                  </a:tcPr>
                </a:tc>
              </a:tr>
              <a:tr h="370850">
                <a:tc vMerge="1"/>
                <a:tc>
                  <a:txBody>
                    <a:bodyPr/>
                    <a:lstStyle/>
                    <a:p>
                      <a:pPr indent="0" lvl="0" marL="0" marR="0" rtl="0" algn="l">
                        <a:lnSpc>
                          <a:spcPct val="100000"/>
                        </a:lnSpc>
                        <a:spcBef>
                          <a:spcPts val="0"/>
                        </a:spcBef>
                        <a:spcAft>
                          <a:spcPts val="0"/>
                        </a:spcAft>
                        <a:buClr>
                          <a:srgbClr val="000000"/>
                        </a:buClr>
                        <a:buSzPts val="1600"/>
                        <a:buFont typeface="Arial"/>
                        <a:buNone/>
                      </a:pPr>
                      <a:r>
                        <a:rPr b="1" lang="es-MX" sz="1600" u="none" cap="none" strike="noStrike">
                          <a:latin typeface="Arial"/>
                          <a:ea typeface="Arial"/>
                          <a:cs typeface="Arial"/>
                          <a:sym typeface="Arial"/>
                        </a:rPr>
                        <a:t>2 – Integración social</a:t>
                      </a:r>
                      <a:endParaRPr sz="1400" u="none" cap="none" strike="noStrike"/>
                    </a:p>
                  </a:txBody>
                  <a:tcPr marT="45725" marB="45725" marR="91450" marL="91450">
                    <a:solidFill>
                      <a:srgbClr val="F2F2F2"/>
                    </a:solidFill>
                  </a:tcPr>
                </a:tc>
              </a:tr>
              <a:tr h="370850">
                <a:tc vMerge="1"/>
                <a:tc>
                  <a:txBody>
                    <a:bodyPr/>
                    <a:lstStyle/>
                    <a:p>
                      <a:pPr indent="0" lvl="0" marL="0" marR="0" rtl="0" algn="l">
                        <a:lnSpc>
                          <a:spcPct val="100000"/>
                        </a:lnSpc>
                        <a:spcBef>
                          <a:spcPts val="0"/>
                        </a:spcBef>
                        <a:spcAft>
                          <a:spcPts val="0"/>
                        </a:spcAft>
                        <a:buClr>
                          <a:srgbClr val="000000"/>
                        </a:buClr>
                        <a:buSzPts val="1600"/>
                        <a:buFont typeface="Arial"/>
                        <a:buNone/>
                      </a:pPr>
                      <a:r>
                        <a:rPr b="1" lang="es-MX" sz="1600" u="none" cap="none" strike="noStrike">
                          <a:latin typeface="Arial"/>
                          <a:ea typeface="Arial"/>
                          <a:cs typeface="Arial"/>
                          <a:sym typeface="Arial"/>
                        </a:rPr>
                        <a:t>6 – Infraestructura  </a:t>
                      </a:r>
                      <a:endParaRPr sz="1400" u="none" cap="none" strike="noStrike"/>
                    </a:p>
                  </a:txBody>
                  <a:tcPr marT="45725" marB="45725" marR="91450" marL="91450">
                    <a:solidFill>
                      <a:srgbClr val="F2F2F2"/>
                    </a:solidFill>
                  </a:tcPr>
                </a:tc>
              </a:tr>
            </a:tbl>
          </a:graphicData>
        </a:graphic>
      </p:graphicFrame>
      <p:sp>
        <p:nvSpPr>
          <p:cNvPr id="467" name="Google Shape;467;p28"/>
          <p:cNvSpPr txBox="1"/>
          <p:nvPr/>
        </p:nvSpPr>
        <p:spPr>
          <a:xfrm>
            <a:off x="820776" y="5234261"/>
            <a:ext cx="10310700" cy="1113000"/>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es-MX" sz="1600" u="none" cap="none" strike="noStrike">
                <a:solidFill>
                  <a:schemeClr val="dk1"/>
                </a:solidFill>
                <a:latin typeface="Arial"/>
                <a:ea typeface="Arial"/>
                <a:cs typeface="Arial"/>
                <a:sym typeface="Arial"/>
              </a:rPr>
              <a:t>De las propuestas de Dialogo diferencial son 3 para juventud, 3 para étnicos (NARP e indígenas), 3 para mujeres y 2 para LGBTI.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id="472" name="Google Shape;472;p29"/>
          <p:cNvPicPr preferRelativeResize="0"/>
          <p:nvPr/>
        </p:nvPicPr>
        <p:blipFill rotWithShape="1">
          <a:blip r:embed="rId3">
            <a:alphaModFix/>
          </a:blip>
          <a:srcRect b="15139" l="0" r="0" t="0"/>
          <a:stretch/>
        </p:blipFill>
        <p:spPr>
          <a:xfrm>
            <a:off x="0" y="46610"/>
            <a:ext cx="12192000" cy="6895499"/>
          </a:xfrm>
          <a:prstGeom prst="rect">
            <a:avLst/>
          </a:prstGeom>
          <a:noFill/>
          <a:ln>
            <a:noFill/>
          </a:ln>
        </p:spPr>
      </p:pic>
      <p:grpSp>
        <p:nvGrpSpPr>
          <p:cNvPr id="473" name="Google Shape;473;p29"/>
          <p:cNvGrpSpPr/>
          <p:nvPr/>
        </p:nvGrpSpPr>
        <p:grpSpPr>
          <a:xfrm>
            <a:off x="10919836" y="18900"/>
            <a:ext cx="1245319" cy="6857697"/>
            <a:chOff x="10950525" y="35050"/>
            <a:chExt cx="1239000" cy="6822900"/>
          </a:xfrm>
        </p:grpSpPr>
        <p:sp>
          <p:nvSpPr>
            <p:cNvPr id="474" name="Google Shape;474;p29"/>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75" name="Google Shape;475;p29"/>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476" name="Google Shape;476;p29"/>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477" name="Google Shape;477;p29"/>
          <p:cNvSpPr txBox="1"/>
          <p:nvPr/>
        </p:nvSpPr>
        <p:spPr>
          <a:xfrm>
            <a:off x="170885" y="1537013"/>
            <a:ext cx="2361300" cy="11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s-MX" sz="3200" u="none" cap="none" strike="noStrike">
                <a:solidFill>
                  <a:srgbClr val="CC0000"/>
                </a:solidFill>
                <a:latin typeface="Oswald"/>
                <a:ea typeface="Oswald"/>
                <a:cs typeface="Oswald"/>
                <a:sym typeface="Oswald"/>
              </a:rPr>
              <a:t>Fechas importantes</a:t>
            </a:r>
            <a:endParaRPr b="1" i="0" sz="3200" u="none" cap="none" strike="noStrike">
              <a:solidFill>
                <a:srgbClr val="CC0000"/>
              </a:solidFill>
              <a:latin typeface="Oswald"/>
              <a:ea typeface="Oswald"/>
              <a:cs typeface="Oswald"/>
              <a:sym typeface="Oswald"/>
            </a:endParaRPr>
          </a:p>
        </p:txBody>
      </p:sp>
      <p:sp>
        <p:nvSpPr>
          <p:cNvPr id="478" name="Google Shape;478;p29"/>
          <p:cNvSpPr txBox="1"/>
          <p:nvPr/>
        </p:nvSpPr>
        <p:spPr>
          <a:xfrm>
            <a:off x="820693" y="3145143"/>
            <a:ext cx="10310700" cy="845400"/>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es-MX" sz="1600" u="none" cap="none" strike="noStrike">
                <a:solidFill>
                  <a:schemeClr val="dk1"/>
                </a:solidFill>
                <a:latin typeface="Arial"/>
                <a:ea typeface="Arial"/>
                <a:cs typeface="Arial"/>
                <a:sym typeface="Arial"/>
              </a:rPr>
              <a:t>Se tendrán 3 lugares que funcionaran de lunes a viernes para el acompañamiento de la inscripción de propuestas.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s-MX" sz="1600" u="none" cap="none" strike="noStrike">
                <a:solidFill>
                  <a:schemeClr val="dk1"/>
                </a:solidFill>
                <a:latin typeface="Arial"/>
                <a:ea typeface="Arial"/>
                <a:cs typeface="Arial"/>
                <a:sym typeface="Arial"/>
              </a:rPr>
              <a:t>Sumado a esto se realizarán jornadas con la oficina de participación de acompañamiento con las instancias para la creación de propuestas.  </a:t>
            </a:r>
            <a:endParaRPr b="0" i="0" sz="1600" u="none" cap="none" strike="noStrike">
              <a:solidFill>
                <a:schemeClr val="dk1"/>
              </a:solidFill>
              <a:latin typeface="Arial"/>
              <a:ea typeface="Arial"/>
              <a:cs typeface="Arial"/>
              <a:sym typeface="Arial"/>
            </a:endParaRPr>
          </a:p>
        </p:txBody>
      </p:sp>
      <p:graphicFrame>
        <p:nvGraphicFramePr>
          <p:cNvPr id="479" name="Google Shape;479;p29"/>
          <p:cNvGraphicFramePr/>
          <p:nvPr/>
        </p:nvGraphicFramePr>
        <p:xfrm>
          <a:off x="2764993" y="1208241"/>
          <a:ext cx="3000000" cy="3000000"/>
        </p:xfrm>
        <a:graphic>
          <a:graphicData uri="http://schemas.openxmlformats.org/drawingml/2006/table">
            <a:tbl>
              <a:tblPr>
                <a:noFill/>
                <a:tableStyleId>{78B33DAD-74F8-46BB-8408-D14DF976D976}</a:tableStyleId>
              </a:tblPr>
              <a:tblGrid>
                <a:gridCol w="4064000"/>
                <a:gridCol w="4064000"/>
              </a:tblGrid>
              <a:tr h="370850">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t>Evento</a:t>
                      </a:r>
                      <a:endParaRPr sz="1600" u="none" cap="none" strike="noStrike">
                        <a:latin typeface="Arial"/>
                        <a:ea typeface="Arial"/>
                        <a:cs typeface="Arial"/>
                        <a:sym typeface="Arial"/>
                      </a:endParaRPr>
                    </a:p>
                  </a:txBody>
                  <a:tcPr marT="45725" marB="45725" marR="91450" marL="91450">
                    <a:solidFill>
                      <a:srgbClr val="CC0000"/>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t>Lugar</a:t>
                      </a:r>
                      <a:endParaRPr sz="1600" u="none" cap="none" strike="noStrike">
                        <a:latin typeface="Arial"/>
                        <a:ea typeface="Arial"/>
                        <a:cs typeface="Arial"/>
                        <a:sym typeface="Arial"/>
                      </a:endParaRPr>
                    </a:p>
                  </a:txBody>
                  <a:tcPr marT="45725" marB="45725" marR="91450" marL="91450">
                    <a:solidFill>
                      <a:srgbClr val="CC0000"/>
                    </a:solidFill>
                  </a:tcPr>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t>Lanzamiento: 26 de julio</a:t>
                      </a:r>
                      <a:endParaRPr sz="16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Colegio INEM</a:t>
                      </a:r>
                      <a:endParaRPr sz="1400" u="none" cap="none" strike="noStrike"/>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Socialización general: 28 de julio</a:t>
                      </a:r>
                      <a:endParaRPr sz="1400" u="none" cap="none" strike="noStrike"/>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Auditorio de la Alcaldía Local de Tunjuelito</a:t>
                      </a:r>
                      <a:endParaRPr sz="1400" u="none" cap="none" strike="noStrike"/>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Cierre de Presupuestos participativos Idea lo local: 15 de agosto</a:t>
                      </a:r>
                      <a:endParaRPr sz="1400" u="none" cap="none" strike="noStrike"/>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Casa de la cultura</a:t>
                      </a:r>
                      <a:endParaRPr sz="1400" u="none" cap="none" strike="noStrike"/>
                    </a:p>
                  </a:txBody>
                  <a:tcPr marT="45725" marB="45725" marR="91450" marL="91450">
                    <a:solidFill>
                      <a:srgbClr val="F2F2F2"/>
                    </a:solidFill>
                  </a:tcPr>
                </a:tc>
              </a:tr>
            </a:tbl>
          </a:graphicData>
        </a:graphic>
      </p:graphicFrame>
      <p:graphicFrame>
        <p:nvGraphicFramePr>
          <p:cNvPr id="480" name="Google Shape;480;p29"/>
          <p:cNvGraphicFramePr/>
          <p:nvPr/>
        </p:nvGraphicFramePr>
        <p:xfrm>
          <a:off x="1513190" y="4360391"/>
          <a:ext cx="3000000" cy="3000000"/>
        </p:xfrm>
        <a:graphic>
          <a:graphicData uri="http://schemas.openxmlformats.org/drawingml/2006/table">
            <a:tbl>
              <a:tblPr>
                <a:noFill/>
                <a:tableStyleId>{78B33DAD-74F8-46BB-8408-D14DF976D976}</a:tableStyleId>
              </a:tblPr>
              <a:tblGrid>
                <a:gridCol w="4064000"/>
                <a:gridCol w="4064000"/>
              </a:tblGrid>
              <a:tr h="353275">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t>Lugares continuos de inscripción </a:t>
                      </a:r>
                      <a:endParaRPr sz="1600" u="none" cap="none" strike="noStrike">
                        <a:latin typeface="Arial"/>
                        <a:ea typeface="Arial"/>
                        <a:cs typeface="Arial"/>
                        <a:sym typeface="Arial"/>
                      </a:endParaRPr>
                    </a:p>
                  </a:txBody>
                  <a:tcPr marT="45725" marB="45725" marR="91450" marL="91450">
                    <a:solidFill>
                      <a:srgbClr val="CC0000"/>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Horario de atención </a:t>
                      </a:r>
                      <a:endParaRPr sz="1400" u="none" cap="none" strike="noStrike"/>
                    </a:p>
                  </a:txBody>
                  <a:tcPr marT="45725" marB="45725" marR="91450" marL="91450">
                    <a:solidFill>
                      <a:srgbClr val="CC0000"/>
                    </a:solidFill>
                  </a:tcPr>
                </a:tc>
              </a:tr>
              <a:tr h="551700">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Alcaldía Local de Tunjuelito</a:t>
                      </a:r>
                      <a:endParaRPr sz="16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solidFill>
                            <a:schemeClr val="dk1"/>
                          </a:solidFill>
                          <a:latin typeface="Lexend Deca"/>
                          <a:ea typeface="Lexend Deca"/>
                          <a:cs typeface="Lexend Deca"/>
                          <a:sym typeface="Lexend Deca"/>
                        </a:rPr>
                        <a:t>Dg. 50a Sur #18-48, Tunjuelito, Bogotá</a:t>
                      </a:r>
                      <a:br>
                        <a:rPr lang="es-MX" sz="1600" u="none" cap="none" strike="noStrike">
                          <a:solidFill>
                            <a:schemeClr val="dk1"/>
                          </a:solidFill>
                          <a:latin typeface="Lexend Deca"/>
                          <a:ea typeface="Lexend Deca"/>
                          <a:cs typeface="Lexend Deca"/>
                          <a:sym typeface="Lexend Deca"/>
                        </a:rPr>
                      </a:br>
                      <a:r>
                        <a:rPr lang="es-MX" sz="1600" u="none" cap="none" strike="noStrike">
                          <a:solidFill>
                            <a:schemeClr val="dk1"/>
                          </a:solidFill>
                          <a:latin typeface="Lexend Deca"/>
                          <a:ea typeface="Lexend Deca"/>
                          <a:cs typeface="Lexend Deca"/>
                          <a:sym typeface="Lexend Deca"/>
                        </a:rPr>
                        <a:t>Barrio: San Carlos </a:t>
                      </a:r>
                      <a:endParaRPr sz="1400" u="none" cap="none" strike="noStrike"/>
                    </a:p>
                  </a:txBody>
                  <a:tcPr marT="45725" marB="45725" marR="91450" marL="91450">
                    <a:solidFill>
                      <a:srgbClr val="F2F2F2"/>
                    </a:solidFill>
                  </a:tcPr>
                </a:tc>
              </a:tr>
              <a:tr h="551700">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Casa de la Participación </a:t>
                      </a:r>
                      <a:endParaRPr sz="16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56f Sur-27, Cra. 29a, Bogotá</a:t>
                      </a:r>
                      <a:br>
                        <a:rPr lang="es-MX" sz="1600" u="none" cap="none" strike="noStrike">
                          <a:latin typeface="Arial"/>
                          <a:ea typeface="Arial"/>
                          <a:cs typeface="Arial"/>
                          <a:sym typeface="Arial"/>
                        </a:rPr>
                      </a:br>
                      <a:r>
                        <a:rPr lang="es-MX" sz="1600" u="none" cap="none" strike="noStrike">
                          <a:latin typeface="Arial"/>
                          <a:ea typeface="Arial"/>
                          <a:cs typeface="Arial"/>
                          <a:sym typeface="Arial"/>
                        </a:rPr>
                        <a:t>Barrio: Villa Ximena</a:t>
                      </a:r>
                      <a:endParaRPr sz="1600" u="none" cap="none" strike="noStrike">
                        <a:latin typeface="Arial"/>
                        <a:ea typeface="Arial"/>
                        <a:cs typeface="Arial"/>
                        <a:sym typeface="Arial"/>
                      </a:endParaRPr>
                    </a:p>
                  </a:txBody>
                  <a:tcPr marT="45725" marB="45725" marR="91450" marL="91450">
                    <a:solidFill>
                      <a:srgbClr val="F2F2F2"/>
                    </a:solidFill>
                  </a:tcPr>
                </a:tc>
              </a:tr>
              <a:tr h="551700">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Casa de la cultura de Tunjuelito </a:t>
                      </a:r>
                      <a:endParaRPr sz="16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 Dg. 52 D Sur #27-21</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Barrio: El Carmen</a:t>
                      </a:r>
                      <a:endParaRPr sz="1400" u="none" cap="none" strike="noStrike"/>
                    </a:p>
                  </a:txBody>
                  <a:tcPr marT="45725" marB="45725" marR="91450" marL="91450">
                    <a:solidFill>
                      <a:srgbClr val="F2F2F2"/>
                    </a:solidFill>
                  </a:tcPr>
                </a:tc>
              </a:tr>
            </a:tbl>
          </a:graphicData>
        </a:graphic>
      </p:graphicFrame>
      <p:sp>
        <p:nvSpPr>
          <p:cNvPr id="481" name="Google Shape;481;p29"/>
          <p:cNvSpPr txBox="1"/>
          <p:nvPr/>
        </p:nvSpPr>
        <p:spPr>
          <a:xfrm>
            <a:off x="322875" y="214650"/>
            <a:ext cx="107061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rgbClr val="CC0000"/>
                </a:solidFill>
                <a:latin typeface="Oswald"/>
                <a:ea typeface="Oswald"/>
                <a:cs typeface="Oswald"/>
                <a:sym typeface="Oswald"/>
              </a:rPr>
              <a:t>ESTRATEGIA DE LA TERRITORIALIZACIÓN DEL DIÁLOGO EN LA LOCALIDAD - PRESUPUESTOS PARTICIPATIVOS – DISTRIBUCIÓN </a:t>
            </a:r>
            <a:endParaRPr b="1" i="0" sz="2400" u="none" cap="none" strike="noStrike">
              <a:solidFill>
                <a:srgbClr val="CC0000"/>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p:nvPr/>
        </p:nvSpPr>
        <p:spPr>
          <a:xfrm>
            <a:off x="0" y="-2125"/>
            <a:ext cx="12206700" cy="6857700"/>
          </a:xfrm>
          <a:prstGeom prst="rect">
            <a:avLst/>
          </a:prstGeom>
          <a:solidFill>
            <a:srgbClr val="E403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18" name="Google Shape;118;p3"/>
          <p:cNvSpPr/>
          <p:nvPr/>
        </p:nvSpPr>
        <p:spPr>
          <a:xfrm flipH="1">
            <a:off x="10943683" y="2532197"/>
            <a:ext cx="1245300" cy="43254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19" name="Google Shape;119;p3"/>
          <p:cNvSpPr/>
          <p:nvPr/>
        </p:nvSpPr>
        <p:spPr>
          <a:xfrm rot="10800000">
            <a:off x="10943683" y="-103"/>
            <a:ext cx="1245300" cy="25323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120" name="Google Shape;120;p3"/>
          <p:cNvPicPr preferRelativeResize="0"/>
          <p:nvPr/>
        </p:nvPicPr>
        <p:blipFill rotWithShape="1">
          <a:blip r:embed="rId3">
            <a:alphaModFix/>
          </a:blip>
          <a:srcRect b="0" l="0" r="0" t="0"/>
          <a:stretch/>
        </p:blipFill>
        <p:spPr>
          <a:xfrm>
            <a:off x="11177574" y="6484075"/>
            <a:ext cx="902077" cy="295100"/>
          </a:xfrm>
          <a:prstGeom prst="rect">
            <a:avLst/>
          </a:prstGeom>
          <a:noFill/>
          <a:ln>
            <a:noFill/>
          </a:ln>
        </p:spPr>
      </p:pic>
      <p:sp>
        <p:nvSpPr>
          <p:cNvPr id="121" name="Google Shape;121;p3"/>
          <p:cNvSpPr/>
          <p:nvPr/>
        </p:nvSpPr>
        <p:spPr>
          <a:xfrm flipH="1">
            <a:off x="0" y="0"/>
            <a:ext cx="6397500" cy="6858000"/>
          </a:xfrm>
          <a:prstGeom prst="parallelogram">
            <a:avLst>
              <a:gd fmla="val 45538" name="adj"/>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122" name="Google Shape;122;p3"/>
          <p:cNvSpPr txBox="1"/>
          <p:nvPr/>
        </p:nvSpPr>
        <p:spPr>
          <a:xfrm>
            <a:off x="2158019" y="2001297"/>
            <a:ext cx="7890662" cy="10617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s-MX" sz="5700" u="none" cap="none" strike="noStrike">
                <a:solidFill>
                  <a:schemeClr val="lt1"/>
                </a:solidFill>
                <a:latin typeface="Oswald"/>
                <a:ea typeface="Oswald"/>
                <a:cs typeface="Oswald"/>
                <a:sym typeface="Oswald"/>
              </a:rPr>
              <a:t>1. CONTRATACIÓN</a:t>
            </a:r>
            <a:endParaRPr/>
          </a:p>
        </p:txBody>
      </p:sp>
      <p:sp>
        <p:nvSpPr>
          <p:cNvPr id="123" name="Google Shape;123;p3"/>
          <p:cNvSpPr txBox="1"/>
          <p:nvPr/>
        </p:nvSpPr>
        <p:spPr>
          <a:xfrm>
            <a:off x="793413" y="4163997"/>
            <a:ext cx="10619874" cy="10617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700"/>
              <a:buFont typeface="Arial"/>
              <a:buNone/>
            </a:pPr>
            <a:r>
              <a:rPr b="1" i="0" lang="es-MX" sz="5700" u="none" cap="none" strike="noStrike">
                <a:solidFill>
                  <a:schemeClr val="lt1"/>
                </a:solidFill>
                <a:latin typeface="Oswald"/>
                <a:ea typeface="Oswald"/>
                <a:cs typeface="Oswald"/>
                <a:sym typeface="Oswald"/>
              </a:rPr>
              <a:t>Referente: Margarita Palacio</a:t>
            </a:r>
            <a:endParaRPr b="1" i="0" sz="5700" u="none" cap="none" strike="noStrike">
              <a:solidFill>
                <a:schemeClr val="lt1"/>
              </a:solidFill>
              <a:latin typeface="Oswald"/>
              <a:ea typeface="Oswald"/>
              <a:cs typeface="Oswald"/>
              <a:sym typeface="Oswa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pic>
        <p:nvPicPr>
          <p:cNvPr id="486" name="Google Shape;486;p30"/>
          <p:cNvPicPr preferRelativeResize="0"/>
          <p:nvPr/>
        </p:nvPicPr>
        <p:blipFill rotWithShape="1">
          <a:blip r:embed="rId3">
            <a:alphaModFix/>
          </a:blip>
          <a:srcRect b="15139" l="0" r="0" t="0"/>
          <a:stretch/>
        </p:blipFill>
        <p:spPr>
          <a:xfrm>
            <a:off x="0" y="18900"/>
            <a:ext cx="12192000" cy="6895499"/>
          </a:xfrm>
          <a:prstGeom prst="rect">
            <a:avLst/>
          </a:prstGeom>
          <a:noFill/>
          <a:ln>
            <a:noFill/>
          </a:ln>
        </p:spPr>
      </p:pic>
      <p:grpSp>
        <p:nvGrpSpPr>
          <p:cNvPr id="487" name="Google Shape;487;p30"/>
          <p:cNvGrpSpPr/>
          <p:nvPr/>
        </p:nvGrpSpPr>
        <p:grpSpPr>
          <a:xfrm>
            <a:off x="10919836" y="18900"/>
            <a:ext cx="1245319" cy="6857697"/>
            <a:chOff x="10950525" y="35050"/>
            <a:chExt cx="1239000" cy="6822900"/>
          </a:xfrm>
        </p:grpSpPr>
        <p:sp>
          <p:nvSpPr>
            <p:cNvPr id="488" name="Google Shape;488;p30"/>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89" name="Google Shape;489;p30"/>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490" name="Google Shape;490;p30"/>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graphicFrame>
        <p:nvGraphicFramePr>
          <p:cNvPr id="491" name="Google Shape;491;p30"/>
          <p:cNvGraphicFramePr/>
          <p:nvPr/>
        </p:nvGraphicFramePr>
        <p:xfrm>
          <a:off x="700391" y="1120803"/>
          <a:ext cx="3000000" cy="3000000"/>
        </p:xfrm>
        <a:graphic>
          <a:graphicData uri="http://schemas.openxmlformats.org/drawingml/2006/table">
            <a:tbl>
              <a:tblPr>
                <a:noFill/>
                <a:tableStyleId>{78B33DAD-74F8-46BB-8408-D14DF976D976}</a:tableStyleId>
              </a:tblPr>
              <a:tblGrid>
                <a:gridCol w="6177075"/>
                <a:gridCol w="1536975"/>
                <a:gridCol w="2716975"/>
              </a:tblGrid>
              <a:tr h="370850">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Metas de PDL  con más de 1 iniciativa</a:t>
                      </a:r>
                      <a:endParaRPr sz="1400" u="none" cap="none" strike="noStrike">
                        <a:latin typeface="Arial"/>
                        <a:ea typeface="Arial"/>
                        <a:cs typeface="Arial"/>
                        <a:sym typeface="Arial"/>
                      </a:endParaRPr>
                    </a:p>
                  </a:txBody>
                  <a:tcPr marT="45725" marB="45725" marR="91450" marL="91450">
                    <a:solidFill>
                      <a:srgbClr val="CC0000"/>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Propuestas</a:t>
                      </a:r>
                      <a:endParaRPr sz="1400" u="none" cap="none" strike="noStrike">
                        <a:latin typeface="Arial"/>
                        <a:ea typeface="Arial"/>
                        <a:cs typeface="Arial"/>
                        <a:sym typeface="Arial"/>
                      </a:endParaRPr>
                    </a:p>
                  </a:txBody>
                  <a:tcPr marT="45725" marB="45725" marR="91450" marL="91450">
                    <a:solidFill>
                      <a:srgbClr val="CC0000"/>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Modalidad</a:t>
                      </a:r>
                      <a:endParaRPr sz="1400" u="none" cap="none" strike="noStrike">
                        <a:latin typeface="Arial"/>
                        <a:ea typeface="Arial"/>
                        <a:cs typeface="Arial"/>
                        <a:sym typeface="Arial"/>
                      </a:endParaRPr>
                    </a:p>
                  </a:txBody>
                  <a:tcPr marT="45725" marB="45725" marR="91450" marL="91450">
                    <a:solidFill>
                      <a:srgbClr val="CC0000"/>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Ejecutar 12 Programa(s) comunitarios con enfoque restaurativo para el cuidado del espacio público y del medio ambiente</a:t>
                      </a:r>
                      <a:endParaRPr sz="1400" u="none" cap="none" strike="noStrike"/>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3</a:t>
                      </a:r>
                      <a:endParaRPr sz="14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3 Dialogo general</a:t>
                      </a:r>
                      <a:endParaRPr sz="1400" u="none" cap="none" strike="noStrike">
                        <a:latin typeface="Arial"/>
                        <a:ea typeface="Arial"/>
                        <a:cs typeface="Arial"/>
                        <a:sym typeface="Arial"/>
                      </a:endParaRPr>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Beneficiar 2000 Persona(s) en actividades recreo-deportivas comunitarias.</a:t>
                      </a:r>
                      <a:endParaRPr sz="1400" u="none" cap="none" strike="noStrike"/>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3</a:t>
                      </a:r>
                      <a:endParaRPr sz="14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1 Idea lo Local, 1 Juventud y 1 étnicos</a:t>
                      </a:r>
                      <a:endParaRPr sz="1400" u="none" cap="none" strike="noStrike">
                        <a:latin typeface="Arial"/>
                        <a:ea typeface="Arial"/>
                        <a:cs typeface="Arial"/>
                        <a:sym typeface="Arial"/>
                      </a:endParaRPr>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Realizar 40 Evento(s) de promoción, circulación y apropiación de actividades artísticas, culturales y patrimoniales.</a:t>
                      </a:r>
                      <a:endParaRPr sz="1400" u="none" cap="none" strike="noStrike"/>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5</a:t>
                      </a:r>
                      <a:endParaRPr sz="14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1 Idea lo Local, 1LGBTI</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Capacitar 800 Persona(s) en los campos artísticos, interculturales, culturales y/o patrimoniales</a:t>
                      </a:r>
                      <a:endParaRPr sz="1400" u="none" cap="none" strike="noStrike"/>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3</a:t>
                      </a:r>
                      <a:endParaRPr sz="14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1 Idea lo Local, 1 Juventud y 1 étnicos</a:t>
                      </a:r>
                      <a:endParaRPr sz="1400" u="none" cap="none" strike="noStrike">
                        <a:latin typeface="Arial"/>
                        <a:ea typeface="Arial"/>
                        <a:cs typeface="Arial"/>
                        <a:sym typeface="Arial"/>
                      </a:endParaRPr>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apoyar 300 Mipyme(s) emprendimientos y/o actores de la economía informal para el fortalecimiento del tejido empresarial local.</a:t>
                      </a:r>
                      <a:endParaRPr sz="1400" u="none" cap="none" strike="noStrike"/>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2 Dialogo general</a:t>
                      </a:r>
                      <a:endParaRPr sz="1400" u="none" cap="none" strike="noStrike">
                        <a:latin typeface="Arial"/>
                        <a:ea typeface="Arial"/>
                        <a:cs typeface="Arial"/>
                        <a:sym typeface="Arial"/>
                      </a:endParaRPr>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Financiar 45 Proyecto(s) del sector cultural y creativo</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2 Dialogo general</a:t>
                      </a:r>
                      <a:endParaRPr sz="1400" u="none" cap="none" strike="noStrike">
                        <a:latin typeface="Arial"/>
                        <a:ea typeface="Arial"/>
                        <a:cs typeface="Arial"/>
                        <a:sym typeface="Arial"/>
                      </a:endParaRPr>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Implementar 12 Proceso(s) comunitarios de educación ambiental que promueven la conservación de la biodiversidad y el agua</a:t>
                      </a:r>
                      <a:endParaRPr sz="1400" u="none" cap="none" strike="noStrike"/>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3</a:t>
                      </a:r>
                      <a:endParaRPr sz="14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3 Ideal Lo Local</a:t>
                      </a:r>
                      <a:endParaRPr sz="1400" u="none" cap="none" strike="noStrike">
                        <a:latin typeface="Arial"/>
                        <a:ea typeface="Arial"/>
                        <a:cs typeface="Arial"/>
                        <a:sym typeface="Arial"/>
                      </a:endParaRPr>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Implementar 16 Huerta(s) urbanas.</a:t>
                      </a:r>
                      <a:endParaRPr sz="1400" u="none" cap="none" strike="noStrike"/>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1  Idea lo Local, 1 Étnico</a:t>
                      </a:r>
                      <a:endParaRPr sz="1400" u="none" cap="none" strike="noStrike">
                        <a:latin typeface="Arial"/>
                        <a:ea typeface="Arial"/>
                        <a:cs typeface="Arial"/>
                        <a:sym typeface="Arial"/>
                      </a:endParaRPr>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Fortalecer 200 Organización(es) sociales e Instancias de participación ciudadana.</a:t>
                      </a:r>
                      <a:endParaRPr sz="1400" u="none" cap="none" strike="noStrike"/>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3</a:t>
                      </a:r>
                      <a:endParaRPr sz="14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1 idea lo local. 1 LGBTI y 1 Étnicos </a:t>
                      </a:r>
                      <a:endParaRPr sz="1400" u="none" cap="none" strike="noStrike">
                        <a:latin typeface="Arial"/>
                        <a:ea typeface="Arial"/>
                        <a:cs typeface="Arial"/>
                        <a:sym typeface="Arial"/>
                      </a:endParaRPr>
                    </a:p>
                  </a:txBody>
                  <a:tcPr marT="45725" marB="45725" marR="91450" marL="91450">
                    <a:solidFill>
                      <a:srgbClr val="F2F2F2"/>
                    </a:solidFill>
                  </a:tcPr>
                </a:tc>
              </a:tr>
            </a:tbl>
          </a:graphicData>
        </a:graphic>
      </p:graphicFrame>
      <p:sp>
        <p:nvSpPr>
          <p:cNvPr id="492" name="Google Shape;492;p30"/>
          <p:cNvSpPr txBox="1"/>
          <p:nvPr/>
        </p:nvSpPr>
        <p:spPr>
          <a:xfrm>
            <a:off x="322875" y="214650"/>
            <a:ext cx="107061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rgbClr val="CC0000"/>
                </a:solidFill>
                <a:latin typeface="Oswald"/>
                <a:ea typeface="Oswald"/>
                <a:cs typeface="Oswald"/>
                <a:sym typeface="Oswald"/>
              </a:rPr>
              <a:t>ESTRATEGIA DE LA TERRITORIALIZACIÓN DEL DIÁLOGO EN LA LOCALIDAD - PRESUPUESTOS PARTICIPATIVOS – DISTRIBUCIÓN </a:t>
            </a:r>
            <a:endParaRPr b="1" i="0" sz="2400" u="none" cap="none" strike="noStrike">
              <a:solidFill>
                <a:srgbClr val="CC0000"/>
              </a:solidFill>
              <a:latin typeface="Oswald"/>
              <a:ea typeface="Oswald"/>
              <a:cs typeface="Oswald"/>
              <a:sym typeface="Oswa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pic>
        <p:nvPicPr>
          <p:cNvPr id="497" name="Google Shape;497;p31"/>
          <p:cNvPicPr preferRelativeResize="0"/>
          <p:nvPr/>
        </p:nvPicPr>
        <p:blipFill rotWithShape="1">
          <a:blip r:embed="rId3">
            <a:alphaModFix/>
          </a:blip>
          <a:srcRect b="15139" l="0" r="0" t="0"/>
          <a:stretch/>
        </p:blipFill>
        <p:spPr>
          <a:xfrm>
            <a:off x="0" y="18900"/>
            <a:ext cx="12192000" cy="6895499"/>
          </a:xfrm>
          <a:prstGeom prst="rect">
            <a:avLst/>
          </a:prstGeom>
          <a:noFill/>
          <a:ln>
            <a:noFill/>
          </a:ln>
        </p:spPr>
      </p:pic>
      <p:grpSp>
        <p:nvGrpSpPr>
          <p:cNvPr id="498" name="Google Shape;498;p31"/>
          <p:cNvGrpSpPr/>
          <p:nvPr/>
        </p:nvGrpSpPr>
        <p:grpSpPr>
          <a:xfrm>
            <a:off x="10919836" y="18900"/>
            <a:ext cx="1245319" cy="6857697"/>
            <a:chOff x="10950525" y="35050"/>
            <a:chExt cx="1239000" cy="6822900"/>
          </a:xfrm>
        </p:grpSpPr>
        <p:sp>
          <p:nvSpPr>
            <p:cNvPr id="499" name="Google Shape;499;p31"/>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00" name="Google Shape;500;p31"/>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501" name="Google Shape;501;p31"/>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graphicFrame>
        <p:nvGraphicFramePr>
          <p:cNvPr id="502" name="Google Shape;502;p31"/>
          <p:cNvGraphicFramePr/>
          <p:nvPr/>
        </p:nvGraphicFramePr>
        <p:xfrm>
          <a:off x="700391" y="1675806"/>
          <a:ext cx="3000000" cy="3000000"/>
        </p:xfrm>
        <a:graphic>
          <a:graphicData uri="http://schemas.openxmlformats.org/drawingml/2006/table">
            <a:tbl>
              <a:tblPr>
                <a:noFill/>
                <a:tableStyleId>{78B33DAD-74F8-46BB-8408-D14DF976D976}</a:tableStyleId>
              </a:tblPr>
              <a:tblGrid>
                <a:gridCol w="6177075"/>
                <a:gridCol w="1536975"/>
                <a:gridCol w="2716975"/>
              </a:tblGrid>
              <a:tr h="370850">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Metas de PDL  con más de 1 iniciativa</a:t>
                      </a:r>
                      <a:endParaRPr sz="1600" u="none" cap="none" strike="noStrike">
                        <a:latin typeface="Arial"/>
                        <a:ea typeface="Arial"/>
                        <a:cs typeface="Arial"/>
                        <a:sym typeface="Arial"/>
                      </a:endParaRPr>
                    </a:p>
                  </a:txBody>
                  <a:tcPr marT="45725" marB="45725" marR="91450" marL="91450">
                    <a:solidFill>
                      <a:srgbClr val="CC0000"/>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Propuestas</a:t>
                      </a:r>
                      <a:endParaRPr sz="1600" u="none" cap="none" strike="noStrike">
                        <a:latin typeface="Arial"/>
                        <a:ea typeface="Arial"/>
                        <a:cs typeface="Arial"/>
                        <a:sym typeface="Arial"/>
                      </a:endParaRPr>
                    </a:p>
                  </a:txBody>
                  <a:tcPr marT="45725" marB="45725" marR="91450" marL="91450">
                    <a:solidFill>
                      <a:srgbClr val="CC0000"/>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Modalidad</a:t>
                      </a:r>
                      <a:endParaRPr sz="1600" u="none" cap="none" strike="noStrike">
                        <a:latin typeface="Arial"/>
                        <a:ea typeface="Arial"/>
                        <a:cs typeface="Arial"/>
                        <a:sym typeface="Arial"/>
                      </a:endParaRPr>
                    </a:p>
                  </a:txBody>
                  <a:tcPr marT="45725" marB="45725" marR="91450" marL="91450">
                    <a:solidFill>
                      <a:srgbClr val="CC0000"/>
                    </a:solidFill>
                  </a:tcPr>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apoyar 300 Mipyme(s) emprendimientos y/o actores de la economía informal para el fortalecimiento del tejido empresarial local.</a:t>
                      </a:r>
                      <a:endParaRPr sz="1400" u="none" cap="none" strike="noStrike"/>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2</a:t>
                      </a:r>
                      <a:endParaRPr sz="16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2 Dialogo general</a:t>
                      </a:r>
                      <a:endParaRPr sz="1600" u="none" cap="none" strike="noStrike">
                        <a:latin typeface="Arial"/>
                        <a:ea typeface="Arial"/>
                        <a:cs typeface="Arial"/>
                        <a:sym typeface="Arial"/>
                      </a:endParaRPr>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Financiar 45 Proyecto(s) del sector cultural y creativo</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2</a:t>
                      </a:r>
                      <a:endParaRPr sz="16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2 Dialogo general</a:t>
                      </a:r>
                      <a:endParaRPr sz="1600" u="none" cap="none" strike="noStrike">
                        <a:latin typeface="Arial"/>
                        <a:ea typeface="Arial"/>
                        <a:cs typeface="Arial"/>
                        <a:sym typeface="Arial"/>
                      </a:endParaRPr>
                    </a:p>
                  </a:txBody>
                  <a:tcPr marT="45725" marB="45725" marR="91450" marL="91450">
                    <a:solidFill>
                      <a:srgbClr val="F2F2F2"/>
                    </a:solidFill>
                  </a:tcPr>
                </a:tc>
              </a:tr>
            </a:tbl>
          </a:graphicData>
        </a:graphic>
      </p:graphicFrame>
      <p:sp>
        <p:nvSpPr>
          <p:cNvPr id="503" name="Google Shape;503;p31"/>
          <p:cNvSpPr txBox="1"/>
          <p:nvPr/>
        </p:nvSpPr>
        <p:spPr>
          <a:xfrm>
            <a:off x="718275" y="3795923"/>
            <a:ext cx="10310700" cy="1643400"/>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es-MX" sz="1600" u="none" cap="none" strike="noStrike">
                <a:solidFill>
                  <a:schemeClr val="dk1"/>
                </a:solidFill>
                <a:latin typeface="Arial"/>
                <a:ea typeface="Arial"/>
                <a:cs typeface="Arial"/>
                <a:sym typeface="Arial"/>
              </a:rPr>
              <a:t>Se modifico modalidad de las metas mencionadas, y se agrego magnitud, con la finalidad de que en los espacios de dialogo se puedan invitar a los personas mayores, en acompañamiento con el referente de participación, para que salga de este espacio aunque sea 1 propuesta encaminada en reactivación económica para adulto mayor y en financiación de proyectos culturales para adulto mayor.</a:t>
            </a:r>
            <a:br>
              <a:rPr b="0" i="0" lang="es-MX" sz="1600" u="none" cap="none" strike="noStrike">
                <a:solidFill>
                  <a:schemeClr val="dk1"/>
                </a:solidFill>
                <a:latin typeface="Arial"/>
                <a:ea typeface="Arial"/>
                <a:cs typeface="Arial"/>
                <a:sym typeface="Arial"/>
              </a:rPr>
            </a:br>
            <a:r>
              <a:rPr b="0" i="0" lang="es-MX" sz="1600" u="none" cap="none" strike="noStrike">
                <a:solidFill>
                  <a:schemeClr val="dk1"/>
                </a:solidFill>
                <a:latin typeface="Arial"/>
                <a:ea typeface="Arial"/>
                <a:cs typeface="Arial"/>
                <a:sym typeface="Arial"/>
              </a:rPr>
              <a:t>No obstante, estas, al igual que las demás propuestas, serán objeto de votación.   </a:t>
            </a:r>
            <a:endParaRPr b="0" i="0" sz="1600" u="none" cap="none" strike="noStrike">
              <a:solidFill>
                <a:schemeClr val="dk1"/>
              </a:solidFill>
              <a:latin typeface="Arial"/>
              <a:ea typeface="Arial"/>
              <a:cs typeface="Arial"/>
              <a:sym typeface="Arial"/>
            </a:endParaRPr>
          </a:p>
        </p:txBody>
      </p:sp>
      <p:sp>
        <p:nvSpPr>
          <p:cNvPr id="504" name="Google Shape;504;p31"/>
          <p:cNvSpPr txBox="1"/>
          <p:nvPr/>
        </p:nvSpPr>
        <p:spPr>
          <a:xfrm>
            <a:off x="322875" y="214650"/>
            <a:ext cx="107061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s-MX" sz="2400" u="none" cap="none" strike="noStrike">
                <a:solidFill>
                  <a:srgbClr val="CC0000"/>
                </a:solidFill>
                <a:latin typeface="Oswald"/>
                <a:ea typeface="Oswald"/>
                <a:cs typeface="Oswald"/>
                <a:sym typeface="Oswald"/>
              </a:rPr>
              <a:t>ESTRATEGIA DE LA TERRITORIALIZACIÓN DEL DIÁLOGO EN LA LOCALIDAD - PRESUPUESTOS PARTICIPATIVOS – DISTRIBUCIÓN </a:t>
            </a:r>
            <a:endParaRPr b="1" i="0" sz="2400" u="none" cap="none" strike="noStrike">
              <a:solidFill>
                <a:srgbClr val="CC0000"/>
              </a:solidFill>
              <a:latin typeface="Oswald"/>
              <a:ea typeface="Oswald"/>
              <a:cs typeface="Oswald"/>
              <a:sym typeface="Oswa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pic>
        <p:nvPicPr>
          <p:cNvPr id="509" name="Google Shape;509;p32"/>
          <p:cNvPicPr preferRelativeResize="0"/>
          <p:nvPr/>
        </p:nvPicPr>
        <p:blipFill rotWithShape="1">
          <a:blip r:embed="rId3">
            <a:alphaModFix/>
          </a:blip>
          <a:srcRect b="15139" l="0" r="0" t="0"/>
          <a:stretch/>
        </p:blipFill>
        <p:spPr>
          <a:xfrm>
            <a:off x="0" y="-5426"/>
            <a:ext cx="12192000" cy="6895499"/>
          </a:xfrm>
          <a:prstGeom prst="rect">
            <a:avLst/>
          </a:prstGeom>
          <a:noFill/>
          <a:ln>
            <a:noFill/>
          </a:ln>
        </p:spPr>
      </p:pic>
      <p:grpSp>
        <p:nvGrpSpPr>
          <p:cNvPr id="510" name="Google Shape;510;p32"/>
          <p:cNvGrpSpPr/>
          <p:nvPr/>
        </p:nvGrpSpPr>
        <p:grpSpPr>
          <a:xfrm>
            <a:off x="10943664" y="-52"/>
            <a:ext cx="1245319" cy="6857697"/>
            <a:chOff x="10950525" y="35050"/>
            <a:chExt cx="1239000" cy="6822900"/>
          </a:xfrm>
        </p:grpSpPr>
        <p:sp>
          <p:nvSpPr>
            <p:cNvPr id="511" name="Google Shape;511;p32"/>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12" name="Google Shape;512;p32"/>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513" name="Google Shape;513;p32"/>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514" name="Google Shape;514;p32"/>
          <p:cNvSpPr txBox="1"/>
          <p:nvPr/>
        </p:nvSpPr>
        <p:spPr>
          <a:xfrm>
            <a:off x="322875" y="797641"/>
            <a:ext cx="10832346" cy="9232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s-MX" sz="2400" u="none" cap="none" strike="noStrike">
                <a:solidFill>
                  <a:srgbClr val="CC0000"/>
                </a:solidFill>
                <a:latin typeface="Oswald"/>
                <a:ea typeface="Oswald"/>
                <a:cs typeface="Oswald"/>
                <a:sym typeface="Oswald"/>
              </a:rPr>
              <a:t>ESTADO ACTUAL DE TODOS LOS TEMAS QUE SE ABORDAN CON LAS JAC, INCLUYENDO PROCESOS DE CONTRATACIÓN</a:t>
            </a:r>
            <a:endParaRPr b="1" i="0" sz="2400" u="none" cap="none" strike="noStrike">
              <a:solidFill>
                <a:srgbClr val="CC0000"/>
              </a:solidFill>
              <a:latin typeface="Oswald"/>
              <a:ea typeface="Oswald"/>
              <a:cs typeface="Oswald"/>
              <a:sym typeface="Oswald"/>
            </a:endParaRPr>
          </a:p>
        </p:txBody>
      </p:sp>
      <p:sp>
        <p:nvSpPr>
          <p:cNvPr id="515" name="Google Shape;515;p32"/>
          <p:cNvSpPr txBox="1"/>
          <p:nvPr/>
        </p:nvSpPr>
        <p:spPr>
          <a:xfrm>
            <a:off x="706582" y="2389376"/>
            <a:ext cx="10234066" cy="2115964"/>
          </a:xfrm>
          <a:prstGeom prst="rect">
            <a:avLst/>
          </a:prstGeom>
          <a:noFill/>
          <a:ln>
            <a:noFill/>
          </a:ln>
        </p:spPr>
        <p:txBody>
          <a:bodyPr anchorCtr="0" anchor="t" bIns="0" lIns="0" spcFirstLastPara="1" rIns="0" wrap="square" tIns="12700">
            <a:spAutoFit/>
          </a:bodyPr>
          <a:lstStyle/>
          <a:p>
            <a:pPr indent="-457200" lvl="0" marL="469900" marR="0" rtl="0" algn="l">
              <a:lnSpc>
                <a:spcPct val="100000"/>
              </a:lnSpc>
              <a:spcBef>
                <a:spcPts val="1000"/>
              </a:spcBef>
              <a:spcAft>
                <a:spcPts val="0"/>
              </a:spcAft>
              <a:buClr>
                <a:schemeClr val="dk1"/>
              </a:buClr>
              <a:buSzPts val="2400"/>
              <a:buFont typeface="Arial"/>
              <a:buAutoNum type="arabicPeriod"/>
            </a:pPr>
            <a:r>
              <a:rPr b="0" i="0" lang="es-MX" sz="2000" u="none" cap="none" strike="noStrike">
                <a:solidFill>
                  <a:schemeClr val="dk1"/>
                </a:solidFill>
                <a:latin typeface="Calibri"/>
                <a:ea typeface="Calibri"/>
                <a:cs typeface="Calibri"/>
                <a:sym typeface="Calibri"/>
              </a:rPr>
              <a:t>No existen temas pendientes con contratación debido a que se está en proceso de formulación respecto para fortalecimiento de organizaciones sociales de la vigencia 2025.</a:t>
            </a:r>
            <a:endParaRPr/>
          </a:p>
          <a:p>
            <a:pPr indent="-457200" lvl="0" marL="469900" marR="0" rtl="0" algn="l">
              <a:lnSpc>
                <a:spcPct val="100000"/>
              </a:lnSpc>
              <a:spcBef>
                <a:spcPts val="1000"/>
              </a:spcBef>
              <a:spcAft>
                <a:spcPts val="0"/>
              </a:spcAft>
              <a:buClr>
                <a:schemeClr val="dk1"/>
              </a:buClr>
              <a:buSzPts val="2400"/>
              <a:buFont typeface="Arial"/>
              <a:buAutoNum type="arabicPeriod"/>
            </a:pPr>
            <a:r>
              <a:rPr b="0" i="0" lang="es-MX" sz="2000" u="none" cap="none" strike="noStrike">
                <a:solidFill>
                  <a:schemeClr val="dk1"/>
                </a:solidFill>
                <a:latin typeface="Calibri"/>
                <a:ea typeface="Calibri"/>
                <a:cs typeface="Calibri"/>
                <a:sym typeface="Calibri"/>
              </a:rPr>
              <a:t>En el mes de enero de 2025 se realizaron las entregas pendientes para el fortalecimiento de organizaciones sociales de la vigencia 2024 que fueron dotaciones a salones comunales con elementos de construcción y elementos consumibles para entrega de comodatos a cada uno de los dignatarios de las JAC.</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pic>
        <p:nvPicPr>
          <p:cNvPr id="520" name="Google Shape;520;p33"/>
          <p:cNvPicPr preferRelativeResize="0"/>
          <p:nvPr/>
        </p:nvPicPr>
        <p:blipFill rotWithShape="1">
          <a:blip r:embed="rId3">
            <a:alphaModFix/>
          </a:blip>
          <a:srcRect b="15139" l="0" r="0" t="0"/>
          <a:stretch/>
        </p:blipFill>
        <p:spPr>
          <a:xfrm>
            <a:off x="0" y="-5426"/>
            <a:ext cx="12192000" cy="6895499"/>
          </a:xfrm>
          <a:prstGeom prst="rect">
            <a:avLst/>
          </a:prstGeom>
          <a:noFill/>
          <a:ln>
            <a:noFill/>
          </a:ln>
        </p:spPr>
      </p:pic>
      <p:grpSp>
        <p:nvGrpSpPr>
          <p:cNvPr id="521" name="Google Shape;521;p33"/>
          <p:cNvGrpSpPr/>
          <p:nvPr/>
        </p:nvGrpSpPr>
        <p:grpSpPr>
          <a:xfrm>
            <a:off x="10943664" y="-52"/>
            <a:ext cx="1245319" cy="6857697"/>
            <a:chOff x="10950525" y="35050"/>
            <a:chExt cx="1239000" cy="6822900"/>
          </a:xfrm>
        </p:grpSpPr>
        <p:sp>
          <p:nvSpPr>
            <p:cNvPr id="522" name="Google Shape;522;p33"/>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23" name="Google Shape;523;p33"/>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524" name="Google Shape;524;p33"/>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525" name="Google Shape;525;p33"/>
          <p:cNvSpPr txBox="1"/>
          <p:nvPr/>
        </p:nvSpPr>
        <p:spPr>
          <a:xfrm>
            <a:off x="322875" y="797641"/>
            <a:ext cx="10832346" cy="9232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s-MX" sz="2400" u="none" cap="none" strike="noStrike">
                <a:solidFill>
                  <a:srgbClr val="CC0000"/>
                </a:solidFill>
                <a:latin typeface="Oswald"/>
                <a:ea typeface="Oswald"/>
                <a:cs typeface="Oswald"/>
                <a:sym typeface="Oswald"/>
              </a:rPr>
              <a:t>ESTRATEGIA QUE HA SIDO PLANTEADA PARA QUE LA ALCALDÍA PARA SER LA MÁS SOCIAL DE LA HISTORIA </a:t>
            </a:r>
            <a:endParaRPr/>
          </a:p>
        </p:txBody>
      </p:sp>
      <p:sp>
        <p:nvSpPr>
          <p:cNvPr id="526" name="Google Shape;526;p33"/>
          <p:cNvSpPr txBox="1"/>
          <p:nvPr/>
        </p:nvSpPr>
        <p:spPr>
          <a:xfrm>
            <a:off x="678873" y="1948324"/>
            <a:ext cx="10127672" cy="3295774"/>
          </a:xfrm>
          <a:prstGeom prst="rect">
            <a:avLst/>
          </a:prstGeom>
          <a:noFill/>
          <a:ln>
            <a:noFill/>
          </a:ln>
        </p:spPr>
        <p:txBody>
          <a:bodyPr anchorCtr="0" anchor="t" bIns="0" lIns="0" spcFirstLastPara="1" rIns="0" wrap="square" tIns="12700">
            <a:spAutoFit/>
          </a:bodyPr>
          <a:lstStyle/>
          <a:p>
            <a:pPr indent="-457200" lvl="0" marL="469900" marR="0" rtl="0" algn="l">
              <a:lnSpc>
                <a:spcPct val="100000"/>
              </a:lnSpc>
              <a:spcBef>
                <a:spcPts val="1000"/>
              </a:spcBef>
              <a:spcAft>
                <a:spcPts val="0"/>
              </a:spcAft>
              <a:buClr>
                <a:schemeClr val="dk1"/>
              </a:buClr>
              <a:buSzPts val="2400"/>
              <a:buFont typeface="Arial"/>
              <a:buAutoNum type="arabicPeriod"/>
            </a:pPr>
            <a:r>
              <a:rPr b="0" i="0" lang="es-MX" sz="2000" u="none" cap="none" strike="noStrike">
                <a:solidFill>
                  <a:schemeClr val="dk1"/>
                </a:solidFill>
                <a:latin typeface="Calibri"/>
                <a:ea typeface="Calibri"/>
                <a:cs typeface="Calibri"/>
                <a:sym typeface="Calibri"/>
              </a:rPr>
              <a:t>Desde la comunicación con cada una de las instancias de participación se ha fortalecido el diálogo para la discusión de programas y proyectos locales.</a:t>
            </a:r>
            <a:endParaRPr/>
          </a:p>
          <a:p>
            <a:pPr indent="-457200" lvl="0" marL="469900" marR="0" rtl="0" algn="l">
              <a:lnSpc>
                <a:spcPct val="100000"/>
              </a:lnSpc>
              <a:spcBef>
                <a:spcPts val="1000"/>
              </a:spcBef>
              <a:spcAft>
                <a:spcPts val="0"/>
              </a:spcAft>
              <a:buClr>
                <a:schemeClr val="dk1"/>
              </a:buClr>
              <a:buSzPts val="2400"/>
              <a:buFont typeface="Arial"/>
              <a:buAutoNum type="arabicPeriod"/>
            </a:pPr>
            <a:r>
              <a:rPr b="0" i="0" lang="es-MX" sz="2000" u="none" cap="none" strike="noStrike">
                <a:solidFill>
                  <a:schemeClr val="dk1"/>
                </a:solidFill>
                <a:latin typeface="Calibri"/>
                <a:ea typeface="Calibri"/>
                <a:cs typeface="Calibri"/>
                <a:sym typeface="Calibri"/>
              </a:rPr>
              <a:t>La vinculación de presupuesto participativo en acompañamiento técnico como profesional para el apoyo a la comunidad en la creación de propuestas.</a:t>
            </a:r>
            <a:endParaRPr/>
          </a:p>
          <a:p>
            <a:pPr indent="-457200" lvl="0" marL="469900" marR="0" rtl="0" algn="l">
              <a:lnSpc>
                <a:spcPct val="100000"/>
              </a:lnSpc>
              <a:spcBef>
                <a:spcPts val="1000"/>
              </a:spcBef>
              <a:spcAft>
                <a:spcPts val="0"/>
              </a:spcAft>
              <a:buClr>
                <a:schemeClr val="dk1"/>
              </a:buClr>
              <a:buSzPts val="2400"/>
              <a:buFont typeface="Arial"/>
              <a:buAutoNum type="arabicPeriod"/>
            </a:pPr>
            <a:r>
              <a:rPr b="0" i="0" lang="es-MX" sz="2000" u="none" cap="none" strike="noStrike">
                <a:solidFill>
                  <a:schemeClr val="dk1"/>
                </a:solidFill>
                <a:latin typeface="Calibri"/>
                <a:ea typeface="Calibri"/>
                <a:cs typeface="Calibri"/>
                <a:sym typeface="Calibri"/>
              </a:rPr>
              <a:t>Acompañamiento al adulto mayor y personas con discapacidad para el apoyo profesional gestionando el acceso a los procesos de bienestar, salud, deporte y economía para la mejora de calidad de vida de los ciudadanos de la Localidad de Tunjuelito.</a:t>
            </a:r>
            <a:endParaRPr/>
          </a:p>
          <a:p>
            <a:pPr indent="-457200" lvl="0" marL="469900" marR="0" rtl="0" algn="l">
              <a:lnSpc>
                <a:spcPct val="100000"/>
              </a:lnSpc>
              <a:spcBef>
                <a:spcPts val="1000"/>
              </a:spcBef>
              <a:spcAft>
                <a:spcPts val="0"/>
              </a:spcAft>
              <a:buClr>
                <a:schemeClr val="dk1"/>
              </a:buClr>
              <a:buSzPts val="2400"/>
              <a:buFont typeface="Arial"/>
              <a:buAutoNum type="arabicPeriod"/>
            </a:pPr>
            <a:r>
              <a:rPr b="0" i="0" lang="es-MX" sz="2000" u="none" cap="none" strike="noStrike">
                <a:solidFill>
                  <a:schemeClr val="dk1"/>
                </a:solidFill>
                <a:latin typeface="Calibri"/>
                <a:ea typeface="Calibri"/>
                <a:cs typeface="Calibri"/>
                <a:sym typeface="Calibri"/>
              </a:rPr>
              <a:t>Vinculación de manera asertiva en los procesos locales y comunitarios en la oferta institucional.</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pic>
        <p:nvPicPr>
          <p:cNvPr id="531" name="Google Shape;531;p34"/>
          <p:cNvPicPr preferRelativeResize="0"/>
          <p:nvPr/>
        </p:nvPicPr>
        <p:blipFill rotWithShape="1">
          <a:blip r:embed="rId3">
            <a:alphaModFix/>
          </a:blip>
          <a:srcRect b="15139" l="0" r="0" t="0"/>
          <a:stretch/>
        </p:blipFill>
        <p:spPr>
          <a:xfrm>
            <a:off x="-82062" y="0"/>
            <a:ext cx="12192000" cy="6895499"/>
          </a:xfrm>
          <a:prstGeom prst="rect">
            <a:avLst/>
          </a:prstGeom>
          <a:noFill/>
          <a:ln>
            <a:noFill/>
          </a:ln>
        </p:spPr>
      </p:pic>
      <p:grpSp>
        <p:nvGrpSpPr>
          <p:cNvPr id="532" name="Google Shape;532;p34"/>
          <p:cNvGrpSpPr/>
          <p:nvPr/>
        </p:nvGrpSpPr>
        <p:grpSpPr>
          <a:xfrm>
            <a:off x="10943664" y="-52"/>
            <a:ext cx="1245319" cy="6857697"/>
            <a:chOff x="10950525" y="35050"/>
            <a:chExt cx="1239000" cy="6822900"/>
          </a:xfrm>
        </p:grpSpPr>
        <p:sp>
          <p:nvSpPr>
            <p:cNvPr id="533" name="Google Shape;533;p34"/>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34" name="Google Shape;534;p34"/>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535" name="Google Shape;535;p34"/>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536" name="Google Shape;536;p34"/>
          <p:cNvSpPr txBox="1"/>
          <p:nvPr/>
        </p:nvSpPr>
        <p:spPr>
          <a:xfrm>
            <a:off x="322875" y="797641"/>
            <a:ext cx="10832346" cy="55396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s-MX" sz="2400" u="none" cap="none" strike="noStrike">
                <a:solidFill>
                  <a:srgbClr val="CC0000"/>
                </a:solidFill>
                <a:latin typeface="Oswald"/>
                <a:ea typeface="Oswald"/>
                <a:cs typeface="Oswald"/>
                <a:sym typeface="Oswald"/>
              </a:rPr>
              <a:t>ACCIONES EN CALLE</a:t>
            </a:r>
            <a:endParaRPr b="1" i="0" sz="2400" u="none" cap="none" strike="noStrike">
              <a:solidFill>
                <a:srgbClr val="CC0000"/>
              </a:solidFill>
              <a:latin typeface="Oswald"/>
              <a:ea typeface="Oswald"/>
              <a:cs typeface="Oswald"/>
              <a:sym typeface="Oswald"/>
            </a:endParaRPr>
          </a:p>
        </p:txBody>
      </p:sp>
      <p:sp>
        <p:nvSpPr>
          <p:cNvPr id="537" name="Google Shape;537;p34"/>
          <p:cNvSpPr txBox="1"/>
          <p:nvPr/>
        </p:nvSpPr>
        <p:spPr>
          <a:xfrm>
            <a:off x="322875" y="1840772"/>
            <a:ext cx="10620789" cy="4347344"/>
          </a:xfrm>
          <a:prstGeom prst="rect">
            <a:avLst/>
          </a:prstGeom>
          <a:noFill/>
          <a:ln>
            <a:noFill/>
          </a:ln>
        </p:spPr>
        <p:txBody>
          <a:bodyPr anchorCtr="0" anchor="t" bIns="0" lIns="0" spcFirstLastPara="1" rIns="0" wrap="square" tIns="12700">
            <a:spAutoFit/>
          </a:bodyPr>
          <a:lstStyle/>
          <a:p>
            <a:pPr indent="-457200" lvl="0" marL="469900" marR="0" rtl="0" algn="l">
              <a:lnSpc>
                <a:spcPct val="100000"/>
              </a:lnSpc>
              <a:spcBef>
                <a:spcPts val="1000"/>
              </a:spcBef>
              <a:spcAft>
                <a:spcPts val="0"/>
              </a:spcAft>
              <a:buClr>
                <a:schemeClr val="dk1"/>
              </a:buClr>
              <a:buSzPts val="2400"/>
              <a:buFont typeface="Arial"/>
              <a:buAutoNum type="arabicPeriod"/>
            </a:pPr>
            <a:r>
              <a:rPr b="0" i="0" lang="es-MX" sz="2000" u="none" cap="none" strike="noStrike">
                <a:solidFill>
                  <a:schemeClr val="dk1"/>
                </a:solidFill>
                <a:latin typeface="Calibri"/>
                <a:ea typeface="Calibri"/>
                <a:cs typeface="Calibri"/>
                <a:sym typeface="Calibri"/>
              </a:rPr>
              <a:t>Se participó en la implementación institucional del programa entornos inspiradores con la comunidad comercial, industrial y junta de acción comunal Santa Lucía realizando recorridos para identificar las problemáticas del polígono de la Calle 46 Sur, así mismo se realizó la formulación de acciones correctivas en los entornos locales. </a:t>
            </a:r>
            <a:endParaRPr/>
          </a:p>
          <a:p>
            <a:pPr indent="-457200" lvl="0" marL="469900" marR="0" rtl="0" algn="l">
              <a:lnSpc>
                <a:spcPct val="100000"/>
              </a:lnSpc>
              <a:spcBef>
                <a:spcPts val="1000"/>
              </a:spcBef>
              <a:spcAft>
                <a:spcPts val="0"/>
              </a:spcAft>
              <a:buClr>
                <a:schemeClr val="dk1"/>
              </a:buClr>
              <a:buSzPts val="2400"/>
              <a:buFont typeface="Arial"/>
              <a:buAutoNum type="arabicPeriod"/>
            </a:pPr>
            <a:r>
              <a:rPr b="0" i="0" lang="es-MX" sz="2000" u="none" cap="none" strike="noStrike">
                <a:solidFill>
                  <a:schemeClr val="dk1"/>
                </a:solidFill>
                <a:latin typeface="Calibri"/>
                <a:ea typeface="Calibri"/>
                <a:cs typeface="Calibri"/>
                <a:sym typeface="Calibri"/>
              </a:rPr>
              <a:t>Acompañamiento en los procesos de recuperación de espacio público y mejoras de embellecimiento a espacios y entornos específicos de la Localidad de Tunjuelito.</a:t>
            </a:r>
            <a:endParaRPr/>
          </a:p>
          <a:p>
            <a:pPr indent="-457200" lvl="0" marL="469900" marR="0" rtl="0" algn="l">
              <a:lnSpc>
                <a:spcPct val="100000"/>
              </a:lnSpc>
              <a:spcBef>
                <a:spcPts val="1000"/>
              </a:spcBef>
              <a:spcAft>
                <a:spcPts val="0"/>
              </a:spcAft>
              <a:buClr>
                <a:schemeClr val="dk1"/>
              </a:buClr>
              <a:buSzPts val="2400"/>
              <a:buFont typeface="Arial"/>
              <a:buAutoNum type="arabicPeriod"/>
            </a:pPr>
            <a:r>
              <a:rPr b="0" i="0" lang="es-MX" sz="2000" u="none" cap="none" strike="noStrike">
                <a:solidFill>
                  <a:schemeClr val="dk1"/>
                </a:solidFill>
                <a:latin typeface="Calibri"/>
                <a:ea typeface="Calibri"/>
                <a:cs typeface="Calibri"/>
                <a:sym typeface="Calibri"/>
              </a:rPr>
              <a:t>Gestión y desarrollo de actividades en los escenarios de cada una de las UPZ de Tunjuelito. Ej: Parques de bolsillo, parques vecinales, espacios cívicos, Juntas de Acción Comunal entre otros escenarios locales.</a:t>
            </a:r>
            <a:endParaRPr/>
          </a:p>
          <a:p>
            <a:pPr indent="-457200" lvl="0" marL="469900" marR="0" rtl="0" algn="l">
              <a:lnSpc>
                <a:spcPct val="100000"/>
              </a:lnSpc>
              <a:spcBef>
                <a:spcPts val="1000"/>
              </a:spcBef>
              <a:spcAft>
                <a:spcPts val="0"/>
              </a:spcAft>
              <a:buClr>
                <a:schemeClr val="dk1"/>
              </a:buClr>
              <a:buSzPts val="2400"/>
              <a:buFont typeface="Arial"/>
              <a:buAutoNum type="arabicPeriod"/>
            </a:pPr>
            <a:r>
              <a:rPr b="0" i="0" lang="es-MX" sz="2000" u="none" cap="none" strike="noStrike">
                <a:solidFill>
                  <a:schemeClr val="dk1"/>
                </a:solidFill>
                <a:latin typeface="Calibri"/>
                <a:ea typeface="Calibri"/>
                <a:cs typeface="Calibri"/>
                <a:sym typeface="Calibri"/>
              </a:rPr>
              <a:t>Articulación en los proceso Institucionales  y ofertas de servicio a la comunidad Local.</a:t>
            </a:r>
            <a:endParaRPr/>
          </a:p>
          <a:p>
            <a:pPr indent="-457200" lvl="0" marL="469900" marR="0" rtl="0" algn="l">
              <a:lnSpc>
                <a:spcPct val="100000"/>
              </a:lnSpc>
              <a:spcBef>
                <a:spcPts val="1000"/>
              </a:spcBef>
              <a:spcAft>
                <a:spcPts val="0"/>
              </a:spcAft>
              <a:buClr>
                <a:schemeClr val="dk1"/>
              </a:buClr>
              <a:buSzPts val="2400"/>
              <a:buFont typeface="Arial"/>
              <a:buAutoNum type="arabicPeriod"/>
            </a:pPr>
            <a:r>
              <a:rPr b="0" i="0" lang="es-MX" sz="2000" u="none" cap="none" strike="noStrike">
                <a:solidFill>
                  <a:schemeClr val="dk1"/>
                </a:solidFill>
                <a:latin typeface="Calibri"/>
                <a:ea typeface="Calibri"/>
                <a:cs typeface="Calibri"/>
                <a:sym typeface="Calibri"/>
              </a:rPr>
              <a:t>Articulación con los procesos educativos DEL, llevando la oferta local a cada institución educativa distrital de la Localidad de Tunjuelito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pic>
        <p:nvPicPr>
          <p:cNvPr id="542" name="Google Shape;542;p35"/>
          <p:cNvPicPr preferRelativeResize="0"/>
          <p:nvPr/>
        </p:nvPicPr>
        <p:blipFill rotWithShape="1">
          <a:blip r:embed="rId3">
            <a:alphaModFix/>
          </a:blip>
          <a:srcRect b="15139" l="0" r="0" t="0"/>
          <a:stretch/>
        </p:blipFill>
        <p:spPr>
          <a:xfrm>
            <a:off x="-3017" y="6807"/>
            <a:ext cx="12192000" cy="6895499"/>
          </a:xfrm>
          <a:prstGeom prst="rect">
            <a:avLst/>
          </a:prstGeom>
          <a:noFill/>
          <a:ln>
            <a:noFill/>
          </a:ln>
        </p:spPr>
      </p:pic>
      <p:grpSp>
        <p:nvGrpSpPr>
          <p:cNvPr id="543" name="Google Shape;543;p35"/>
          <p:cNvGrpSpPr/>
          <p:nvPr/>
        </p:nvGrpSpPr>
        <p:grpSpPr>
          <a:xfrm>
            <a:off x="10943664" y="-52"/>
            <a:ext cx="1245319" cy="6857697"/>
            <a:chOff x="10950525" y="35050"/>
            <a:chExt cx="1239000" cy="6822900"/>
          </a:xfrm>
        </p:grpSpPr>
        <p:sp>
          <p:nvSpPr>
            <p:cNvPr id="544" name="Google Shape;544;p35"/>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45" name="Google Shape;545;p35"/>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546" name="Google Shape;546;p35"/>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547" name="Google Shape;547;p35"/>
          <p:cNvSpPr txBox="1"/>
          <p:nvPr/>
        </p:nvSpPr>
        <p:spPr>
          <a:xfrm>
            <a:off x="322875" y="290418"/>
            <a:ext cx="10832346" cy="9232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s-MX" sz="2400" u="none" cap="none" strike="noStrike">
                <a:solidFill>
                  <a:srgbClr val="CC0000"/>
                </a:solidFill>
                <a:latin typeface="Oswald"/>
                <a:ea typeface="Oswald"/>
                <a:cs typeface="Oswald"/>
                <a:sym typeface="Oswald"/>
              </a:rPr>
              <a:t>ESTADO DE AVANCE DE LOS PROGRAMAS: INICIATIVAS CIUDADANAS, DIÁLOGO SOCIAL, GOLES EN PAZ EN LA LOCALIDAD</a:t>
            </a:r>
            <a:endParaRPr b="1" i="0" sz="2400" u="none" cap="none" strike="noStrike">
              <a:solidFill>
                <a:srgbClr val="CC0000"/>
              </a:solidFill>
              <a:latin typeface="Oswald"/>
              <a:ea typeface="Oswald"/>
              <a:cs typeface="Oswald"/>
              <a:sym typeface="Oswald"/>
            </a:endParaRPr>
          </a:p>
        </p:txBody>
      </p:sp>
      <p:sp>
        <p:nvSpPr>
          <p:cNvPr id="548" name="Google Shape;548;p35"/>
          <p:cNvSpPr txBox="1"/>
          <p:nvPr/>
        </p:nvSpPr>
        <p:spPr>
          <a:xfrm>
            <a:off x="322875" y="1369228"/>
            <a:ext cx="10832346" cy="4962897"/>
          </a:xfrm>
          <a:prstGeom prst="rect">
            <a:avLst/>
          </a:prstGeom>
          <a:noFill/>
          <a:ln>
            <a:noFill/>
          </a:ln>
        </p:spPr>
        <p:txBody>
          <a:bodyPr anchorCtr="0" anchor="t" bIns="0" lIns="0" spcFirstLastPara="1" rIns="0" wrap="square" tIns="12700">
            <a:spAutoFit/>
          </a:bodyPr>
          <a:lstStyle/>
          <a:p>
            <a:pPr indent="-457200" lvl="0" marL="469900" marR="0" rtl="0" algn="l">
              <a:lnSpc>
                <a:spcPct val="100000"/>
              </a:lnSpc>
              <a:spcBef>
                <a:spcPts val="1000"/>
              </a:spcBef>
              <a:spcAft>
                <a:spcPts val="0"/>
              </a:spcAft>
              <a:buClr>
                <a:schemeClr val="dk1"/>
              </a:buClr>
              <a:buSzPts val="2400"/>
              <a:buFont typeface="Arial"/>
              <a:buAutoNum type="arabicPeriod"/>
            </a:pPr>
            <a:r>
              <a:rPr b="1" i="0" lang="es-MX" sz="2000" u="none" cap="none" strike="noStrike">
                <a:solidFill>
                  <a:schemeClr val="dk1"/>
                </a:solidFill>
                <a:latin typeface="Calibri"/>
                <a:ea typeface="Calibri"/>
                <a:cs typeface="Calibri"/>
                <a:sym typeface="Calibri"/>
              </a:rPr>
              <a:t>INICIATIVAS CIUDADANAS: </a:t>
            </a:r>
            <a:r>
              <a:rPr b="0" i="0" lang="es-MX" sz="2000" u="none" cap="none" strike="noStrike">
                <a:solidFill>
                  <a:schemeClr val="dk1"/>
                </a:solidFill>
                <a:latin typeface="Calibri"/>
                <a:ea typeface="Calibri"/>
                <a:cs typeface="Calibri"/>
                <a:sym typeface="Calibri"/>
              </a:rPr>
              <a:t>De acuerdo a la participación ciudadana en la localidad se fortalece los procesos locales de presupuestos participativos. Entre los que se encuentran los programas de gimnasios públicos, escuelas deportivas, fortalecimiento y capacitación a instancias de participación y/o organizaciones sociales, escenarios culturales, escenarios de juventud entre otros que se definen en el entorno de diálogos sociales comunitarios de la Localidad.</a:t>
            </a:r>
            <a:endParaRPr/>
          </a:p>
          <a:p>
            <a:pPr indent="-457200" lvl="0" marL="469900" marR="0" rtl="0" algn="l">
              <a:lnSpc>
                <a:spcPct val="100000"/>
              </a:lnSpc>
              <a:spcBef>
                <a:spcPts val="1000"/>
              </a:spcBef>
              <a:spcAft>
                <a:spcPts val="0"/>
              </a:spcAft>
              <a:buClr>
                <a:schemeClr val="dk1"/>
              </a:buClr>
              <a:buSzPts val="2400"/>
              <a:buFont typeface="Arial"/>
              <a:buAutoNum type="arabicPeriod"/>
            </a:pPr>
            <a:r>
              <a:rPr b="1" i="0" lang="es-MX" sz="2000" u="none" cap="none" strike="noStrike">
                <a:solidFill>
                  <a:schemeClr val="dk1"/>
                </a:solidFill>
                <a:latin typeface="Calibri"/>
                <a:ea typeface="Calibri"/>
                <a:cs typeface="Calibri"/>
                <a:sym typeface="Calibri"/>
              </a:rPr>
              <a:t>DIALOGO SOCIAL:</a:t>
            </a:r>
            <a:r>
              <a:rPr b="0" i="0" lang="es-MX" sz="2000" u="none" cap="none" strike="noStrike">
                <a:solidFill>
                  <a:schemeClr val="dk1"/>
                </a:solidFill>
                <a:latin typeface="Calibri"/>
                <a:ea typeface="Calibri"/>
                <a:cs typeface="Calibri"/>
                <a:sym typeface="Calibri"/>
              </a:rPr>
              <a:t> En el marco de presupuestos participativos,  se ejecutan los procesos de diálogos ciudadanos para la identificación de necesidades especificas en los procesos locales.</a:t>
            </a:r>
            <a:endParaRPr/>
          </a:p>
          <a:p>
            <a:pPr indent="-457200" lvl="0" marL="469900" marR="0" rtl="0" algn="l">
              <a:lnSpc>
                <a:spcPct val="100000"/>
              </a:lnSpc>
              <a:spcBef>
                <a:spcPts val="1000"/>
              </a:spcBef>
              <a:spcAft>
                <a:spcPts val="0"/>
              </a:spcAft>
              <a:buClr>
                <a:schemeClr val="dk1"/>
              </a:buClr>
              <a:buSzPts val="2400"/>
              <a:buFont typeface="Arial"/>
              <a:buAutoNum type="arabicPeriod"/>
            </a:pPr>
            <a:r>
              <a:rPr b="1" i="0" lang="es-MX" sz="2000" u="none" cap="none" strike="noStrike">
                <a:solidFill>
                  <a:schemeClr val="dk1"/>
                </a:solidFill>
                <a:latin typeface="Calibri"/>
                <a:ea typeface="Calibri"/>
                <a:cs typeface="Calibri"/>
                <a:sym typeface="Calibri"/>
              </a:rPr>
              <a:t>GOLES EN PAZ: </a:t>
            </a:r>
            <a:endParaRPr/>
          </a:p>
          <a:p>
            <a:pPr indent="-457200" lvl="1" marL="927100" marR="0" rtl="0" algn="l">
              <a:lnSpc>
                <a:spcPct val="100000"/>
              </a:lnSpc>
              <a:spcBef>
                <a:spcPts val="500"/>
              </a:spcBef>
              <a:spcAft>
                <a:spcPts val="0"/>
              </a:spcAft>
              <a:buClr>
                <a:schemeClr val="dk1"/>
              </a:buClr>
              <a:buSzPts val="2000"/>
              <a:buFont typeface="Arial"/>
              <a:buChar char="•"/>
            </a:pPr>
            <a:r>
              <a:rPr b="0" i="0" lang="es-MX" sz="2000" u="none" cap="none" strike="noStrike">
                <a:solidFill>
                  <a:schemeClr val="dk1"/>
                </a:solidFill>
                <a:latin typeface="Calibri"/>
                <a:ea typeface="Calibri"/>
                <a:cs typeface="Calibri"/>
                <a:sym typeface="Calibri"/>
              </a:rPr>
              <a:t>Se ha realizado cartografía de las organizaciones de la Localidad.</a:t>
            </a:r>
            <a:endParaRPr/>
          </a:p>
          <a:p>
            <a:pPr indent="-457200" lvl="1" marL="927100" marR="0" rtl="0" algn="l">
              <a:lnSpc>
                <a:spcPct val="100000"/>
              </a:lnSpc>
              <a:spcBef>
                <a:spcPts val="500"/>
              </a:spcBef>
              <a:spcAft>
                <a:spcPts val="0"/>
              </a:spcAft>
              <a:buClr>
                <a:schemeClr val="dk1"/>
              </a:buClr>
              <a:buSzPts val="2000"/>
              <a:buFont typeface="Arial"/>
              <a:buChar char="•"/>
            </a:pPr>
            <a:r>
              <a:rPr b="0" i="0" lang="es-MX" sz="2000" u="none" cap="none" strike="noStrike">
                <a:solidFill>
                  <a:schemeClr val="dk1"/>
                </a:solidFill>
                <a:latin typeface="Calibri"/>
                <a:ea typeface="Calibri"/>
                <a:cs typeface="Calibri"/>
                <a:sym typeface="Calibri"/>
              </a:rPr>
              <a:t>Se ha realizado georreferenciación de las organizaciones en el la localidad todo esto en articulación con la Secretaría de Seguridad y Alcaldía.</a:t>
            </a:r>
            <a:endParaRPr/>
          </a:p>
          <a:p>
            <a:pPr indent="-457200" lvl="1" marL="927100" marR="0" rtl="0" algn="l">
              <a:lnSpc>
                <a:spcPct val="100000"/>
              </a:lnSpc>
              <a:spcBef>
                <a:spcPts val="500"/>
              </a:spcBef>
              <a:spcAft>
                <a:spcPts val="0"/>
              </a:spcAft>
              <a:buClr>
                <a:schemeClr val="dk1"/>
              </a:buClr>
              <a:buSzPts val="2000"/>
              <a:buFont typeface="Arial"/>
              <a:buChar char="•"/>
            </a:pPr>
            <a:r>
              <a:rPr b="0" i="0" lang="es-MX" sz="2000" u="none" cap="none" strike="noStrike">
                <a:solidFill>
                  <a:schemeClr val="dk1"/>
                </a:solidFill>
                <a:latin typeface="Calibri"/>
                <a:ea typeface="Calibri"/>
                <a:cs typeface="Calibri"/>
                <a:sym typeface="Calibri"/>
              </a:rPr>
              <a:t>Esos son los dos planes de acción que se han realizado de más incidencias en la Localidad</a:t>
            </a:r>
            <a:endParaRPr b="0" i="0" sz="2000" u="none" cap="none" strike="noStrike">
              <a:solidFill>
                <a:schemeClr val="dk1"/>
              </a:solidFill>
              <a:latin typeface="Calibri"/>
              <a:ea typeface="Calibri"/>
              <a:cs typeface="Calibri"/>
              <a:sym typeface="Calibri"/>
            </a:endParaRPr>
          </a:p>
          <a:p>
            <a:pPr indent="-457200" lvl="1" marL="927100" marR="0" rtl="0" algn="l">
              <a:lnSpc>
                <a:spcPct val="100000"/>
              </a:lnSpc>
              <a:spcBef>
                <a:spcPts val="500"/>
              </a:spcBef>
              <a:spcAft>
                <a:spcPts val="0"/>
              </a:spcAft>
              <a:buClr>
                <a:schemeClr val="dk1"/>
              </a:buClr>
              <a:buSzPts val="2000"/>
              <a:buFont typeface="Arial"/>
              <a:buChar char="•"/>
            </a:pPr>
            <a:r>
              <a:rPr b="0" i="0" lang="es-MX" sz="2000" u="none" cap="none" strike="noStrike">
                <a:solidFill>
                  <a:schemeClr val="dk1"/>
                </a:solidFill>
                <a:latin typeface="Calibri"/>
                <a:ea typeface="Calibri"/>
                <a:cs typeface="Calibri"/>
                <a:sym typeface="Calibri"/>
              </a:rPr>
              <a:t>Con el objetivo de que las zonas sean seguras para las cuatro organizaciones que son: dos (2) de millonarios, una (1) de santa fe y una (1) de América.</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pic>
        <p:nvPicPr>
          <p:cNvPr id="553" name="Google Shape;553;p36"/>
          <p:cNvPicPr preferRelativeResize="0"/>
          <p:nvPr/>
        </p:nvPicPr>
        <p:blipFill rotWithShape="1">
          <a:blip r:embed="rId3">
            <a:alphaModFix/>
          </a:blip>
          <a:srcRect b="15139" l="0" r="0" t="0"/>
          <a:stretch/>
        </p:blipFill>
        <p:spPr>
          <a:xfrm>
            <a:off x="0" y="53154"/>
            <a:ext cx="12192000" cy="6895499"/>
          </a:xfrm>
          <a:prstGeom prst="rect">
            <a:avLst/>
          </a:prstGeom>
          <a:noFill/>
          <a:ln>
            <a:noFill/>
          </a:ln>
        </p:spPr>
      </p:pic>
      <p:grpSp>
        <p:nvGrpSpPr>
          <p:cNvPr id="554" name="Google Shape;554;p36"/>
          <p:cNvGrpSpPr/>
          <p:nvPr/>
        </p:nvGrpSpPr>
        <p:grpSpPr>
          <a:xfrm>
            <a:off x="10919837" y="18900"/>
            <a:ext cx="1245319" cy="6857697"/>
            <a:chOff x="10950525" y="35050"/>
            <a:chExt cx="1239000" cy="6822900"/>
          </a:xfrm>
        </p:grpSpPr>
        <p:sp>
          <p:nvSpPr>
            <p:cNvPr id="555" name="Google Shape;555;p36"/>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56" name="Google Shape;556;p36"/>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557" name="Google Shape;557;p36"/>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558" name="Google Shape;558;p36"/>
          <p:cNvSpPr txBox="1"/>
          <p:nvPr/>
        </p:nvSpPr>
        <p:spPr>
          <a:xfrm>
            <a:off x="322875" y="214650"/>
            <a:ext cx="10706196" cy="9232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s-MX" sz="2400" u="none" cap="none" strike="noStrike">
                <a:solidFill>
                  <a:srgbClr val="CC0000"/>
                </a:solidFill>
                <a:latin typeface="Oswald"/>
                <a:ea typeface="Oswald"/>
                <a:cs typeface="Oswald"/>
                <a:sym typeface="Oswald"/>
              </a:rPr>
              <a:t>ESTRATEGIA DE LA TERRITORIALIZACIÓN DEL DIÁLOGO EN LA LOCALIDAD - PRESUPUESTOS PARTICIPATIVOS – DISTRIBUCIÓN </a:t>
            </a:r>
            <a:endParaRPr b="1" i="0" sz="2400" u="none" cap="none" strike="noStrike">
              <a:solidFill>
                <a:srgbClr val="CC0000"/>
              </a:solidFill>
              <a:latin typeface="Oswald"/>
              <a:ea typeface="Oswald"/>
              <a:cs typeface="Oswald"/>
              <a:sym typeface="Oswald"/>
            </a:endParaRPr>
          </a:p>
        </p:txBody>
      </p:sp>
      <p:graphicFrame>
        <p:nvGraphicFramePr>
          <p:cNvPr id="559" name="Google Shape;559;p36"/>
          <p:cNvGraphicFramePr/>
          <p:nvPr/>
        </p:nvGraphicFramePr>
        <p:xfrm>
          <a:off x="1513190" y="1286441"/>
          <a:ext cx="3000000" cy="3000000"/>
        </p:xfrm>
        <a:graphic>
          <a:graphicData uri="http://schemas.openxmlformats.org/drawingml/2006/table">
            <a:tbl>
              <a:tblPr bandRow="1" firstRow="1">
                <a:noFill/>
                <a:tableStyleId>{52897131-EABC-44B9-802E-35CB63509F12}</a:tableStyleId>
              </a:tblPr>
              <a:tblGrid>
                <a:gridCol w="4064000"/>
                <a:gridCol w="4064000"/>
              </a:tblGrid>
              <a:tr h="370850">
                <a:tc>
                  <a:txBody>
                    <a:bodyPr/>
                    <a:lstStyle/>
                    <a:p>
                      <a:pPr indent="0" lvl="0" marL="0" marR="0" rtl="0" algn="l">
                        <a:lnSpc>
                          <a:spcPct val="100000"/>
                        </a:lnSpc>
                        <a:spcBef>
                          <a:spcPts val="0"/>
                        </a:spcBef>
                        <a:spcAft>
                          <a:spcPts val="0"/>
                        </a:spcAft>
                        <a:buNone/>
                      </a:pPr>
                      <a:r>
                        <a:rPr lang="es-MX" sz="1600" u="none" cap="none" strike="noStrike"/>
                        <a:t>Metas de PDL </a:t>
                      </a:r>
                      <a:endParaRPr sz="1600" u="none" cap="none" strike="noStrike">
                        <a:latin typeface="Arial"/>
                        <a:ea typeface="Arial"/>
                        <a:cs typeface="Arial"/>
                        <a:sym typeface="Arial"/>
                      </a:endParaRPr>
                    </a:p>
                  </a:txBody>
                  <a:tcPr marT="45725" marB="45725" marR="91450" marL="91450">
                    <a:solidFill>
                      <a:srgbClr val="CC0000"/>
                    </a:solidFill>
                  </a:tcPr>
                </a:tc>
                <a:tc>
                  <a:txBody>
                    <a:bodyPr/>
                    <a:lstStyle/>
                    <a:p>
                      <a:pPr indent="0" lvl="0" marL="0" marR="0" rtl="0" algn="l">
                        <a:lnSpc>
                          <a:spcPct val="100000"/>
                        </a:lnSpc>
                        <a:spcBef>
                          <a:spcPts val="0"/>
                        </a:spcBef>
                        <a:spcAft>
                          <a:spcPts val="0"/>
                        </a:spcAft>
                        <a:buNone/>
                      </a:pPr>
                      <a:r>
                        <a:rPr lang="es-MX" sz="1600" u="none" cap="none" strike="noStrike"/>
                        <a:t>Propuestas</a:t>
                      </a:r>
                      <a:endParaRPr sz="1600" u="none" cap="none" strike="noStrike">
                        <a:latin typeface="Arial"/>
                        <a:ea typeface="Arial"/>
                        <a:cs typeface="Arial"/>
                        <a:sym typeface="Arial"/>
                      </a:endParaRPr>
                    </a:p>
                  </a:txBody>
                  <a:tcPr marT="45725" marB="45725" marR="91450" marL="91450">
                    <a:solidFill>
                      <a:srgbClr val="CC0000"/>
                    </a:solidFill>
                  </a:tcPr>
                </a:tc>
              </a:tr>
              <a:tr h="370850">
                <a:tc>
                  <a:txBody>
                    <a:bodyPr/>
                    <a:lstStyle/>
                    <a:p>
                      <a:pPr indent="0" lvl="0" marL="0" marR="0" rtl="0" algn="l">
                        <a:lnSpc>
                          <a:spcPct val="100000"/>
                        </a:lnSpc>
                        <a:spcBef>
                          <a:spcPts val="0"/>
                        </a:spcBef>
                        <a:spcAft>
                          <a:spcPts val="0"/>
                        </a:spcAft>
                        <a:buNone/>
                      </a:pPr>
                      <a:r>
                        <a:rPr b="1" lang="es-MX" sz="1800" u="none" cap="none" strike="noStrike"/>
                        <a:t>41</a:t>
                      </a:r>
                      <a:endParaRPr b="1" sz="18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None/>
                      </a:pPr>
                      <a:r>
                        <a:rPr b="1" lang="es-MX" sz="1800" u="none" cap="none" strike="noStrike"/>
                        <a:t>60</a:t>
                      </a:r>
                      <a:endParaRPr b="1" sz="1800" u="none" cap="none" strike="noStrike">
                        <a:latin typeface="Arial"/>
                        <a:ea typeface="Arial"/>
                        <a:cs typeface="Arial"/>
                        <a:sym typeface="Arial"/>
                      </a:endParaRPr>
                    </a:p>
                  </a:txBody>
                  <a:tcPr marT="45725" marB="45725" marR="91450" marL="91450">
                    <a:solidFill>
                      <a:srgbClr val="F2F2F2"/>
                    </a:solidFill>
                  </a:tcPr>
                </a:tc>
              </a:tr>
            </a:tbl>
          </a:graphicData>
        </a:graphic>
      </p:graphicFrame>
      <p:graphicFrame>
        <p:nvGraphicFramePr>
          <p:cNvPr id="560" name="Google Shape;560;p36"/>
          <p:cNvGraphicFramePr/>
          <p:nvPr/>
        </p:nvGraphicFramePr>
        <p:xfrm>
          <a:off x="1513190" y="2416088"/>
          <a:ext cx="3000000" cy="3000000"/>
        </p:xfrm>
        <a:graphic>
          <a:graphicData uri="http://schemas.openxmlformats.org/drawingml/2006/table">
            <a:tbl>
              <a:tblPr bandRow="1" firstRow="1">
                <a:noFill/>
                <a:tableStyleId>{52897131-EABC-44B9-802E-35CB63509F12}</a:tableStyleId>
              </a:tblPr>
              <a:tblGrid>
                <a:gridCol w="4064000"/>
                <a:gridCol w="4064000"/>
              </a:tblGrid>
              <a:tr h="370850">
                <a:tc>
                  <a:txBody>
                    <a:bodyPr/>
                    <a:lstStyle/>
                    <a:p>
                      <a:pPr indent="0" lvl="0" marL="0" marR="0" rtl="0" algn="l">
                        <a:lnSpc>
                          <a:spcPct val="100000"/>
                        </a:lnSpc>
                        <a:spcBef>
                          <a:spcPts val="0"/>
                        </a:spcBef>
                        <a:spcAft>
                          <a:spcPts val="0"/>
                        </a:spcAft>
                        <a:buNone/>
                      </a:pPr>
                      <a:r>
                        <a:rPr lang="es-MX" sz="1600" u="none" cap="none" strike="noStrike"/>
                        <a:t>Ruta</a:t>
                      </a:r>
                      <a:endParaRPr sz="1600" u="none" cap="none" strike="noStrike">
                        <a:latin typeface="Arial"/>
                        <a:ea typeface="Arial"/>
                        <a:cs typeface="Arial"/>
                        <a:sym typeface="Arial"/>
                      </a:endParaRPr>
                    </a:p>
                  </a:txBody>
                  <a:tcPr marT="45725" marB="45725" marR="91450" marL="91450">
                    <a:solidFill>
                      <a:srgbClr val="CC0000"/>
                    </a:solidFill>
                  </a:tcPr>
                </a:tc>
                <a:tc>
                  <a:txBody>
                    <a:bodyPr/>
                    <a:lstStyle/>
                    <a:p>
                      <a:pPr indent="0" lvl="0" marL="0" marR="0" rtl="0" algn="l">
                        <a:lnSpc>
                          <a:spcPct val="100000"/>
                        </a:lnSpc>
                        <a:spcBef>
                          <a:spcPts val="0"/>
                        </a:spcBef>
                        <a:spcAft>
                          <a:spcPts val="0"/>
                        </a:spcAft>
                        <a:buNone/>
                      </a:pPr>
                      <a:r>
                        <a:rPr lang="es-MX" sz="1600" u="none" cap="none" strike="noStrike"/>
                        <a:t>Propuestas</a:t>
                      </a:r>
                      <a:endParaRPr sz="1600" u="none" cap="none" strike="noStrike">
                        <a:latin typeface="Arial"/>
                        <a:ea typeface="Arial"/>
                        <a:cs typeface="Arial"/>
                        <a:sym typeface="Arial"/>
                      </a:endParaRPr>
                    </a:p>
                  </a:txBody>
                  <a:tcPr marT="45725" marB="45725" marR="91450" marL="91450">
                    <a:solidFill>
                      <a:srgbClr val="CC0000"/>
                    </a:solidFill>
                  </a:tcPr>
                </a:tc>
              </a:tr>
              <a:tr h="370850">
                <a:tc>
                  <a:txBody>
                    <a:bodyPr/>
                    <a:lstStyle/>
                    <a:p>
                      <a:pPr indent="0" lvl="0" marL="0" marR="0" rtl="0" algn="l">
                        <a:lnSpc>
                          <a:spcPct val="100000"/>
                        </a:lnSpc>
                        <a:spcBef>
                          <a:spcPts val="0"/>
                        </a:spcBef>
                        <a:spcAft>
                          <a:spcPts val="0"/>
                        </a:spcAft>
                        <a:buNone/>
                      </a:pPr>
                      <a:r>
                        <a:rPr lang="es-MX" sz="1600" u="none" cap="none" strike="noStrike">
                          <a:latin typeface="Arial"/>
                          <a:ea typeface="Arial"/>
                          <a:cs typeface="Arial"/>
                          <a:sym typeface="Arial"/>
                        </a:rPr>
                        <a:t>Idea Lo Local</a:t>
                      </a:r>
                      <a:endParaRPr sz="1600" u="none" cap="none" strike="noStrike">
                        <a:latin typeface="Arial"/>
                        <a:ea typeface="Arial"/>
                        <a:cs typeface="Arial"/>
                        <a:sym typeface="Arial"/>
                      </a:endParaRPr>
                    </a:p>
                  </a:txBody>
                  <a:tcPr marT="45725" marB="45725" marR="91450" marL="91450" anchor="ctr">
                    <a:solidFill>
                      <a:srgbClr val="F2F2F2"/>
                    </a:solidFill>
                  </a:tcPr>
                </a:tc>
                <a:tc>
                  <a:txBody>
                    <a:bodyPr/>
                    <a:lstStyle/>
                    <a:p>
                      <a:pPr indent="0" lvl="0" marL="0" marR="0" rtl="0" algn="l">
                        <a:lnSpc>
                          <a:spcPct val="100000"/>
                        </a:lnSpc>
                        <a:spcBef>
                          <a:spcPts val="0"/>
                        </a:spcBef>
                        <a:spcAft>
                          <a:spcPts val="0"/>
                        </a:spcAft>
                        <a:buNone/>
                      </a:pPr>
                      <a:r>
                        <a:rPr b="1" lang="es-MX" sz="1600" u="none" cap="none" strike="noStrike"/>
                        <a:t>17</a:t>
                      </a:r>
                      <a:endParaRPr b="1" sz="1600" u="none" cap="none" strike="noStrike">
                        <a:latin typeface="Arial"/>
                        <a:ea typeface="Arial"/>
                        <a:cs typeface="Arial"/>
                        <a:sym typeface="Arial"/>
                      </a:endParaRPr>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None/>
                      </a:pPr>
                      <a:r>
                        <a:rPr lang="es-MX" sz="1600" u="none" cap="none" strike="noStrike">
                          <a:latin typeface="Arial"/>
                          <a:ea typeface="Arial"/>
                          <a:cs typeface="Arial"/>
                          <a:sym typeface="Arial"/>
                        </a:rPr>
                        <a:t>Dialogo General</a:t>
                      </a:r>
                      <a:endParaRPr sz="1600" u="none" cap="none" strike="noStrike">
                        <a:latin typeface="Arial"/>
                        <a:ea typeface="Arial"/>
                        <a:cs typeface="Arial"/>
                        <a:sym typeface="Arial"/>
                      </a:endParaRPr>
                    </a:p>
                  </a:txBody>
                  <a:tcPr marT="45725" marB="45725" marR="91450" marL="91450" anchor="ctr">
                    <a:solidFill>
                      <a:srgbClr val="F2F2F2"/>
                    </a:solidFill>
                  </a:tcPr>
                </a:tc>
                <a:tc>
                  <a:txBody>
                    <a:bodyPr/>
                    <a:lstStyle/>
                    <a:p>
                      <a:pPr indent="0" lvl="0" marL="0" marR="0" rtl="0" algn="l">
                        <a:lnSpc>
                          <a:spcPct val="100000"/>
                        </a:lnSpc>
                        <a:spcBef>
                          <a:spcPts val="0"/>
                        </a:spcBef>
                        <a:spcAft>
                          <a:spcPts val="0"/>
                        </a:spcAft>
                        <a:buNone/>
                      </a:pPr>
                      <a:r>
                        <a:rPr b="1" lang="es-MX" sz="1600" u="none" cap="none" strike="noStrike">
                          <a:latin typeface="Arial"/>
                          <a:ea typeface="Arial"/>
                          <a:cs typeface="Arial"/>
                          <a:sym typeface="Arial"/>
                        </a:rPr>
                        <a:t>23</a:t>
                      </a:r>
                      <a:endParaRPr b="1" sz="1600" u="none" cap="none" strike="noStrike">
                        <a:latin typeface="Arial"/>
                        <a:ea typeface="Arial"/>
                        <a:cs typeface="Arial"/>
                        <a:sym typeface="Arial"/>
                      </a:endParaRPr>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None/>
                      </a:pPr>
                      <a:r>
                        <a:rPr lang="es-MX" sz="1600" u="none" cap="none" strike="noStrike">
                          <a:latin typeface="Arial"/>
                          <a:ea typeface="Arial"/>
                          <a:cs typeface="Arial"/>
                          <a:sym typeface="Arial"/>
                        </a:rPr>
                        <a:t>Dialogo Diferencial</a:t>
                      </a:r>
                      <a:endParaRPr sz="1600" u="none" cap="none" strike="noStrike">
                        <a:latin typeface="Arial"/>
                        <a:ea typeface="Arial"/>
                        <a:cs typeface="Arial"/>
                        <a:sym typeface="Arial"/>
                      </a:endParaRPr>
                    </a:p>
                  </a:txBody>
                  <a:tcPr marT="45725" marB="45725" marR="91450" marL="91450" anchor="ctr">
                    <a:solidFill>
                      <a:srgbClr val="F2F2F2"/>
                    </a:solidFill>
                  </a:tcPr>
                </a:tc>
                <a:tc>
                  <a:txBody>
                    <a:bodyPr/>
                    <a:lstStyle/>
                    <a:p>
                      <a:pPr indent="0" lvl="0" marL="0" marR="0" rtl="0" algn="l">
                        <a:lnSpc>
                          <a:spcPct val="100000"/>
                        </a:lnSpc>
                        <a:spcBef>
                          <a:spcPts val="0"/>
                        </a:spcBef>
                        <a:spcAft>
                          <a:spcPts val="0"/>
                        </a:spcAft>
                        <a:buNone/>
                      </a:pPr>
                      <a:r>
                        <a:rPr b="1" lang="es-MX" sz="1600" u="none" cap="none" strike="noStrike">
                          <a:latin typeface="Arial"/>
                          <a:ea typeface="Arial"/>
                          <a:cs typeface="Arial"/>
                          <a:sym typeface="Arial"/>
                        </a:rPr>
                        <a:t>11</a:t>
                      </a:r>
                      <a:endParaRPr b="1" sz="1600" u="none" cap="none" strike="noStrike">
                        <a:latin typeface="Arial"/>
                        <a:ea typeface="Arial"/>
                        <a:cs typeface="Arial"/>
                        <a:sym typeface="Arial"/>
                      </a:endParaRPr>
                    </a:p>
                  </a:txBody>
                  <a:tcPr marT="45725" marB="45725" marR="91450" marL="91450">
                    <a:solidFill>
                      <a:srgbClr val="F2F2F2"/>
                    </a:solidFill>
                  </a:tcPr>
                </a:tc>
              </a:tr>
              <a:tr h="370850">
                <a:tc rowSpan="3">
                  <a:txBody>
                    <a:bodyPr/>
                    <a:lstStyle/>
                    <a:p>
                      <a:pPr indent="0" lvl="0" marL="0" marR="0" rtl="0" algn="l">
                        <a:lnSpc>
                          <a:spcPct val="100000"/>
                        </a:lnSpc>
                        <a:spcBef>
                          <a:spcPts val="0"/>
                        </a:spcBef>
                        <a:spcAft>
                          <a:spcPts val="0"/>
                        </a:spcAft>
                        <a:buNone/>
                      </a:pPr>
                      <a:r>
                        <a:rPr lang="es-MX" sz="1600" u="none" cap="none" strike="noStrike">
                          <a:latin typeface="Arial"/>
                          <a:ea typeface="Arial"/>
                          <a:cs typeface="Arial"/>
                          <a:sym typeface="Arial"/>
                        </a:rPr>
                        <a:t>Transforma lo Local</a:t>
                      </a:r>
                      <a:endParaRPr sz="1600" u="none" cap="none" strike="noStrike">
                        <a:latin typeface="Arial"/>
                        <a:ea typeface="Arial"/>
                        <a:cs typeface="Arial"/>
                        <a:sym typeface="Arial"/>
                      </a:endParaRPr>
                    </a:p>
                  </a:txBody>
                  <a:tcPr marT="45725" marB="45725" marR="91450" marL="91450" anchor="ctr">
                    <a:solidFill>
                      <a:srgbClr val="F2F2F2"/>
                    </a:solidFill>
                  </a:tcPr>
                </a:tc>
                <a:tc>
                  <a:txBody>
                    <a:bodyPr/>
                    <a:lstStyle/>
                    <a:p>
                      <a:pPr indent="0" lvl="0" marL="0" marR="0" rtl="0" algn="l">
                        <a:lnSpc>
                          <a:spcPct val="100000"/>
                        </a:lnSpc>
                        <a:spcBef>
                          <a:spcPts val="0"/>
                        </a:spcBef>
                        <a:spcAft>
                          <a:spcPts val="0"/>
                        </a:spcAft>
                        <a:buNone/>
                      </a:pPr>
                      <a:r>
                        <a:rPr b="1" lang="es-MX" sz="1600" u="none" cap="none" strike="noStrike">
                          <a:latin typeface="Arial"/>
                          <a:ea typeface="Arial"/>
                          <a:cs typeface="Arial"/>
                          <a:sym typeface="Arial"/>
                        </a:rPr>
                        <a:t>1 – Arbolado</a:t>
                      </a:r>
                      <a:endParaRPr/>
                    </a:p>
                  </a:txBody>
                  <a:tcPr marT="45725" marB="45725" marR="91450" marL="91450">
                    <a:solidFill>
                      <a:srgbClr val="F2F2F2"/>
                    </a:solidFill>
                  </a:tcPr>
                </a:tc>
              </a:tr>
              <a:tr h="370850">
                <a:tc vMerge="1"/>
                <a:tc>
                  <a:txBody>
                    <a:bodyPr/>
                    <a:lstStyle/>
                    <a:p>
                      <a:pPr indent="0" lvl="0" marL="0" marR="0" rtl="0" algn="l">
                        <a:lnSpc>
                          <a:spcPct val="100000"/>
                        </a:lnSpc>
                        <a:spcBef>
                          <a:spcPts val="0"/>
                        </a:spcBef>
                        <a:spcAft>
                          <a:spcPts val="0"/>
                        </a:spcAft>
                        <a:buNone/>
                      </a:pPr>
                      <a:r>
                        <a:rPr b="1" lang="es-MX" sz="1600" u="none" cap="none" strike="noStrike">
                          <a:latin typeface="Arial"/>
                          <a:ea typeface="Arial"/>
                          <a:cs typeface="Arial"/>
                          <a:sym typeface="Arial"/>
                        </a:rPr>
                        <a:t>2 – Integración social</a:t>
                      </a:r>
                      <a:endParaRPr/>
                    </a:p>
                  </a:txBody>
                  <a:tcPr marT="45725" marB="45725" marR="91450" marL="91450">
                    <a:solidFill>
                      <a:srgbClr val="F2F2F2"/>
                    </a:solidFill>
                  </a:tcPr>
                </a:tc>
              </a:tr>
              <a:tr h="370850">
                <a:tc vMerge="1"/>
                <a:tc>
                  <a:txBody>
                    <a:bodyPr/>
                    <a:lstStyle/>
                    <a:p>
                      <a:pPr indent="0" lvl="0" marL="0" marR="0" rtl="0" algn="l">
                        <a:lnSpc>
                          <a:spcPct val="100000"/>
                        </a:lnSpc>
                        <a:spcBef>
                          <a:spcPts val="0"/>
                        </a:spcBef>
                        <a:spcAft>
                          <a:spcPts val="0"/>
                        </a:spcAft>
                        <a:buNone/>
                      </a:pPr>
                      <a:r>
                        <a:rPr b="1" lang="es-MX" sz="1600" u="none" cap="none" strike="noStrike">
                          <a:latin typeface="Arial"/>
                          <a:ea typeface="Arial"/>
                          <a:cs typeface="Arial"/>
                          <a:sym typeface="Arial"/>
                        </a:rPr>
                        <a:t>6 – Infraestructura  </a:t>
                      </a:r>
                      <a:endParaRPr/>
                    </a:p>
                  </a:txBody>
                  <a:tcPr marT="45725" marB="45725" marR="91450" marL="91450">
                    <a:solidFill>
                      <a:srgbClr val="F2F2F2"/>
                    </a:solidFill>
                  </a:tcPr>
                </a:tc>
              </a:tr>
            </a:tbl>
          </a:graphicData>
        </a:graphic>
      </p:graphicFrame>
      <p:sp>
        <p:nvSpPr>
          <p:cNvPr id="561" name="Google Shape;561;p36"/>
          <p:cNvSpPr txBox="1"/>
          <p:nvPr/>
        </p:nvSpPr>
        <p:spPr>
          <a:xfrm>
            <a:off x="820776" y="5234261"/>
            <a:ext cx="10310618" cy="1112879"/>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es-MX" sz="1600" u="none" cap="none" strike="noStrike">
                <a:solidFill>
                  <a:schemeClr val="dk1"/>
                </a:solidFill>
                <a:latin typeface="Arial"/>
                <a:ea typeface="Arial"/>
                <a:cs typeface="Arial"/>
                <a:sym typeface="Arial"/>
              </a:rPr>
              <a:t>De las propuestas de Diálogo diferencial son 3 para juventud, 3 para étnicos (NARP e indígenas), 3 para mujeres y 2 para LGBTI.</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pic>
        <p:nvPicPr>
          <p:cNvPr id="566" name="Google Shape;566;p37"/>
          <p:cNvPicPr preferRelativeResize="0"/>
          <p:nvPr/>
        </p:nvPicPr>
        <p:blipFill rotWithShape="1">
          <a:blip r:embed="rId3">
            <a:alphaModFix/>
          </a:blip>
          <a:srcRect b="15139" l="0" r="0" t="0"/>
          <a:stretch/>
        </p:blipFill>
        <p:spPr>
          <a:xfrm>
            <a:off x="0" y="18900"/>
            <a:ext cx="12192000" cy="6895499"/>
          </a:xfrm>
          <a:prstGeom prst="rect">
            <a:avLst/>
          </a:prstGeom>
          <a:noFill/>
          <a:ln>
            <a:noFill/>
          </a:ln>
        </p:spPr>
      </p:pic>
      <p:grpSp>
        <p:nvGrpSpPr>
          <p:cNvPr id="567" name="Google Shape;567;p37"/>
          <p:cNvGrpSpPr/>
          <p:nvPr/>
        </p:nvGrpSpPr>
        <p:grpSpPr>
          <a:xfrm>
            <a:off x="10919837" y="18900"/>
            <a:ext cx="1245319" cy="6857697"/>
            <a:chOff x="10950525" y="35050"/>
            <a:chExt cx="1239000" cy="6822900"/>
          </a:xfrm>
        </p:grpSpPr>
        <p:sp>
          <p:nvSpPr>
            <p:cNvPr id="568" name="Google Shape;568;p37"/>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69" name="Google Shape;569;p37"/>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570" name="Google Shape;570;p37"/>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571" name="Google Shape;571;p37"/>
          <p:cNvSpPr txBox="1"/>
          <p:nvPr/>
        </p:nvSpPr>
        <p:spPr>
          <a:xfrm>
            <a:off x="170885" y="1537013"/>
            <a:ext cx="2361299" cy="104641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i="0" lang="es-MX" sz="2800" u="none" cap="none" strike="noStrike">
                <a:solidFill>
                  <a:srgbClr val="CC0000"/>
                </a:solidFill>
                <a:latin typeface="Oswald"/>
                <a:ea typeface="Oswald"/>
                <a:cs typeface="Oswald"/>
                <a:sym typeface="Oswald"/>
              </a:rPr>
              <a:t>Fechas importantes</a:t>
            </a:r>
            <a:endParaRPr b="1" i="0" sz="2800" u="none" cap="none" strike="noStrike">
              <a:solidFill>
                <a:srgbClr val="CC0000"/>
              </a:solidFill>
              <a:latin typeface="Oswald"/>
              <a:ea typeface="Oswald"/>
              <a:cs typeface="Oswald"/>
              <a:sym typeface="Oswald"/>
            </a:endParaRPr>
          </a:p>
        </p:txBody>
      </p:sp>
      <p:sp>
        <p:nvSpPr>
          <p:cNvPr id="572" name="Google Shape;572;p37"/>
          <p:cNvSpPr txBox="1"/>
          <p:nvPr/>
        </p:nvSpPr>
        <p:spPr>
          <a:xfrm>
            <a:off x="820776" y="3248613"/>
            <a:ext cx="10310618" cy="845523"/>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es-MX" sz="1600" u="none" cap="none" strike="noStrike">
                <a:solidFill>
                  <a:schemeClr val="dk1"/>
                </a:solidFill>
                <a:latin typeface="Arial"/>
                <a:ea typeface="Arial"/>
                <a:cs typeface="Arial"/>
                <a:sym typeface="Arial"/>
              </a:rPr>
              <a:t>Se tendrán 3 lugares que funcionaran de lunes a viernes para el acompañamiento de la inscripción de propuestas.</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s-MX" sz="1600" u="none" cap="none" strike="noStrike">
                <a:solidFill>
                  <a:schemeClr val="dk1"/>
                </a:solidFill>
                <a:latin typeface="Arial"/>
                <a:ea typeface="Arial"/>
                <a:cs typeface="Arial"/>
                <a:sym typeface="Arial"/>
              </a:rPr>
              <a:t>Sumado a esto se realizarán jornadas con la oficina de participación de acompañamiento con las instancias para la creación de propuestas.  </a:t>
            </a:r>
            <a:endParaRPr b="0" i="0" sz="1600" u="none" cap="none" strike="noStrike">
              <a:solidFill>
                <a:schemeClr val="dk1"/>
              </a:solidFill>
              <a:latin typeface="Arial"/>
              <a:ea typeface="Arial"/>
              <a:cs typeface="Arial"/>
              <a:sym typeface="Arial"/>
            </a:endParaRPr>
          </a:p>
        </p:txBody>
      </p:sp>
      <p:graphicFrame>
        <p:nvGraphicFramePr>
          <p:cNvPr id="573" name="Google Shape;573;p37"/>
          <p:cNvGraphicFramePr/>
          <p:nvPr/>
        </p:nvGraphicFramePr>
        <p:xfrm>
          <a:off x="2764993" y="1208241"/>
          <a:ext cx="3000000" cy="3000000"/>
        </p:xfrm>
        <a:graphic>
          <a:graphicData uri="http://schemas.openxmlformats.org/drawingml/2006/table">
            <a:tbl>
              <a:tblPr bandRow="1" firstRow="1">
                <a:noFill/>
                <a:tableStyleId>{52897131-EABC-44B9-802E-35CB63509F12}</a:tableStyleId>
              </a:tblPr>
              <a:tblGrid>
                <a:gridCol w="4064000"/>
                <a:gridCol w="4064000"/>
              </a:tblGrid>
              <a:tr h="370850">
                <a:tc>
                  <a:txBody>
                    <a:bodyPr/>
                    <a:lstStyle/>
                    <a:p>
                      <a:pPr indent="0" lvl="0" marL="0" marR="0" rtl="0" algn="l">
                        <a:lnSpc>
                          <a:spcPct val="100000"/>
                        </a:lnSpc>
                        <a:spcBef>
                          <a:spcPts val="0"/>
                        </a:spcBef>
                        <a:spcAft>
                          <a:spcPts val="0"/>
                        </a:spcAft>
                        <a:buNone/>
                      </a:pPr>
                      <a:r>
                        <a:rPr lang="es-MX" sz="1600" u="none" cap="none" strike="noStrike"/>
                        <a:t>Evento</a:t>
                      </a:r>
                      <a:endParaRPr sz="1600" u="none" cap="none" strike="noStrike">
                        <a:latin typeface="Arial"/>
                        <a:ea typeface="Arial"/>
                        <a:cs typeface="Arial"/>
                        <a:sym typeface="Arial"/>
                      </a:endParaRPr>
                    </a:p>
                  </a:txBody>
                  <a:tcPr marT="45725" marB="45725" marR="91450" marL="91450">
                    <a:solidFill>
                      <a:srgbClr val="CC0000"/>
                    </a:solidFill>
                  </a:tcPr>
                </a:tc>
                <a:tc>
                  <a:txBody>
                    <a:bodyPr/>
                    <a:lstStyle/>
                    <a:p>
                      <a:pPr indent="0" lvl="0" marL="0" marR="0" rtl="0" algn="l">
                        <a:lnSpc>
                          <a:spcPct val="100000"/>
                        </a:lnSpc>
                        <a:spcBef>
                          <a:spcPts val="0"/>
                        </a:spcBef>
                        <a:spcAft>
                          <a:spcPts val="0"/>
                        </a:spcAft>
                        <a:buNone/>
                      </a:pPr>
                      <a:r>
                        <a:rPr lang="es-MX" sz="1600" u="none" cap="none" strike="noStrike"/>
                        <a:t>Lugar</a:t>
                      </a:r>
                      <a:endParaRPr sz="1600" u="none" cap="none" strike="noStrike">
                        <a:latin typeface="Arial"/>
                        <a:ea typeface="Arial"/>
                        <a:cs typeface="Arial"/>
                        <a:sym typeface="Arial"/>
                      </a:endParaRPr>
                    </a:p>
                  </a:txBody>
                  <a:tcPr marT="45725" marB="45725" marR="91450" marL="91450">
                    <a:solidFill>
                      <a:srgbClr val="CC0000"/>
                    </a:solidFill>
                  </a:tcPr>
                </a:tc>
              </a:tr>
              <a:tr h="370850">
                <a:tc>
                  <a:txBody>
                    <a:bodyPr/>
                    <a:lstStyle/>
                    <a:p>
                      <a:pPr indent="0" lvl="0" marL="0" marR="0" rtl="0" algn="l">
                        <a:lnSpc>
                          <a:spcPct val="100000"/>
                        </a:lnSpc>
                        <a:spcBef>
                          <a:spcPts val="0"/>
                        </a:spcBef>
                        <a:spcAft>
                          <a:spcPts val="0"/>
                        </a:spcAft>
                        <a:buNone/>
                      </a:pPr>
                      <a:r>
                        <a:rPr lang="es-MX" sz="1600" u="none" cap="none" strike="noStrike"/>
                        <a:t>Lanzamiento: 26 de julio</a:t>
                      </a:r>
                      <a:endParaRPr sz="16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None/>
                      </a:pPr>
                      <a:r>
                        <a:rPr lang="es-MX" sz="1600" u="none" cap="none" strike="noStrike">
                          <a:latin typeface="Arial"/>
                          <a:ea typeface="Arial"/>
                          <a:cs typeface="Arial"/>
                          <a:sym typeface="Arial"/>
                        </a:rPr>
                        <a:t>Colegio INEM</a:t>
                      </a:r>
                      <a:endParaRPr/>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None/>
                      </a:pPr>
                      <a:r>
                        <a:rPr lang="es-MX" sz="1600" u="none" cap="none" strike="noStrike">
                          <a:latin typeface="Arial"/>
                          <a:ea typeface="Arial"/>
                          <a:cs typeface="Arial"/>
                          <a:sym typeface="Arial"/>
                        </a:rPr>
                        <a:t>Socialización genera: 28 de julio</a:t>
                      </a:r>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None/>
                      </a:pPr>
                      <a:r>
                        <a:rPr lang="es-MX" sz="1600" u="none" cap="none" strike="noStrike">
                          <a:latin typeface="Arial"/>
                          <a:ea typeface="Arial"/>
                          <a:cs typeface="Arial"/>
                          <a:sym typeface="Arial"/>
                        </a:rPr>
                        <a:t>Auditorio de la Alcaldía Local de Tunjuelito</a:t>
                      </a:r>
                      <a:endParaRPr/>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None/>
                      </a:pPr>
                      <a:r>
                        <a:rPr lang="es-MX" sz="1600" u="none" cap="none" strike="noStrike">
                          <a:latin typeface="Arial"/>
                          <a:ea typeface="Arial"/>
                          <a:cs typeface="Arial"/>
                          <a:sym typeface="Arial"/>
                        </a:rPr>
                        <a:t>Cierre de Presupuestos participativos Idea local: 15 de agosto</a:t>
                      </a:r>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None/>
                      </a:pPr>
                      <a:r>
                        <a:rPr lang="es-MX" sz="1600" u="none" cap="none" strike="noStrike">
                          <a:latin typeface="Arial"/>
                          <a:ea typeface="Arial"/>
                          <a:cs typeface="Arial"/>
                          <a:sym typeface="Arial"/>
                        </a:rPr>
                        <a:t>Casa de la Cultura</a:t>
                      </a:r>
                      <a:endParaRPr sz="1600" u="none" cap="none" strike="noStrike">
                        <a:latin typeface="Arial"/>
                        <a:ea typeface="Arial"/>
                        <a:cs typeface="Arial"/>
                        <a:sym typeface="Arial"/>
                      </a:endParaRPr>
                    </a:p>
                  </a:txBody>
                  <a:tcPr marT="45725" marB="45725" marR="91450" marL="91450">
                    <a:solidFill>
                      <a:srgbClr val="F2F2F2"/>
                    </a:solidFill>
                  </a:tcPr>
                </a:tc>
              </a:tr>
            </a:tbl>
          </a:graphicData>
        </a:graphic>
      </p:graphicFrame>
      <p:graphicFrame>
        <p:nvGraphicFramePr>
          <p:cNvPr id="574" name="Google Shape;574;p37"/>
          <p:cNvGraphicFramePr/>
          <p:nvPr/>
        </p:nvGraphicFramePr>
        <p:xfrm>
          <a:off x="1513190" y="4378381"/>
          <a:ext cx="3000000" cy="3000000"/>
        </p:xfrm>
        <a:graphic>
          <a:graphicData uri="http://schemas.openxmlformats.org/drawingml/2006/table">
            <a:tbl>
              <a:tblPr bandRow="1" firstRow="1">
                <a:noFill/>
                <a:tableStyleId>{52897131-EABC-44B9-802E-35CB63509F12}</a:tableStyleId>
              </a:tblPr>
              <a:tblGrid>
                <a:gridCol w="4064000"/>
                <a:gridCol w="4064000"/>
              </a:tblGrid>
              <a:tr h="429150">
                <a:tc>
                  <a:txBody>
                    <a:bodyPr/>
                    <a:lstStyle/>
                    <a:p>
                      <a:pPr indent="0" lvl="0" marL="0" marR="0" rtl="0" algn="l">
                        <a:lnSpc>
                          <a:spcPct val="100000"/>
                        </a:lnSpc>
                        <a:spcBef>
                          <a:spcPts val="0"/>
                        </a:spcBef>
                        <a:spcAft>
                          <a:spcPts val="0"/>
                        </a:spcAft>
                        <a:buNone/>
                      </a:pPr>
                      <a:r>
                        <a:rPr lang="es-MX" sz="1600" u="none" cap="none" strike="noStrike"/>
                        <a:t>Lugares continuos de inscripción </a:t>
                      </a:r>
                      <a:endParaRPr sz="1600" u="none" cap="none" strike="noStrike">
                        <a:latin typeface="Arial"/>
                        <a:ea typeface="Arial"/>
                        <a:cs typeface="Arial"/>
                        <a:sym typeface="Arial"/>
                      </a:endParaRPr>
                    </a:p>
                  </a:txBody>
                  <a:tcPr marT="45725" marB="45725" marR="91450" marL="91450">
                    <a:solidFill>
                      <a:srgbClr val="CC0000"/>
                    </a:solidFill>
                  </a:tcPr>
                </a:tc>
                <a:tc>
                  <a:txBody>
                    <a:bodyPr/>
                    <a:lstStyle/>
                    <a:p>
                      <a:pPr indent="0" lvl="0" marL="0" marR="0" rtl="0" algn="l">
                        <a:lnSpc>
                          <a:spcPct val="100000"/>
                        </a:lnSpc>
                        <a:spcBef>
                          <a:spcPts val="0"/>
                        </a:spcBef>
                        <a:spcAft>
                          <a:spcPts val="0"/>
                        </a:spcAft>
                        <a:buNone/>
                      </a:pPr>
                      <a:r>
                        <a:rPr lang="es-MX" sz="1600" u="none" cap="none" strike="noStrike">
                          <a:latin typeface="Arial"/>
                          <a:ea typeface="Arial"/>
                          <a:cs typeface="Arial"/>
                          <a:sym typeface="Arial"/>
                        </a:rPr>
                        <a:t>Horario de atención </a:t>
                      </a:r>
                      <a:endParaRPr/>
                    </a:p>
                  </a:txBody>
                  <a:tcPr marT="45725" marB="45725" marR="91450" marL="91450">
                    <a:solidFill>
                      <a:srgbClr val="CC0000"/>
                    </a:solidFill>
                  </a:tcPr>
                </a:tc>
              </a:tr>
              <a:tr h="519975">
                <a:tc>
                  <a:txBody>
                    <a:bodyPr/>
                    <a:lstStyle/>
                    <a:p>
                      <a:pPr indent="0" lvl="0" marL="0" marR="0" rtl="0" algn="l">
                        <a:lnSpc>
                          <a:spcPct val="100000"/>
                        </a:lnSpc>
                        <a:spcBef>
                          <a:spcPts val="0"/>
                        </a:spcBef>
                        <a:spcAft>
                          <a:spcPts val="0"/>
                        </a:spcAft>
                        <a:buNone/>
                      </a:pPr>
                      <a:r>
                        <a:rPr lang="es-MX" sz="1600" u="none" cap="none" strike="noStrike">
                          <a:latin typeface="Arial"/>
                          <a:ea typeface="Arial"/>
                          <a:cs typeface="Arial"/>
                          <a:sym typeface="Arial"/>
                        </a:rPr>
                        <a:t>Alcaldía Local de Tunjuelito</a:t>
                      </a:r>
                      <a:endParaRPr sz="16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None/>
                      </a:pPr>
                      <a:r>
                        <a:rPr lang="es-MX" sz="1600" u="none" cap="none" strike="noStrike">
                          <a:solidFill>
                            <a:schemeClr val="dk1"/>
                          </a:solidFill>
                          <a:latin typeface="Lexend Deca"/>
                          <a:ea typeface="Lexend Deca"/>
                          <a:cs typeface="Lexend Deca"/>
                          <a:sym typeface="Lexend Deca"/>
                        </a:rPr>
                        <a:t>Dg. 50a Sur #18-48, Tunjuelito, Bogotá</a:t>
                      </a:r>
                      <a:br>
                        <a:rPr lang="es-MX" sz="1600" u="none" cap="none" strike="noStrike">
                          <a:solidFill>
                            <a:schemeClr val="dk1"/>
                          </a:solidFill>
                          <a:latin typeface="Lexend Deca"/>
                          <a:ea typeface="Lexend Deca"/>
                          <a:cs typeface="Lexend Deca"/>
                          <a:sym typeface="Lexend Deca"/>
                        </a:rPr>
                      </a:br>
                      <a:r>
                        <a:rPr lang="es-MX" sz="1600" u="none" cap="none" strike="noStrike">
                          <a:solidFill>
                            <a:schemeClr val="dk1"/>
                          </a:solidFill>
                          <a:latin typeface="Lexend Deca"/>
                          <a:ea typeface="Lexend Deca"/>
                          <a:cs typeface="Lexend Deca"/>
                          <a:sym typeface="Lexend Deca"/>
                        </a:rPr>
                        <a:t>Barrio: San Carlos </a:t>
                      </a:r>
                      <a:endParaRPr/>
                    </a:p>
                  </a:txBody>
                  <a:tcPr marT="45725" marB="45725" marR="91450" marL="91450">
                    <a:solidFill>
                      <a:srgbClr val="F2F2F2"/>
                    </a:solidFill>
                  </a:tcPr>
                </a:tc>
              </a:tr>
              <a:tr h="519975">
                <a:tc>
                  <a:txBody>
                    <a:bodyPr/>
                    <a:lstStyle/>
                    <a:p>
                      <a:pPr indent="0" lvl="0" marL="0" marR="0" rtl="0" algn="l">
                        <a:lnSpc>
                          <a:spcPct val="100000"/>
                        </a:lnSpc>
                        <a:spcBef>
                          <a:spcPts val="0"/>
                        </a:spcBef>
                        <a:spcAft>
                          <a:spcPts val="0"/>
                        </a:spcAft>
                        <a:buNone/>
                      </a:pPr>
                      <a:r>
                        <a:rPr lang="es-MX" sz="1600" u="none" cap="none" strike="noStrike">
                          <a:latin typeface="Arial"/>
                          <a:ea typeface="Arial"/>
                          <a:cs typeface="Arial"/>
                          <a:sym typeface="Arial"/>
                        </a:rPr>
                        <a:t>Casa de la Participación </a:t>
                      </a:r>
                      <a:endParaRPr sz="16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None/>
                      </a:pPr>
                      <a:r>
                        <a:rPr lang="es-MX" sz="1600" u="none" cap="none" strike="noStrike">
                          <a:latin typeface="Arial"/>
                          <a:ea typeface="Arial"/>
                          <a:cs typeface="Arial"/>
                          <a:sym typeface="Arial"/>
                        </a:rPr>
                        <a:t>56f Sur-27, Cra. 29a, Bogotá</a:t>
                      </a:r>
                      <a:br>
                        <a:rPr lang="es-MX" sz="1600" u="none" cap="none" strike="noStrike">
                          <a:latin typeface="Arial"/>
                          <a:ea typeface="Arial"/>
                          <a:cs typeface="Arial"/>
                          <a:sym typeface="Arial"/>
                        </a:rPr>
                      </a:br>
                      <a:r>
                        <a:rPr lang="es-MX" sz="1600" u="none" cap="none" strike="noStrike">
                          <a:latin typeface="Arial"/>
                          <a:ea typeface="Arial"/>
                          <a:cs typeface="Arial"/>
                          <a:sym typeface="Arial"/>
                        </a:rPr>
                        <a:t>Barrio: Villa Ximena</a:t>
                      </a:r>
                      <a:endParaRPr sz="1600" u="none" cap="none" strike="noStrike">
                        <a:latin typeface="Arial"/>
                        <a:ea typeface="Arial"/>
                        <a:cs typeface="Arial"/>
                        <a:sym typeface="Arial"/>
                      </a:endParaRPr>
                    </a:p>
                  </a:txBody>
                  <a:tcPr marT="45725" marB="45725" marR="91450" marL="91450">
                    <a:solidFill>
                      <a:srgbClr val="F2F2F2"/>
                    </a:solidFill>
                  </a:tcPr>
                </a:tc>
              </a:tr>
              <a:tr h="519975">
                <a:tc>
                  <a:txBody>
                    <a:bodyPr/>
                    <a:lstStyle/>
                    <a:p>
                      <a:pPr indent="0" lvl="0" marL="0" marR="0" rtl="0" algn="l">
                        <a:lnSpc>
                          <a:spcPct val="100000"/>
                        </a:lnSpc>
                        <a:spcBef>
                          <a:spcPts val="0"/>
                        </a:spcBef>
                        <a:spcAft>
                          <a:spcPts val="0"/>
                        </a:spcAft>
                        <a:buNone/>
                      </a:pPr>
                      <a:r>
                        <a:rPr lang="es-MX" sz="1600" u="none" cap="none" strike="noStrike">
                          <a:latin typeface="Arial"/>
                          <a:ea typeface="Arial"/>
                          <a:cs typeface="Arial"/>
                          <a:sym typeface="Arial"/>
                        </a:rPr>
                        <a:t>Casa de la cultura de Tunjuelito </a:t>
                      </a:r>
                      <a:endParaRPr sz="16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None/>
                      </a:pPr>
                      <a:r>
                        <a:rPr lang="es-MX" sz="1600" u="none" cap="none" strike="noStrike">
                          <a:latin typeface="Arial"/>
                          <a:ea typeface="Arial"/>
                          <a:cs typeface="Arial"/>
                          <a:sym typeface="Arial"/>
                        </a:rPr>
                        <a:t> Dg. 52 D Sur #27-21</a:t>
                      </a:r>
                      <a:endParaRPr/>
                    </a:p>
                    <a:p>
                      <a:pPr indent="0" lvl="0" marL="0" marR="0" rtl="0" algn="l">
                        <a:lnSpc>
                          <a:spcPct val="100000"/>
                        </a:lnSpc>
                        <a:spcBef>
                          <a:spcPts val="0"/>
                        </a:spcBef>
                        <a:spcAft>
                          <a:spcPts val="0"/>
                        </a:spcAft>
                        <a:buNone/>
                      </a:pPr>
                      <a:r>
                        <a:rPr lang="es-MX" sz="1600" u="none" cap="none" strike="noStrike">
                          <a:latin typeface="Arial"/>
                          <a:ea typeface="Arial"/>
                          <a:cs typeface="Arial"/>
                          <a:sym typeface="Arial"/>
                        </a:rPr>
                        <a:t>Barrio: El Carmen</a:t>
                      </a:r>
                      <a:endParaRPr/>
                    </a:p>
                  </a:txBody>
                  <a:tcPr marT="45725" marB="45725" marR="91450" marL="91450">
                    <a:solidFill>
                      <a:srgbClr val="F2F2F2"/>
                    </a:solidFill>
                  </a:tcPr>
                </a:tc>
              </a:tr>
            </a:tbl>
          </a:graphicData>
        </a:graphic>
      </p:graphicFrame>
      <p:sp>
        <p:nvSpPr>
          <p:cNvPr id="575" name="Google Shape;575;p37"/>
          <p:cNvSpPr txBox="1"/>
          <p:nvPr/>
        </p:nvSpPr>
        <p:spPr>
          <a:xfrm>
            <a:off x="322875" y="214650"/>
            <a:ext cx="10706196" cy="9232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s-MX" sz="2400" u="none" cap="none" strike="noStrike">
                <a:solidFill>
                  <a:srgbClr val="CC0000"/>
                </a:solidFill>
                <a:latin typeface="Oswald"/>
                <a:ea typeface="Oswald"/>
                <a:cs typeface="Oswald"/>
                <a:sym typeface="Oswald"/>
              </a:rPr>
              <a:t>ESTRATEGIA DE LA TERRITORIALIZACIÓN DEL DIÁLOGO EN LA LOCALIDAD - PRESUPUESTOS PARTICIPATIVOS – DISTRIBUCIÓN </a:t>
            </a:r>
            <a:endParaRPr b="1" i="0" sz="2400" u="none" cap="none" strike="noStrike">
              <a:solidFill>
                <a:srgbClr val="CC0000"/>
              </a:solidFill>
              <a:latin typeface="Oswald"/>
              <a:ea typeface="Oswald"/>
              <a:cs typeface="Oswald"/>
              <a:sym typeface="Oswa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pic>
        <p:nvPicPr>
          <p:cNvPr id="580" name="Google Shape;580;p38"/>
          <p:cNvPicPr preferRelativeResize="0"/>
          <p:nvPr/>
        </p:nvPicPr>
        <p:blipFill rotWithShape="1">
          <a:blip r:embed="rId3">
            <a:alphaModFix/>
          </a:blip>
          <a:srcRect b="15139" l="0" r="0" t="0"/>
          <a:stretch/>
        </p:blipFill>
        <p:spPr>
          <a:xfrm>
            <a:off x="0" y="18900"/>
            <a:ext cx="12192000" cy="6895499"/>
          </a:xfrm>
          <a:prstGeom prst="rect">
            <a:avLst/>
          </a:prstGeom>
          <a:noFill/>
          <a:ln>
            <a:noFill/>
          </a:ln>
        </p:spPr>
      </p:pic>
      <p:grpSp>
        <p:nvGrpSpPr>
          <p:cNvPr id="581" name="Google Shape;581;p38"/>
          <p:cNvGrpSpPr/>
          <p:nvPr/>
        </p:nvGrpSpPr>
        <p:grpSpPr>
          <a:xfrm>
            <a:off x="10919837" y="18900"/>
            <a:ext cx="1245319" cy="6857697"/>
            <a:chOff x="10950525" y="35050"/>
            <a:chExt cx="1239000" cy="6822900"/>
          </a:xfrm>
        </p:grpSpPr>
        <p:sp>
          <p:nvSpPr>
            <p:cNvPr id="582" name="Google Shape;582;p38"/>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83" name="Google Shape;583;p38"/>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584" name="Google Shape;584;p38"/>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graphicFrame>
        <p:nvGraphicFramePr>
          <p:cNvPr id="585" name="Google Shape;585;p38"/>
          <p:cNvGraphicFramePr/>
          <p:nvPr/>
        </p:nvGraphicFramePr>
        <p:xfrm>
          <a:off x="700391" y="1286900"/>
          <a:ext cx="3000000" cy="3000000"/>
        </p:xfrm>
        <a:graphic>
          <a:graphicData uri="http://schemas.openxmlformats.org/drawingml/2006/table">
            <a:tbl>
              <a:tblPr bandRow="1" firstRow="1">
                <a:noFill/>
                <a:tableStyleId>{52897131-EABC-44B9-802E-35CB63509F12}</a:tableStyleId>
              </a:tblPr>
              <a:tblGrid>
                <a:gridCol w="6177075"/>
                <a:gridCol w="1536975"/>
                <a:gridCol w="2716975"/>
              </a:tblGrid>
              <a:tr h="370850">
                <a:tc>
                  <a:txBody>
                    <a:bodyPr/>
                    <a:lstStyle/>
                    <a:p>
                      <a:pPr indent="0" lvl="0" marL="0" marR="0" rtl="0" algn="l">
                        <a:lnSpc>
                          <a:spcPct val="100000"/>
                        </a:lnSpc>
                        <a:spcBef>
                          <a:spcPts val="0"/>
                        </a:spcBef>
                        <a:spcAft>
                          <a:spcPts val="0"/>
                        </a:spcAft>
                        <a:buNone/>
                      </a:pPr>
                      <a:r>
                        <a:rPr lang="es-MX" sz="1400" u="none" cap="none" strike="noStrike">
                          <a:latin typeface="Arial"/>
                          <a:ea typeface="Arial"/>
                          <a:cs typeface="Arial"/>
                          <a:sym typeface="Arial"/>
                        </a:rPr>
                        <a:t>Metas de PDL  con más de 1 iniciativa</a:t>
                      </a:r>
                      <a:endParaRPr sz="1400" u="none" cap="none" strike="noStrike">
                        <a:latin typeface="Arial"/>
                        <a:ea typeface="Arial"/>
                        <a:cs typeface="Arial"/>
                        <a:sym typeface="Arial"/>
                      </a:endParaRPr>
                    </a:p>
                  </a:txBody>
                  <a:tcPr marT="45725" marB="45725" marR="91450" marL="91450">
                    <a:solidFill>
                      <a:srgbClr val="CC0000"/>
                    </a:solidFill>
                  </a:tcPr>
                </a:tc>
                <a:tc>
                  <a:txBody>
                    <a:bodyPr/>
                    <a:lstStyle/>
                    <a:p>
                      <a:pPr indent="0" lvl="0" marL="0" marR="0" rtl="0" algn="l">
                        <a:lnSpc>
                          <a:spcPct val="100000"/>
                        </a:lnSpc>
                        <a:spcBef>
                          <a:spcPts val="0"/>
                        </a:spcBef>
                        <a:spcAft>
                          <a:spcPts val="0"/>
                        </a:spcAft>
                        <a:buNone/>
                      </a:pPr>
                      <a:r>
                        <a:rPr lang="es-MX" sz="1400" u="none" cap="none" strike="noStrike">
                          <a:latin typeface="Arial"/>
                          <a:ea typeface="Arial"/>
                          <a:cs typeface="Arial"/>
                          <a:sym typeface="Arial"/>
                        </a:rPr>
                        <a:t>Propuestas</a:t>
                      </a:r>
                      <a:endParaRPr sz="1400" u="none" cap="none" strike="noStrike">
                        <a:latin typeface="Arial"/>
                        <a:ea typeface="Arial"/>
                        <a:cs typeface="Arial"/>
                        <a:sym typeface="Arial"/>
                      </a:endParaRPr>
                    </a:p>
                  </a:txBody>
                  <a:tcPr marT="45725" marB="45725" marR="91450" marL="91450">
                    <a:solidFill>
                      <a:srgbClr val="CC0000"/>
                    </a:solidFill>
                  </a:tcPr>
                </a:tc>
                <a:tc>
                  <a:txBody>
                    <a:bodyPr/>
                    <a:lstStyle/>
                    <a:p>
                      <a:pPr indent="0" lvl="0" marL="0" marR="0" rtl="0" algn="l">
                        <a:lnSpc>
                          <a:spcPct val="100000"/>
                        </a:lnSpc>
                        <a:spcBef>
                          <a:spcPts val="0"/>
                        </a:spcBef>
                        <a:spcAft>
                          <a:spcPts val="0"/>
                        </a:spcAft>
                        <a:buNone/>
                      </a:pPr>
                      <a:r>
                        <a:rPr lang="es-MX" sz="1400" u="none" cap="none" strike="noStrike">
                          <a:latin typeface="Arial"/>
                          <a:ea typeface="Arial"/>
                          <a:cs typeface="Arial"/>
                          <a:sym typeface="Arial"/>
                        </a:rPr>
                        <a:t>Modalidad</a:t>
                      </a:r>
                      <a:endParaRPr sz="1400" u="none" cap="none" strike="noStrike">
                        <a:latin typeface="Arial"/>
                        <a:ea typeface="Arial"/>
                        <a:cs typeface="Arial"/>
                        <a:sym typeface="Arial"/>
                      </a:endParaRPr>
                    </a:p>
                  </a:txBody>
                  <a:tcPr marT="45725" marB="45725" marR="91450" marL="91450">
                    <a:solidFill>
                      <a:srgbClr val="CC0000"/>
                    </a:solidFill>
                  </a:tcPr>
                </a:tc>
              </a:tr>
              <a:tr h="370850">
                <a:tc>
                  <a:txBody>
                    <a:bodyPr/>
                    <a:lstStyle/>
                    <a:p>
                      <a:pPr indent="0" lvl="0" marL="0" marR="0" rtl="0" algn="l">
                        <a:lnSpc>
                          <a:spcPct val="100000"/>
                        </a:lnSpc>
                        <a:spcBef>
                          <a:spcPts val="0"/>
                        </a:spcBef>
                        <a:spcAft>
                          <a:spcPts val="0"/>
                        </a:spcAft>
                        <a:buNone/>
                      </a:pPr>
                      <a:r>
                        <a:rPr lang="es-MX" sz="1400" u="none" cap="none" strike="noStrike">
                          <a:latin typeface="Arial"/>
                          <a:ea typeface="Arial"/>
                          <a:cs typeface="Arial"/>
                          <a:sym typeface="Arial"/>
                        </a:rPr>
                        <a:t>Ejecutar 12 Programa(s) comunitarios con enfoque restaurativo para el cuidado del espacio público y del medio ambiente</a:t>
                      </a:r>
                      <a:endParaRPr/>
                    </a:p>
                  </a:txBody>
                  <a:tcPr marT="45725" marB="45725" marR="91450" marL="91450">
                    <a:solidFill>
                      <a:srgbClr val="F2F2F2"/>
                    </a:solidFill>
                  </a:tcPr>
                </a:tc>
                <a:tc>
                  <a:txBody>
                    <a:bodyPr/>
                    <a:lstStyle/>
                    <a:p>
                      <a:pPr indent="0" lvl="0" marL="0" marR="0" rtl="0" algn="ctr">
                        <a:lnSpc>
                          <a:spcPct val="100000"/>
                        </a:lnSpc>
                        <a:spcBef>
                          <a:spcPts val="0"/>
                        </a:spcBef>
                        <a:spcAft>
                          <a:spcPts val="0"/>
                        </a:spcAft>
                        <a:buNone/>
                      </a:pPr>
                      <a:r>
                        <a:rPr lang="es-MX" sz="1400" u="none" cap="none" strike="noStrike">
                          <a:latin typeface="Arial"/>
                          <a:ea typeface="Arial"/>
                          <a:cs typeface="Arial"/>
                          <a:sym typeface="Arial"/>
                        </a:rPr>
                        <a:t>3</a:t>
                      </a:r>
                      <a:endParaRPr sz="14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None/>
                      </a:pPr>
                      <a:r>
                        <a:rPr lang="es-MX" sz="1400" u="none" cap="none" strike="noStrike">
                          <a:latin typeface="Arial"/>
                          <a:ea typeface="Arial"/>
                          <a:cs typeface="Arial"/>
                          <a:sym typeface="Arial"/>
                        </a:rPr>
                        <a:t>3 Diálogo general</a:t>
                      </a:r>
                      <a:endParaRPr sz="1400" u="none" cap="none" strike="noStrike">
                        <a:latin typeface="Arial"/>
                        <a:ea typeface="Arial"/>
                        <a:cs typeface="Arial"/>
                        <a:sym typeface="Arial"/>
                      </a:endParaRPr>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None/>
                      </a:pPr>
                      <a:r>
                        <a:rPr lang="es-MX" sz="1400" u="none" cap="none" strike="noStrike">
                          <a:latin typeface="Arial"/>
                          <a:ea typeface="Arial"/>
                          <a:cs typeface="Arial"/>
                          <a:sym typeface="Arial"/>
                        </a:rPr>
                        <a:t>Beneficiar 2000 Persona(s) en actividades recreo-deportivas comunitarias.</a:t>
                      </a:r>
                      <a:endParaRPr/>
                    </a:p>
                  </a:txBody>
                  <a:tcPr marT="45725" marB="45725" marR="91450" marL="91450">
                    <a:solidFill>
                      <a:srgbClr val="F2F2F2"/>
                    </a:solidFill>
                  </a:tcPr>
                </a:tc>
                <a:tc>
                  <a:txBody>
                    <a:bodyPr/>
                    <a:lstStyle/>
                    <a:p>
                      <a:pPr indent="0" lvl="0" marL="0" marR="0" rtl="0" algn="ctr">
                        <a:lnSpc>
                          <a:spcPct val="100000"/>
                        </a:lnSpc>
                        <a:spcBef>
                          <a:spcPts val="0"/>
                        </a:spcBef>
                        <a:spcAft>
                          <a:spcPts val="0"/>
                        </a:spcAft>
                        <a:buNone/>
                      </a:pPr>
                      <a:r>
                        <a:rPr lang="es-MX" sz="1400" u="none" cap="none" strike="noStrike">
                          <a:latin typeface="Arial"/>
                          <a:ea typeface="Arial"/>
                          <a:cs typeface="Arial"/>
                          <a:sym typeface="Arial"/>
                        </a:rPr>
                        <a:t>3</a:t>
                      </a:r>
                      <a:endParaRPr sz="14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None/>
                      </a:pPr>
                      <a:r>
                        <a:rPr lang="es-MX" sz="1400" u="none" cap="none" strike="noStrike">
                          <a:latin typeface="Arial"/>
                          <a:ea typeface="Arial"/>
                          <a:cs typeface="Arial"/>
                          <a:sym typeface="Arial"/>
                        </a:rPr>
                        <a:t>1 Idea lo Local, 1 Juventud y 1 étnicos</a:t>
                      </a:r>
                      <a:endParaRPr sz="1400" u="none" cap="none" strike="noStrike">
                        <a:latin typeface="Arial"/>
                        <a:ea typeface="Arial"/>
                        <a:cs typeface="Arial"/>
                        <a:sym typeface="Arial"/>
                      </a:endParaRPr>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None/>
                      </a:pPr>
                      <a:r>
                        <a:rPr lang="es-MX" sz="1400" u="none" cap="none" strike="noStrike">
                          <a:latin typeface="Arial"/>
                          <a:ea typeface="Arial"/>
                          <a:cs typeface="Arial"/>
                          <a:sym typeface="Arial"/>
                        </a:rPr>
                        <a:t>Realizar 40 Evento(s) de promoción, circulación y apropiación de actividades artísticas, culturales y patrimoniales.</a:t>
                      </a:r>
                      <a:endParaRPr/>
                    </a:p>
                  </a:txBody>
                  <a:tcPr marT="45725" marB="45725" marR="91450" marL="91450">
                    <a:solidFill>
                      <a:srgbClr val="F2F2F2"/>
                    </a:solidFill>
                  </a:tcPr>
                </a:tc>
                <a:tc>
                  <a:txBody>
                    <a:bodyPr/>
                    <a:lstStyle/>
                    <a:p>
                      <a:pPr indent="0" lvl="0" marL="0" marR="0" rtl="0" algn="ctr">
                        <a:lnSpc>
                          <a:spcPct val="100000"/>
                        </a:lnSpc>
                        <a:spcBef>
                          <a:spcPts val="0"/>
                        </a:spcBef>
                        <a:spcAft>
                          <a:spcPts val="0"/>
                        </a:spcAft>
                        <a:buNone/>
                      </a:pPr>
                      <a:r>
                        <a:rPr lang="es-MX" sz="1400" u="none" cap="none" strike="noStrike">
                          <a:latin typeface="Arial"/>
                          <a:ea typeface="Arial"/>
                          <a:cs typeface="Arial"/>
                          <a:sym typeface="Arial"/>
                        </a:rPr>
                        <a:t>5</a:t>
                      </a:r>
                      <a:endParaRPr sz="14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None/>
                      </a:pPr>
                      <a:r>
                        <a:rPr lang="es-MX" sz="1400" u="none" cap="none" strike="noStrike">
                          <a:latin typeface="Arial"/>
                          <a:ea typeface="Arial"/>
                          <a:cs typeface="Arial"/>
                          <a:sym typeface="Arial"/>
                        </a:rPr>
                        <a:t>1 Idea lo Local, 1LGBTI</a:t>
                      </a:r>
                      <a:endParaRPr/>
                    </a:p>
                    <a:p>
                      <a:pPr indent="0" lvl="0" marL="0" marR="0" rtl="0" algn="l">
                        <a:lnSpc>
                          <a:spcPct val="100000"/>
                        </a:lnSpc>
                        <a:spcBef>
                          <a:spcPts val="0"/>
                        </a:spcBef>
                        <a:spcAft>
                          <a:spcPts val="0"/>
                        </a:spcAft>
                        <a:buNone/>
                      </a:pPr>
                      <a:r>
                        <a:t/>
                      </a:r>
                      <a:endParaRPr sz="1400" u="none" cap="none" strike="noStrike">
                        <a:latin typeface="Arial"/>
                        <a:ea typeface="Arial"/>
                        <a:cs typeface="Arial"/>
                        <a:sym typeface="Arial"/>
                      </a:endParaRPr>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None/>
                      </a:pPr>
                      <a:r>
                        <a:rPr lang="es-MX" sz="1400" u="none" cap="none" strike="noStrike">
                          <a:latin typeface="Arial"/>
                          <a:ea typeface="Arial"/>
                          <a:cs typeface="Arial"/>
                          <a:sym typeface="Arial"/>
                        </a:rPr>
                        <a:t>Capacitar 800 Persona(s) en los campos artísticos, interculturales, culturales y/o patrimoniales</a:t>
                      </a:r>
                      <a:endParaRPr/>
                    </a:p>
                  </a:txBody>
                  <a:tcPr marT="45725" marB="45725" marR="91450" marL="91450">
                    <a:solidFill>
                      <a:srgbClr val="F2F2F2"/>
                    </a:solidFill>
                  </a:tcPr>
                </a:tc>
                <a:tc>
                  <a:txBody>
                    <a:bodyPr/>
                    <a:lstStyle/>
                    <a:p>
                      <a:pPr indent="0" lvl="0" marL="0" marR="0" rtl="0" algn="ctr">
                        <a:lnSpc>
                          <a:spcPct val="100000"/>
                        </a:lnSpc>
                        <a:spcBef>
                          <a:spcPts val="0"/>
                        </a:spcBef>
                        <a:spcAft>
                          <a:spcPts val="0"/>
                        </a:spcAft>
                        <a:buNone/>
                      </a:pPr>
                      <a:r>
                        <a:rPr lang="es-MX" sz="1400" u="none" cap="none" strike="noStrike">
                          <a:latin typeface="Arial"/>
                          <a:ea typeface="Arial"/>
                          <a:cs typeface="Arial"/>
                          <a:sym typeface="Arial"/>
                        </a:rPr>
                        <a:t>3</a:t>
                      </a:r>
                      <a:endParaRPr sz="14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None/>
                      </a:pPr>
                      <a:r>
                        <a:rPr lang="es-MX" sz="1400" u="none" cap="none" strike="noStrike">
                          <a:latin typeface="Arial"/>
                          <a:ea typeface="Arial"/>
                          <a:cs typeface="Arial"/>
                          <a:sym typeface="Arial"/>
                        </a:rPr>
                        <a:t>1 Idea lo Local, 1 Juventud y 1 étnicos</a:t>
                      </a:r>
                      <a:endParaRPr sz="1400" u="none" cap="none" strike="noStrike">
                        <a:latin typeface="Arial"/>
                        <a:ea typeface="Arial"/>
                        <a:cs typeface="Arial"/>
                        <a:sym typeface="Arial"/>
                      </a:endParaRPr>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None/>
                      </a:pPr>
                      <a:r>
                        <a:rPr lang="es-MX" sz="1400" u="none" cap="none" strike="noStrike">
                          <a:latin typeface="Arial"/>
                          <a:ea typeface="Arial"/>
                          <a:cs typeface="Arial"/>
                          <a:sym typeface="Arial"/>
                        </a:rPr>
                        <a:t>apoyar 300 Mipyme(s) emprendimientos y/o actores de la economía informal para el fortalecimiento del tejido empresarial local.</a:t>
                      </a:r>
                      <a:endParaRPr/>
                    </a:p>
                  </a:txBody>
                  <a:tcPr marT="45725" marB="45725" marR="91450" marL="91450">
                    <a:solidFill>
                      <a:srgbClr val="F2F2F2"/>
                    </a:solidFill>
                  </a:tcPr>
                </a:tc>
                <a:tc>
                  <a:txBody>
                    <a:bodyPr/>
                    <a:lstStyle/>
                    <a:p>
                      <a:pPr indent="0" lvl="0" marL="0" marR="0" rtl="0" algn="ctr">
                        <a:lnSpc>
                          <a:spcPct val="100000"/>
                        </a:lnSpc>
                        <a:spcBef>
                          <a:spcPts val="0"/>
                        </a:spcBef>
                        <a:spcAft>
                          <a:spcPts val="0"/>
                        </a:spcAft>
                        <a:buNone/>
                      </a:pPr>
                      <a:r>
                        <a:rPr lang="es-MX"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2 Dialogo general</a:t>
                      </a:r>
                      <a:endParaRPr sz="1400" u="none" cap="none" strike="noStrike">
                        <a:latin typeface="Arial"/>
                        <a:ea typeface="Arial"/>
                        <a:cs typeface="Arial"/>
                        <a:sym typeface="Arial"/>
                      </a:endParaRPr>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Financiar 45 Proyecto(s) del sector cultural y creativo</a:t>
                      </a:r>
                      <a:endParaRPr/>
                    </a:p>
                    <a:p>
                      <a:pPr indent="0" lvl="0" marL="0" marR="0" rtl="0" algn="l">
                        <a:lnSpc>
                          <a:spcPct val="100000"/>
                        </a:lnSpc>
                        <a:spcBef>
                          <a:spcPts val="0"/>
                        </a:spcBef>
                        <a:spcAft>
                          <a:spcPts val="0"/>
                        </a:spcAft>
                        <a:buNone/>
                      </a:pPr>
                      <a:r>
                        <a:t/>
                      </a:r>
                      <a:endParaRPr sz="14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ctr">
                        <a:lnSpc>
                          <a:spcPct val="100000"/>
                        </a:lnSpc>
                        <a:spcBef>
                          <a:spcPts val="0"/>
                        </a:spcBef>
                        <a:spcAft>
                          <a:spcPts val="0"/>
                        </a:spcAft>
                        <a:buNone/>
                      </a:pPr>
                      <a:r>
                        <a:rPr lang="es-MX"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s-MX" sz="1400" u="none" cap="none" strike="noStrike">
                          <a:latin typeface="Arial"/>
                          <a:ea typeface="Arial"/>
                          <a:cs typeface="Arial"/>
                          <a:sym typeface="Arial"/>
                        </a:rPr>
                        <a:t>2 Dialogo general</a:t>
                      </a:r>
                      <a:endParaRPr sz="1400" u="none" cap="none" strike="noStrike">
                        <a:latin typeface="Arial"/>
                        <a:ea typeface="Arial"/>
                        <a:cs typeface="Arial"/>
                        <a:sym typeface="Arial"/>
                      </a:endParaRPr>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None/>
                      </a:pPr>
                      <a:r>
                        <a:rPr lang="es-MX" sz="1400" u="none" cap="none" strike="noStrike">
                          <a:latin typeface="Arial"/>
                          <a:ea typeface="Arial"/>
                          <a:cs typeface="Arial"/>
                          <a:sym typeface="Arial"/>
                        </a:rPr>
                        <a:t>Implementar 12 Proceso(s) comunitarios de educación ambiental que promueven la conservación de la biodiversidad y el agua</a:t>
                      </a:r>
                      <a:endParaRPr/>
                    </a:p>
                  </a:txBody>
                  <a:tcPr marT="45725" marB="45725" marR="91450" marL="91450">
                    <a:solidFill>
                      <a:srgbClr val="F2F2F2"/>
                    </a:solidFill>
                  </a:tcPr>
                </a:tc>
                <a:tc>
                  <a:txBody>
                    <a:bodyPr/>
                    <a:lstStyle/>
                    <a:p>
                      <a:pPr indent="0" lvl="0" marL="0" marR="0" rtl="0" algn="ctr">
                        <a:lnSpc>
                          <a:spcPct val="100000"/>
                        </a:lnSpc>
                        <a:spcBef>
                          <a:spcPts val="0"/>
                        </a:spcBef>
                        <a:spcAft>
                          <a:spcPts val="0"/>
                        </a:spcAft>
                        <a:buNone/>
                      </a:pPr>
                      <a:r>
                        <a:rPr lang="es-MX" sz="1400" u="none" cap="none" strike="noStrike">
                          <a:latin typeface="Arial"/>
                          <a:ea typeface="Arial"/>
                          <a:cs typeface="Arial"/>
                          <a:sym typeface="Arial"/>
                        </a:rPr>
                        <a:t>3</a:t>
                      </a:r>
                      <a:endParaRPr sz="14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None/>
                      </a:pPr>
                      <a:r>
                        <a:rPr lang="es-MX" sz="1400" u="none" cap="none" strike="noStrike">
                          <a:latin typeface="Arial"/>
                          <a:ea typeface="Arial"/>
                          <a:cs typeface="Arial"/>
                          <a:sym typeface="Arial"/>
                        </a:rPr>
                        <a:t>3 Ideal Lo Local</a:t>
                      </a:r>
                      <a:endParaRPr sz="1400" u="none" cap="none" strike="noStrike">
                        <a:latin typeface="Arial"/>
                        <a:ea typeface="Arial"/>
                        <a:cs typeface="Arial"/>
                        <a:sym typeface="Arial"/>
                      </a:endParaRPr>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None/>
                      </a:pPr>
                      <a:r>
                        <a:rPr lang="es-MX" sz="1400" u="none" cap="none" strike="noStrike">
                          <a:latin typeface="Arial"/>
                          <a:ea typeface="Arial"/>
                          <a:cs typeface="Arial"/>
                          <a:sym typeface="Arial"/>
                        </a:rPr>
                        <a:t>Implementar 16 Huerta(s) urbanas.</a:t>
                      </a:r>
                      <a:endParaRPr/>
                    </a:p>
                  </a:txBody>
                  <a:tcPr marT="45725" marB="45725" marR="91450" marL="91450">
                    <a:solidFill>
                      <a:srgbClr val="F2F2F2"/>
                    </a:solidFill>
                  </a:tcPr>
                </a:tc>
                <a:tc>
                  <a:txBody>
                    <a:bodyPr/>
                    <a:lstStyle/>
                    <a:p>
                      <a:pPr indent="0" lvl="0" marL="0" marR="0" rtl="0" algn="ctr">
                        <a:lnSpc>
                          <a:spcPct val="100000"/>
                        </a:lnSpc>
                        <a:spcBef>
                          <a:spcPts val="0"/>
                        </a:spcBef>
                        <a:spcAft>
                          <a:spcPts val="0"/>
                        </a:spcAft>
                        <a:buNone/>
                      </a:pPr>
                      <a:r>
                        <a:rPr lang="es-MX"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None/>
                      </a:pPr>
                      <a:r>
                        <a:rPr lang="es-MX" sz="1400" u="none" cap="none" strike="noStrike">
                          <a:latin typeface="Arial"/>
                          <a:ea typeface="Arial"/>
                          <a:cs typeface="Arial"/>
                          <a:sym typeface="Arial"/>
                        </a:rPr>
                        <a:t>1  Idea lo Local, 1 Étnico</a:t>
                      </a:r>
                      <a:endParaRPr sz="1400" u="none" cap="none" strike="noStrike">
                        <a:latin typeface="Arial"/>
                        <a:ea typeface="Arial"/>
                        <a:cs typeface="Arial"/>
                        <a:sym typeface="Arial"/>
                      </a:endParaRPr>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None/>
                      </a:pPr>
                      <a:r>
                        <a:rPr lang="es-MX" sz="1400" u="none" cap="none" strike="noStrike">
                          <a:latin typeface="Arial"/>
                          <a:ea typeface="Arial"/>
                          <a:cs typeface="Arial"/>
                          <a:sym typeface="Arial"/>
                        </a:rPr>
                        <a:t>Fortalecer 200 Organización(es) sociales e Instancias de participación ciudadana.</a:t>
                      </a:r>
                      <a:endParaRPr/>
                    </a:p>
                  </a:txBody>
                  <a:tcPr marT="45725" marB="45725" marR="91450" marL="91450">
                    <a:solidFill>
                      <a:srgbClr val="F2F2F2"/>
                    </a:solidFill>
                  </a:tcPr>
                </a:tc>
                <a:tc>
                  <a:txBody>
                    <a:bodyPr/>
                    <a:lstStyle/>
                    <a:p>
                      <a:pPr indent="0" lvl="0" marL="0" marR="0" rtl="0" algn="ctr">
                        <a:lnSpc>
                          <a:spcPct val="100000"/>
                        </a:lnSpc>
                        <a:spcBef>
                          <a:spcPts val="0"/>
                        </a:spcBef>
                        <a:spcAft>
                          <a:spcPts val="0"/>
                        </a:spcAft>
                        <a:buNone/>
                      </a:pPr>
                      <a:r>
                        <a:rPr lang="es-MX" sz="1400" u="none" cap="none" strike="noStrike">
                          <a:latin typeface="Arial"/>
                          <a:ea typeface="Arial"/>
                          <a:cs typeface="Arial"/>
                          <a:sym typeface="Arial"/>
                        </a:rPr>
                        <a:t>3</a:t>
                      </a:r>
                      <a:endParaRPr sz="14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None/>
                      </a:pPr>
                      <a:r>
                        <a:rPr lang="es-MX" sz="1400" u="none" cap="none" strike="noStrike">
                          <a:latin typeface="Arial"/>
                          <a:ea typeface="Arial"/>
                          <a:cs typeface="Arial"/>
                          <a:sym typeface="Arial"/>
                        </a:rPr>
                        <a:t>1 idea lo local. 1 LGBTI y 1 Étnicos </a:t>
                      </a:r>
                      <a:endParaRPr sz="1400" u="none" cap="none" strike="noStrike">
                        <a:latin typeface="Arial"/>
                        <a:ea typeface="Arial"/>
                        <a:cs typeface="Arial"/>
                        <a:sym typeface="Arial"/>
                      </a:endParaRPr>
                    </a:p>
                  </a:txBody>
                  <a:tcPr marT="45725" marB="45725" marR="91450" marL="91450">
                    <a:solidFill>
                      <a:srgbClr val="F2F2F2"/>
                    </a:solidFill>
                  </a:tcPr>
                </a:tc>
              </a:tr>
            </a:tbl>
          </a:graphicData>
        </a:graphic>
      </p:graphicFrame>
      <p:sp>
        <p:nvSpPr>
          <p:cNvPr id="586" name="Google Shape;586;p38"/>
          <p:cNvSpPr txBox="1"/>
          <p:nvPr/>
        </p:nvSpPr>
        <p:spPr>
          <a:xfrm>
            <a:off x="322875" y="214650"/>
            <a:ext cx="10706196" cy="9232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s-MX" sz="2400" u="none" cap="none" strike="noStrike">
                <a:solidFill>
                  <a:srgbClr val="CC0000"/>
                </a:solidFill>
                <a:latin typeface="Oswald"/>
                <a:ea typeface="Oswald"/>
                <a:cs typeface="Oswald"/>
                <a:sym typeface="Oswald"/>
              </a:rPr>
              <a:t>ESTRATEGIA DE LA TERRITORIALIZACIÓN DEL DIÁLOGO EN LA LOCALIDAD - PRESUPUESTOS PARTICIPATIVOS – DISTRIBUCIÓN </a:t>
            </a:r>
            <a:endParaRPr b="1" i="0" sz="2400" u="none" cap="none" strike="noStrike">
              <a:solidFill>
                <a:srgbClr val="CC0000"/>
              </a:solidFill>
              <a:latin typeface="Oswald"/>
              <a:ea typeface="Oswald"/>
              <a:cs typeface="Oswald"/>
              <a:sym typeface="Oswa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pic>
        <p:nvPicPr>
          <p:cNvPr id="591" name="Google Shape;591;p39"/>
          <p:cNvPicPr preferRelativeResize="0"/>
          <p:nvPr/>
        </p:nvPicPr>
        <p:blipFill rotWithShape="1">
          <a:blip r:embed="rId3">
            <a:alphaModFix/>
          </a:blip>
          <a:srcRect b="15139" l="0" r="0" t="0"/>
          <a:stretch/>
        </p:blipFill>
        <p:spPr>
          <a:xfrm>
            <a:off x="0" y="18900"/>
            <a:ext cx="12192000" cy="6895499"/>
          </a:xfrm>
          <a:prstGeom prst="rect">
            <a:avLst/>
          </a:prstGeom>
          <a:noFill/>
          <a:ln>
            <a:noFill/>
          </a:ln>
        </p:spPr>
      </p:pic>
      <p:grpSp>
        <p:nvGrpSpPr>
          <p:cNvPr id="592" name="Google Shape;592;p39"/>
          <p:cNvGrpSpPr/>
          <p:nvPr/>
        </p:nvGrpSpPr>
        <p:grpSpPr>
          <a:xfrm>
            <a:off x="10919837" y="18900"/>
            <a:ext cx="1245319" cy="6857697"/>
            <a:chOff x="10950525" y="35050"/>
            <a:chExt cx="1239000" cy="6822900"/>
          </a:xfrm>
        </p:grpSpPr>
        <p:sp>
          <p:nvSpPr>
            <p:cNvPr id="593" name="Google Shape;593;p39"/>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94" name="Google Shape;594;p39"/>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595" name="Google Shape;595;p39"/>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graphicFrame>
        <p:nvGraphicFramePr>
          <p:cNvPr id="596" name="Google Shape;596;p39"/>
          <p:cNvGraphicFramePr/>
          <p:nvPr/>
        </p:nvGraphicFramePr>
        <p:xfrm>
          <a:off x="700391" y="1675806"/>
          <a:ext cx="3000000" cy="3000000"/>
        </p:xfrm>
        <a:graphic>
          <a:graphicData uri="http://schemas.openxmlformats.org/drawingml/2006/table">
            <a:tbl>
              <a:tblPr bandRow="1" firstRow="1">
                <a:noFill/>
                <a:tableStyleId>{52897131-EABC-44B9-802E-35CB63509F12}</a:tableStyleId>
              </a:tblPr>
              <a:tblGrid>
                <a:gridCol w="6177075"/>
                <a:gridCol w="1536975"/>
                <a:gridCol w="2716975"/>
              </a:tblGrid>
              <a:tr h="370850">
                <a:tc>
                  <a:txBody>
                    <a:bodyPr/>
                    <a:lstStyle/>
                    <a:p>
                      <a:pPr indent="0" lvl="0" marL="0" marR="0" rtl="0" algn="l">
                        <a:lnSpc>
                          <a:spcPct val="100000"/>
                        </a:lnSpc>
                        <a:spcBef>
                          <a:spcPts val="0"/>
                        </a:spcBef>
                        <a:spcAft>
                          <a:spcPts val="0"/>
                        </a:spcAft>
                        <a:buNone/>
                      </a:pPr>
                      <a:r>
                        <a:rPr lang="es-MX" sz="1600" u="none" cap="none" strike="noStrike">
                          <a:latin typeface="Arial"/>
                          <a:ea typeface="Arial"/>
                          <a:cs typeface="Arial"/>
                          <a:sym typeface="Arial"/>
                        </a:rPr>
                        <a:t>Metas de PDL  con más de 1 iniciativa</a:t>
                      </a:r>
                      <a:endParaRPr sz="1600" u="none" cap="none" strike="noStrike">
                        <a:latin typeface="Arial"/>
                        <a:ea typeface="Arial"/>
                        <a:cs typeface="Arial"/>
                        <a:sym typeface="Arial"/>
                      </a:endParaRPr>
                    </a:p>
                  </a:txBody>
                  <a:tcPr marT="45725" marB="45725" marR="91450" marL="91450">
                    <a:solidFill>
                      <a:srgbClr val="CC0000"/>
                    </a:solidFill>
                  </a:tcPr>
                </a:tc>
                <a:tc>
                  <a:txBody>
                    <a:bodyPr/>
                    <a:lstStyle/>
                    <a:p>
                      <a:pPr indent="0" lvl="0" marL="0" marR="0" rtl="0" algn="l">
                        <a:lnSpc>
                          <a:spcPct val="100000"/>
                        </a:lnSpc>
                        <a:spcBef>
                          <a:spcPts val="0"/>
                        </a:spcBef>
                        <a:spcAft>
                          <a:spcPts val="0"/>
                        </a:spcAft>
                        <a:buNone/>
                      </a:pPr>
                      <a:r>
                        <a:rPr lang="es-MX" sz="1600" u="none" cap="none" strike="noStrike">
                          <a:latin typeface="Arial"/>
                          <a:ea typeface="Arial"/>
                          <a:cs typeface="Arial"/>
                          <a:sym typeface="Arial"/>
                        </a:rPr>
                        <a:t>Propuestas</a:t>
                      </a:r>
                      <a:endParaRPr sz="1600" u="none" cap="none" strike="noStrike">
                        <a:latin typeface="Arial"/>
                        <a:ea typeface="Arial"/>
                        <a:cs typeface="Arial"/>
                        <a:sym typeface="Arial"/>
                      </a:endParaRPr>
                    </a:p>
                  </a:txBody>
                  <a:tcPr marT="45725" marB="45725" marR="91450" marL="91450">
                    <a:solidFill>
                      <a:srgbClr val="CC0000"/>
                    </a:solidFill>
                  </a:tcPr>
                </a:tc>
                <a:tc>
                  <a:txBody>
                    <a:bodyPr/>
                    <a:lstStyle/>
                    <a:p>
                      <a:pPr indent="0" lvl="0" marL="0" marR="0" rtl="0" algn="l">
                        <a:lnSpc>
                          <a:spcPct val="100000"/>
                        </a:lnSpc>
                        <a:spcBef>
                          <a:spcPts val="0"/>
                        </a:spcBef>
                        <a:spcAft>
                          <a:spcPts val="0"/>
                        </a:spcAft>
                        <a:buNone/>
                      </a:pPr>
                      <a:r>
                        <a:rPr lang="es-MX" sz="1600" u="none" cap="none" strike="noStrike">
                          <a:latin typeface="Arial"/>
                          <a:ea typeface="Arial"/>
                          <a:cs typeface="Arial"/>
                          <a:sym typeface="Arial"/>
                        </a:rPr>
                        <a:t>Modalidad</a:t>
                      </a:r>
                      <a:endParaRPr sz="1600" u="none" cap="none" strike="noStrike">
                        <a:latin typeface="Arial"/>
                        <a:ea typeface="Arial"/>
                        <a:cs typeface="Arial"/>
                        <a:sym typeface="Arial"/>
                      </a:endParaRPr>
                    </a:p>
                  </a:txBody>
                  <a:tcPr marT="45725" marB="45725" marR="91450" marL="91450">
                    <a:solidFill>
                      <a:srgbClr val="CC0000"/>
                    </a:solidFill>
                  </a:tcPr>
                </a:tc>
              </a:tr>
              <a:tr h="370850">
                <a:tc>
                  <a:txBody>
                    <a:bodyPr/>
                    <a:lstStyle/>
                    <a:p>
                      <a:pPr indent="0" lvl="0" marL="0" marR="0" rtl="0" algn="l">
                        <a:lnSpc>
                          <a:spcPct val="100000"/>
                        </a:lnSpc>
                        <a:spcBef>
                          <a:spcPts val="0"/>
                        </a:spcBef>
                        <a:spcAft>
                          <a:spcPts val="0"/>
                        </a:spcAft>
                        <a:buNone/>
                      </a:pPr>
                      <a:r>
                        <a:rPr lang="es-MX" sz="1600" u="none" cap="none" strike="noStrike">
                          <a:latin typeface="Arial"/>
                          <a:ea typeface="Arial"/>
                          <a:cs typeface="Arial"/>
                          <a:sym typeface="Arial"/>
                        </a:rPr>
                        <a:t>apoyar 300 Mipyme(s) emprendimientos y/o actores de la economía informal para el fortalecimiento del tejido empresarial local.</a:t>
                      </a:r>
                      <a:endParaRPr/>
                    </a:p>
                  </a:txBody>
                  <a:tcPr marT="45725" marB="45725" marR="91450" marL="91450">
                    <a:solidFill>
                      <a:srgbClr val="F2F2F2"/>
                    </a:solidFill>
                  </a:tcPr>
                </a:tc>
                <a:tc>
                  <a:txBody>
                    <a:bodyPr/>
                    <a:lstStyle/>
                    <a:p>
                      <a:pPr indent="0" lvl="0" marL="0" marR="0" rtl="0" algn="ctr">
                        <a:lnSpc>
                          <a:spcPct val="100000"/>
                        </a:lnSpc>
                        <a:spcBef>
                          <a:spcPts val="0"/>
                        </a:spcBef>
                        <a:spcAft>
                          <a:spcPts val="0"/>
                        </a:spcAft>
                        <a:buNone/>
                      </a:pPr>
                      <a:r>
                        <a:rPr lang="es-MX" sz="1600" u="none" cap="none" strike="noStrike">
                          <a:latin typeface="Arial"/>
                          <a:ea typeface="Arial"/>
                          <a:cs typeface="Arial"/>
                          <a:sym typeface="Arial"/>
                        </a:rPr>
                        <a:t>2</a:t>
                      </a:r>
                      <a:endParaRPr sz="16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2 Diálogo general</a:t>
                      </a:r>
                      <a:endParaRPr sz="1600" u="none" cap="none" strike="noStrike">
                        <a:latin typeface="Arial"/>
                        <a:ea typeface="Arial"/>
                        <a:cs typeface="Arial"/>
                        <a:sym typeface="Arial"/>
                      </a:endParaRPr>
                    </a:p>
                  </a:txBody>
                  <a:tcPr marT="45725" marB="45725" marR="91450" marL="91450">
                    <a:solidFill>
                      <a:srgbClr val="F2F2F2"/>
                    </a:solidFill>
                  </a:tcPr>
                </a:tc>
              </a:tr>
              <a:tr h="370850">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Financiar 45 Proyecto(s) del sector cultural y creativo</a:t>
                      </a:r>
                      <a:endParaRPr/>
                    </a:p>
                    <a:p>
                      <a:pPr indent="0" lvl="0" marL="0" marR="0" rtl="0" algn="l">
                        <a:lnSpc>
                          <a:spcPct val="100000"/>
                        </a:lnSpc>
                        <a:spcBef>
                          <a:spcPts val="0"/>
                        </a:spcBef>
                        <a:spcAft>
                          <a:spcPts val="0"/>
                        </a:spcAft>
                        <a:buNone/>
                      </a:pPr>
                      <a:r>
                        <a:t/>
                      </a:r>
                      <a:endParaRPr sz="16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ctr">
                        <a:lnSpc>
                          <a:spcPct val="100000"/>
                        </a:lnSpc>
                        <a:spcBef>
                          <a:spcPts val="0"/>
                        </a:spcBef>
                        <a:spcAft>
                          <a:spcPts val="0"/>
                        </a:spcAft>
                        <a:buNone/>
                      </a:pPr>
                      <a:r>
                        <a:rPr lang="es-MX" sz="1600" u="none" cap="none" strike="noStrike">
                          <a:latin typeface="Arial"/>
                          <a:ea typeface="Arial"/>
                          <a:cs typeface="Arial"/>
                          <a:sym typeface="Arial"/>
                        </a:rPr>
                        <a:t>2</a:t>
                      </a:r>
                      <a:endParaRPr sz="1600" u="none" cap="none" strike="noStrike">
                        <a:latin typeface="Arial"/>
                        <a:ea typeface="Arial"/>
                        <a:cs typeface="Arial"/>
                        <a:sym typeface="Arial"/>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s-MX" sz="1600" u="none" cap="none" strike="noStrike">
                          <a:latin typeface="Arial"/>
                          <a:ea typeface="Arial"/>
                          <a:cs typeface="Arial"/>
                          <a:sym typeface="Arial"/>
                        </a:rPr>
                        <a:t>2 Diálogo general</a:t>
                      </a:r>
                      <a:endParaRPr sz="1600" u="none" cap="none" strike="noStrike">
                        <a:latin typeface="Arial"/>
                        <a:ea typeface="Arial"/>
                        <a:cs typeface="Arial"/>
                        <a:sym typeface="Arial"/>
                      </a:endParaRPr>
                    </a:p>
                  </a:txBody>
                  <a:tcPr marT="45725" marB="45725" marR="91450" marL="91450">
                    <a:solidFill>
                      <a:srgbClr val="F2F2F2"/>
                    </a:solidFill>
                  </a:tcPr>
                </a:tc>
              </a:tr>
            </a:tbl>
          </a:graphicData>
        </a:graphic>
      </p:graphicFrame>
      <p:sp>
        <p:nvSpPr>
          <p:cNvPr id="597" name="Google Shape;597;p39"/>
          <p:cNvSpPr txBox="1"/>
          <p:nvPr/>
        </p:nvSpPr>
        <p:spPr>
          <a:xfrm>
            <a:off x="760583" y="4144011"/>
            <a:ext cx="10310618" cy="1643351"/>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es-MX" sz="1600" u="none" cap="none" strike="noStrike">
                <a:solidFill>
                  <a:schemeClr val="dk1"/>
                </a:solidFill>
                <a:latin typeface="Arial"/>
                <a:ea typeface="Arial"/>
                <a:cs typeface="Arial"/>
                <a:sym typeface="Arial"/>
              </a:rPr>
              <a:t>Se modificó modalidad de las metas mencionadas, y se agregó magnitud, con la finalidad de que en los espacios de diálogo se puedan invitar a los personas mayores, en acompañamiento con el referente de participación, para que salga de este espacio aunque sea 1 propuesta encaminada en reactivación económica para adulto mayor y en financiación de proyectos culturales para adulto mayor.</a:t>
            </a:r>
            <a:br>
              <a:rPr b="0" i="0" lang="es-MX" sz="1600" u="none" cap="none" strike="noStrike">
                <a:solidFill>
                  <a:schemeClr val="dk1"/>
                </a:solidFill>
                <a:latin typeface="Arial"/>
                <a:ea typeface="Arial"/>
                <a:cs typeface="Arial"/>
                <a:sym typeface="Arial"/>
              </a:rPr>
            </a:br>
            <a:r>
              <a:rPr b="0" i="0" lang="es-MX" sz="1600" u="none" cap="none" strike="noStrike">
                <a:solidFill>
                  <a:schemeClr val="dk1"/>
                </a:solidFill>
                <a:latin typeface="Arial"/>
                <a:ea typeface="Arial"/>
                <a:cs typeface="Arial"/>
                <a:sym typeface="Arial"/>
              </a:rPr>
              <a:t>No obstante, éstas, al igual que las demás propuestas, serán objeto de votación.   </a:t>
            </a:r>
            <a:endParaRPr b="0" i="0" sz="1600" u="none" cap="none" strike="noStrike">
              <a:solidFill>
                <a:schemeClr val="dk1"/>
              </a:solidFill>
              <a:latin typeface="Arial"/>
              <a:ea typeface="Arial"/>
              <a:cs typeface="Arial"/>
              <a:sym typeface="Arial"/>
            </a:endParaRPr>
          </a:p>
        </p:txBody>
      </p:sp>
      <p:sp>
        <p:nvSpPr>
          <p:cNvPr id="598" name="Google Shape;598;p39"/>
          <p:cNvSpPr txBox="1"/>
          <p:nvPr/>
        </p:nvSpPr>
        <p:spPr>
          <a:xfrm>
            <a:off x="322875" y="214650"/>
            <a:ext cx="10706196" cy="9232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s-MX" sz="2400" u="none" cap="none" strike="noStrike">
                <a:solidFill>
                  <a:srgbClr val="CC0000"/>
                </a:solidFill>
                <a:latin typeface="Oswald"/>
                <a:ea typeface="Oswald"/>
                <a:cs typeface="Oswald"/>
                <a:sym typeface="Oswald"/>
              </a:rPr>
              <a:t>ESTRATEGIA DE LA TERRITORIALIZACIÓN DEL DIÁLOGO EN LA LOCALIDAD - PRESUPUESTOS PARTICIPATIVOS – DISTRIBUCIÓN </a:t>
            </a:r>
            <a:endParaRPr b="1" i="0" sz="2400" u="none" cap="none" strike="noStrike">
              <a:solidFill>
                <a:srgbClr val="CC0000"/>
              </a:solidFill>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4"/>
          <p:cNvPicPr preferRelativeResize="0"/>
          <p:nvPr/>
        </p:nvPicPr>
        <p:blipFill rotWithShape="1">
          <a:blip r:embed="rId3">
            <a:alphaModFix/>
          </a:blip>
          <a:srcRect b="15139" l="0" r="0" t="0"/>
          <a:stretch/>
        </p:blipFill>
        <p:spPr>
          <a:xfrm>
            <a:off x="0" y="0"/>
            <a:ext cx="12192000" cy="6895499"/>
          </a:xfrm>
          <a:prstGeom prst="rect">
            <a:avLst/>
          </a:prstGeom>
          <a:noFill/>
          <a:ln>
            <a:noFill/>
          </a:ln>
        </p:spPr>
      </p:pic>
      <p:grpSp>
        <p:nvGrpSpPr>
          <p:cNvPr id="129" name="Google Shape;129;p4"/>
          <p:cNvGrpSpPr/>
          <p:nvPr/>
        </p:nvGrpSpPr>
        <p:grpSpPr>
          <a:xfrm>
            <a:off x="10943664" y="-52"/>
            <a:ext cx="1245319" cy="6857697"/>
            <a:chOff x="10950525" y="35050"/>
            <a:chExt cx="1239000" cy="6822900"/>
          </a:xfrm>
        </p:grpSpPr>
        <p:sp>
          <p:nvSpPr>
            <p:cNvPr id="130" name="Google Shape;130;p4"/>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31" name="Google Shape;131;p4"/>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132" name="Google Shape;132;p4"/>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133" name="Google Shape;133;p4"/>
          <p:cNvSpPr txBox="1"/>
          <p:nvPr/>
        </p:nvSpPr>
        <p:spPr>
          <a:xfrm>
            <a:off x="1968089" y="401730"/>
            <a:ext cx="8869504" cy="193896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700"/>
              <a:buFont typeface="Arial"/>
              <a:buNone/>
            </a:pPr>
            <a:r>
              <a:rPr b="1" i="0" lang="es-MX" sz="5700" u="none" cap="none" strike="noStrike">
                <a:solidFill>
                  <a:srgbClr val="CC0000"/>
                </a:solidFill>
                <a:latin typeface="Calibri"/>
                <a:ea typeface="Calibri"/>
                <a:cs typeface="Calibri"/>
                <a:sym typeface="Calibri"/>
              </a:rPr>
              <a:t>ESTADO CONTRATOS</a:t>
            </a:r>
            <a:endParaRPr b="1" i="0" sz="5700" u="none" cap="none" strike="noStrike">
              <a:solidFill>
                <a:srgbClr val="CC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700"/>
              <a:buFont typeface="Arial"/>
              <a:buNone/>
            </a:pPr>
            <a:r>
              <a:t/>
            </a:r>
            <a:endParaRPr b="1" i="0" sz="5700" u="none" cap="none" strike="noStrike">
              <a:solidFill>
                <a:srgbClr val="CC0000"/>
              </a:solidFill>
              <a:latin typeface="Calibri"/>
              <a:ea typeface="Calibri"/>
              <a:cs typeface="Calibri"/>
              <a:sym typeface="Calibri"/>
            </a:endParaRPr>
          </a:p>
        </p:txBody>
      </p:sp>
      <p:sp>
        <p:nvSpPr>
          <p:cNvPr id="134" name="Google Shape;134;p4"/>
          <p:cNvSpPr txBox="1"/>
          <p:nvPr/>
        </p:nvSpPr>
        <p:spPr>
          <a:xfrm>
            <a:off x="1968089" y="2198349"/>
            <a:ext cx="8255822" cy="3163361"/>
          </a:xfrm>
          <a:prstGeom prst="rect">
            <a:avLst/>
          </a:prstGeom>
          <a:noFill/>
          <a:ln>
            <a:noFill/>
          </a:ln>
        </p:spPr>
        <p:txBody>
          <a:bodyPr anchorCtr="0" anchor="t" bIns="91425" lIns="91425" spcFirstLastPara="1" rIns="91425" wrap="square" tIns="91425">
            <a:noAutofit/>
          </a:bodyPr>
          <a:lstStyle/>
          <a:p>
            <a:pPr indent="0" lvl="2" marL="0" marR="0" rtl="0" algn="just">
              <a:lnSpc>
                <a:spcPct val="100000"/>
              </a:lnSpc>
              <a:spcBef>
                <a:spcPts val="0"/>
              </a:spcBef>
              <a:spcAft>
                <a:spcPts val="0"/>
              </a:spcAft>
              <a:buNone/>
            </a:pPr>
            <a:r>
              <a:rPr b="0" i="0" lang="es-MX" sz="2000" u="none" cap="none" strike="noStrike">
                <a:solidFill>
                  <a:schemeClr val="dk1"/>
                </a:solidFill>
                <a:latin typeface="Oswald"/>
                <a:ea typeface="Oswald"/>
                <a:cs typeface="Oswald"/>
                <a:sym typeface="Oswald"/>
              </a:rPr>
              <a:t>Presupuesto inversión:				60.278</a:t>
            </a:r>
            <a:endParaRPr/>
          </a:p>
          <a:p>
            <a:pPr indent="0" lvl="2" marL="0" marR="0" rtl="0" algn="just">
              <a:lnSpc>
                <a:spcPct val="100000"/>
              </a:lnSpc>
              <a:spcBef>
                <a:spcPts val="0"/>
              </a:spcBef>
              <a:spcAft>
                <a:spcPts val="0"/>
              </a:spcAft>
              <a:buNone/>
            </a:pPr>
            <a:r>
              <a:rPr b="0" i="0" lang="es-MX" sz="2000" u="none" cap="none" strike="noStrike">
                <a:solidFill>
                  <a:schemeClr val="dk1"/>
                </a:solidFill>
                <a:latin typeface="Oswald"/>
                <a:ea typeface="Oswald"/>
                <a:cs typeface="Oswald"/>
                <a:sym typeface="Oswald"/>
              </a:rPr>
              <a:t>Meta Transformación (60%):			36.167</a:t>
            </a:r>
            <a:endParaRPr/>
          </a:p>
          <a:p>
            <a:pPr indent="0" lvl="2" marL="0" marR="0" rtl="0" algn="just">
              <a:lnSpc>
                <a:spcPct val="100000"/>
              </a:lnSpc>
              <a:spcBef>
                <a:spcPts val="0"/>
              </a:spcBef>
              <a:spcAft>
                <a:spcPts val="0"/>
              </a:spcAft>
              <a:buNone/>
            </a:pPr>
            <a:r>
              <a:rPr b="0" i="0" lang="es-MX" sz="2000" u="none" cap="none" strike="noStrike">
                <a:solidFill>
                  <a:schemeClr val="dk1"/>
                </a:solidFill>
                <a:latin typeface="Oswald"/>
                <a:ea typeface="Oswald"/>
                <a:cs typeface="Oswald"/>
                <a:sym typeface="Oswald"/>
              </a:rPr>
              <a:t>Ejecutado a mayo 31:				17.225    29%</a:t>
            </a:r>
            <a:endParaRPr/>
          </a:p>
          <a:p>
            <a:pPr indent="0" lvl="2" marL="0" marR="0" rtl="0" algn="just">
              <a:lnSpc>
                <a:spcPct val="100000"/>
              </a:lnSpc>
              <a:spcBef>
                <a:spcPts val="0"/>
              </a:spcBef>
              <a:spcAft>
                <a:spcPts val="0"/>
              </a:spcAft>
              <a:buNone/>
            </a:pPr>
            <a:r>
              <a:rPr b="0" i="0" lang="es-MX" sz="2000" u="none" cap="none" strike="noStrike">
                <a:solidFill>
                  <a:schemeClr val="dk1"/>
                </a:solidFill>
                <a:latin typeface="Oswald"/>
                <a:ea typeface="Oswald"/>
                <a:cs typeface="Oswald"/>
                <a:sym typeface="Oswald"/>
              </a:rPr>
              <a:t>Saldo por ejecutar:				18.942</a:t>
            </a:r>
            <a:endParaRPr/>
          </a:p>
          <a:p>
            <a:pPr indent="0" lvl="2" marL="0" marR="0" rtl="0" algn="just">
              <a:lnSpc>
                <a:spcPct val="100000"/>
              </a:lnSpc>
              <a:spcBef>
                <a:spcPts val="0"/>
              </a:spcBef>
              <a:spcAft>
                <a:spcPts val="0"/>
              </a:spcAft>
              <a:buNone/>
            </a:pPr>
            <a:r>
              <a:rPr b="0" i="0" lang="es-MX" sz="2000" u="none" cap="none" strike="noStrike">
                <a:solidFill>
                  <a:schemeClr val="dk1"/>
                </a:solidFill>
                <a:latin typeface="Oswald"/>
                <a:ea typeface="Oswald"/>
                <a:cs typeface="Oswald"/>
                <a:sym typeface="Oswald"/>
              </a:rPr>
              <a:t>Contratos Identificados sin SDIS:		10.674</a:t>
            </a:r>
            <a:endParaRPr/>
          </a:p>
          <a:p>
            <a:pPr indent="0" lvl="2" marL="0" marR="0" rtl="0" algn="just">
              <a:lnSpc>
                <a:spcPct val="100000"/>
              </a:lnSpc>
              <a:spcBef>
                <a:spcPts val="0"/>
              </a:spcBef>
              <a:spcAft>
                <a:spcPts val="0"/>
              </a:spcAft>
              <a:buNone/>
            </a:pPr>
            <a:r>
              <a:rPr b="0" i="0" lang="es-MX" sz="2000" u="none" cap="none" strike="noStrike">
                <a:solidFill>
                  <a:schemeClr val="dk1"/>
                </a:solidFill>
                <a:latin typeface="Oswald"/>
                <a:ea typeface="Oswald"/>
                <a:cs typeface="Oswald"/>
                <a:sym typeface="Oswald"/>
              </a:rPr>
              <a:t>Ejecución potencial sin SDIS:			27.899    46%</a:t>
            </a:r>
            <a:endParaRPr/>
          </a:p>
          <a:p>
            <a:pPr indent="0" lvl="2" marL="0" marR="0" rtl="0" algn="just">
              <a:lnSpc>
                <a:spcPct val="100000"/>
              </a:lnSpc>
              <a:spcBef>
                <a:spcPts val="0"/>
              </a:spcBef>
              <a:spcAft>
                <a:spcPts val="0"/>
              </a:spcAft>
              <a:buNone/>
            </a:pPr>
            <a:r>
              <a:rPr b="0" i="0" lang="es-MX" sz="2000" u="none" cap="none" strike="noStrike">
                <a:solidFill>
                  <a:schemeClr val="dk1"/>
                </a:solidFill>
                <a:latin typeface="Oswald"/>
                <a:ea typeface="Oswald"/>
                <a:cs typeface="Oswald"/>
                <a:sym typeface="Oswald"/>
              </a:rPr>
              <a:t>Convenios SDIS:				3.449</a:t>
            </a:r>
            <a:endParaRPr/>
          </a:p>
          <a:p>
            <a:pPr indent="0" lvl="2" marL="0" marR="0" rtl="0" algn="just">
              <a:lnSpc>
                <a:spcPct val="100000"/>
              </a:lnSpc>
              <a:spcBef>
                <a:spcPts val="0"/>
              </a:spcBef>
              <a:spcAft>
                <a:spcPts val="0"/>
              </a:spcAft>
              <a:buNone/>
            </a:pPr>
            <a:r>
              <a:rPr b="0" i="0" lang="es-MX" sz="2000" u="none" cap="none" strike="noStrike">
                <a:solidFill>
                  <a:schemeClr val="dk1"/>
                </a:solidFill>
                <a:latin typeface="Oswald"/>
                <a:ea typeface="Oswald"/>
                <a:cs typeface="Oswald"/>
                <a:sym typeface="Oswald"/>
              </a:rPr>
              <a:t>Total ejecución potencial a julio 31:		31.348    52%</a:t>
            </a:r>
            <a:endParaRPr/>
          </a:p>
          <a:p>
            <a:pPr indent="0" lvl="2" marL="0" marR="0" rtl="0" algn="just">
              <a:lnSpc>
                <a:spcPct val="100000"/>
              </a:lnSpc>
              <a:spcBef>
                <a:spcPts val="0"/>
              </a:spcBef>
              <a:spcAft>
                <a:spcPts val="0"/>
              </a:spcAft>
              <a:buNone/>
            </a:pPr>
            <a:r>
              <a:rPr b="0" i="0" lang="es-MX" sz="2000" u="none" cap="none" strike="noStrike">
                <a:solidFill>
                  <a:schemeClr val="dk1"/>
                </a:solidFill>
                <a:latin typeface="Oswald"/>
                <a:ea typeface="Oswald"/>
                <a:cs typeface="Oswald"/>
                <a:sym typeface="Oswald"/>
              </a:rPr>
              <a:t>Contratos con Comité:				20.925    35%</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184150" lvl="0" marL="285750" marR="0" rtl="0" algn="l">
              <a:lnSpc>
                <a:spcPct val="100000"/>
              </a:lnSpc>
              <a:spcBef>
                <a:spcPts val="0"/>
              </a:spcBef>
              <a:spcAft>
                <a:spcPts val="0"/>
              </a:spcAft>
              <a:buClr>
                <a:srgbClr val="000000"/>
              </a:buClr>
              <a:buSzPts val="1600"/>
              <a:buFont typeface="Noto Sans Symbols"/>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pic>
        <p:nvPicPr>
          <p:cNvPr id="603" name="Google Shape;603;p40"/>
          <p:cNvPicPr preferRelativeResize="0"/>
          <p:nvPr/>
        </p:nvPicPr>
        <p:blipFill rotWithShape="1">
          <a:blip r:embed="rId3">
            <a:alphaModFix/>
          </a:blip>
          <a:srcRect b="15139" l="0" r="0" t="0"/>
          <a:stretch/>
        </p:blipFill>
        <p:spPr>
          <a:xfrm>
            <a:off x="0" y="-5426"/>
            <a:ext cx="12192000" cy="6895499"/>
          </a:xfrm>
          <a:prstGeom prst="rect">
            <a:avLst/>
          </a:prstGeom>
          <a:noFill/>
          <a:ln>
            <a:noFill/>
          </a:ln>
        </p:spPr>
      </p:pic>
      <p:grpSp>
        <p:nvGrpSpPr>
          <p:cNvPr id="604" name="Google Shape;604;p40"/>
          <p:cNvGrpSpPr/>
          <p:nvPr/>
        </p:nvGrpSpPr>
        <p:grpSpPr>
          <a:xfrm>
            <a:off x="10943664" y="-52"/>
            <a:ext cx="1245319" cy="6857697"/>
            <a:chOff x="10950525" y="35050"/>
            <a:chExt cx="1239000" cy="6822900"/>
          </a:xfrm>
        </p:grpSpPr>
        <p:sp>
          <p:nvSpPr>
            <p:cNvPr id="605" name="Google Shape;605;p40"/>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06" name="Google Shape;606;p40"/>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607" name="Google Shape;607;p40"/>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608" name="Google Shape;608;p40"/>
          <p:cNvSpPr txBox="1"/>
          <p:nvPr/>
        </p:nvSpPr>
        <p:spPr>
          <a:xfrm>
            <a:off x="322875" y="516287"/>
            <a:ext cx="10832346" cy="1292631"/>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s-MX" sz="2400" u="none" cap="none" strike="noStrike">
                <a:solidFill>
                  <a:srgbClr val="CC0000"/>
                </a:solidFill>
                <a:latin typeface="Oswald"/>
                <a:ea typeface="Oswald"/>
                <a:cs typeface="Oswald"/>
                <a:sym typeface="Oswald"/>
              </a:rPr>
              <a:t>ESTADO DE AVANCE EN LAS ESTRATEGIAS PARA ABORDAR AFECTACIONES AL ESPACIO PÚBLICO, (ORINAR, RAYAR FACHADAS, EXCREMENTOS DE ANIMALES ENTRE OTROS)</a:t>
            </a:r>
            <a:endParaRPr b="1" i="0" sz="2400" u="none" cap="none" strike="noStrike">
              <a:solidFill>
                <a:srgbClr val="CC0000"/>
              </a:solidFill>
              <a:latin typeface="Oswald"/>
              <a:ea typeface="Oswald"/>
              <a:cs typeface="Oswald"/>
              <a:sym typeface="Oswald"/>
            </a:endParaRPr>
          </a:p>
        </p:txBody>
      </p:sp>
      <p:sp>
        <p:nvSpPr>
          <p:cNvPr id="609" name="Google Shape;609;p40"/>
          <p:cNvSpPr txBox="1"/>
          <p:nvPr/>
        </p:nvSpPr>
        <p:spPr>
          <a:xfrm>
            <a:off x="421349" y="2627997"/>
            <a:ext cx="10832346" cy="1628651"/>
          </a:xfrm>
          <a:prstGeom prst="rect">
            <a:avLst/>
          </a:prstGeom>
          <a:noFill/>
          <a:ln>
            <a:noFill/>
          </a:ln>
        </p:spPr>
        <p:txBody>
          <a:bodyPr anchorCtr="0" anchor="t" bIns="0" lIns="0" spcFirstLastPara="1" rIns="0" wrap="square" tIns="12700">
            <a:spAutoFit/>
          </a:bodyPr>
          <a:lstStyle/>
          <a:p>
            <a:pPr indent="-457200" lvl="0" marL="469900" marR="0" rtl="0" algn="just">
              <a:lnSpc>
                <a:spcPct val="100000"/>
              </a:lnSpc>
              <a:spcBef>
                <a:spcPts val="1000"/>
              </a:spcBef>
              <a:spcAft>
                <a:spcPts val="0"/>
              </a:spcAft>
              <a:buClr>
                <a:schemeClr val="dk1"/>
              </a:buClr>
              <a:buSzPts val="2400"/>
              <a:buFont typeface="Arial"/>
              <a:buAutoNum type="arabicPeriod"/>
            </a:pPr>
            <a:r>
              <a:rPr b="0" i="0" lang="es-MX" sz="2000" u="none" cap="none" strike="noStrike">
                <a:solidFill>
                  <a:schemeClr val="dk1"/>
                </a:solidFill>
                <a:latin typeface="Calibri"/>
                <a:ea typeface="Calibri"/>
                <a:cs typeface="Calibri"/>
                <a:sym typeface="Calibri"/>
              </a:rPr>
              <a:t>Sensibilización artículo 111 ley 1801 de 2016 “Establece los comportamientos contrarios a la limpieza, recolección de residuos y escombros, así como malas prácticas habitacionales" </a:t>
            </a:r>
            <a:endParaRPr/>
          </a:p>
          <a:p>
            <a:pPr indent="-457200" lvl="0" marL="469900" marR="0" rtl="0" algn="just">
              <a:lnSpc>
                <a:spcPct val="100000"/>
              </a:lnSpc>
              <a:spcBef>
                <a:spcPts val="1000"/>
              </a:spcBef>
              <a:spcAft>
                <a:spcPts val="0"/>
              </a:spcAft>
              <a:buClr>
                <a:schemeClr val="dk1"/>
              </a:buClr>
              <a:buSzPts val="2400"/>
              <a:buFont typeface="Arial"/>
              <a:buAutoNum type="arabicPeriod"/>
            </a:pPr>
            <a:r>
              <a:rPr b="0" i="0" lang="es-MX" sz="2000" u="none" cap="none" strike="noStrike">
                <a:solidFill>
                  <a:schemeClr val="dk1"/>
                </a:solidFill>
                <a:latin typeface="Calibri"/>
                <a:ea typeface="Calibri"/>
                <a:cs typeface="Calibri"/>
                <a:sym typeface="Calibri"/>
              </a:rPr>
              <a:t>Jornadas de limpieza y embellecimiento en espacio público.</a:t>
            </a:r>
            <a:endParaRPr/>
          </a:p>
          <a:p>
            <a:pPr indent="-457200" lvl="0" marL="469900" marR="0" rtl="0" algn="just">
              <a:lnSpc>
                <a:spcPct val="100000"/>
              </a:lnSpc>
              <a:spcBef>
                <a:spcPts val="1000"/>
              </a:spcBef>
              <a:spcAft>
                <a:spcPts val="0"/>
              </a:spcAft>
              <a:buClr>
                <a:schemeClr val="dk1"/>
              </a:buClr>
              <a:buSzPts val="2400"/>
              <a:buFont typeface="Arial"/>
              <a:buAutoNum type="arabicPeriod"/>
            </a:pPr>
            <a:r>
              <a:rPr b="0" i="0" lang="es-MX" sz="2000" u="none" cap="none" strike="noStrike">
                <a:solidFill>
                  <a:schemeClr val="dk1"/>
                </a:solidFill>
                <a:latin typeface="Calibri"/>
                <a:ea typeface="Calibri"/>
                <a:cs typeface="Calibri"/>
                <a:sym typeface="Calibri"/>
              </a:rPr>
              <a:t>PYBA realiza sensibilización en Venecia responsable de mascota</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41"/>
          <p:cNvSpPr/>
          <p:nvPr/>
        </p:nvSpPr>
        <p:spPr>
          <a:xfrm>
            <a:off x="0" y="-2125"/>
            <a:ext cx="12206700" cy="6857700"/>
          </a:xfrm>
          <a:prstGeom prst="rect">
            <a:avLst/>
          </a:prstGeom>
          <a:solidFill>
            <a:srgbClr val="E403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15" name="Google Shape;615;p41"/>
          <p:cNvSpPr/>
          <p:nvPr/>
        </p:nvSpPr>
        <p:spPr>
          <a:xfrm flipH="1">
            <a:off x="10943683" y="2532197"/>
            <a:ext cx="1245300" cy="43254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616" name="Google Shape;616;p41"/>
          <p:cNvSpPr/>
          <p:nvPr/>
        </p:nvSpPr>
        <p:spPr>
          <a:xfrm rot="10800000">
            <a:off x="10943683" y="-103"/>
            <a:ext cx="1245300" cy="25323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617" name="Google Shape;617;p41"/>
          <p:cNvPicPr preferRelativeResize="0"/>
          <p:nvPr/>
        </p:nvPicPr>
        <p:blipFill rotWithShape="1">
          <a:blip r:embed="rId3">
            <a:alphaModFix/>
          </a:blip>
          <a:srcRect b="0" l="0" r="0" t="0"/>
          <a:stretch/>
        </p:blipFill>
        <p:spPr>
          <a:xfrm>
            <a:off x="11177574" y="6484075"/>
            <a:ext cx="902077" cy="295100"/>
          </a:xfrm>
          <a:prstGeom prst="rect">
            <a:avLst/>
          </a:prstGeom>
          <a:noFill/>
          <a:ln>
            <a:noFill/>
          </a:ln>
        </p:spPr>
      </p:pic>
      <p:sp>
        <p:nvSpPr>
          <p:cNvPr id="618" name="Google Shape;618;p41"/>
          <p:cNvSpPr/>
          <p:nvPr/>
        </p:nvSpPr>
        <p:spPr>
          <a:xfrm flipH="1">
            <a:off x="0" y="0"/>
            <a:ext cx="6397500" cy="6858000"/>
          </a:xfrm>
          <a:prstGeom prst="parallelogram">
            <a:avLst>
              <a:gd fmla="val 45538" name="adj"/>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619" name="Google Shape;619;p41"/>
          <p:cNvSpPr txBox="1"/>
          <p:nvPr/>
        </p:nvSpPr>
        <p:spPr>
          <a:xfrm>
            <a:off x="833854" y="905000"/>
            <a:ext cx="10538992" cy="2816125"/>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s-MX" sz="5700" u="none" cap="none" strike="noStrike">
                <a:solidFill>
                  <a:schemeClr val="lt1"/>
                </a:solidFill>
                <a:latin typeface="Oswald"/>
                <a:ea typeface="Oswald"/>
                <a:cs typeface="Oswald"/>
                <a:sym typeface="Oswald"/>
              </a:rPr>
              <a:t>7. EMPALME PROCESO FINANCIERO Y PRESUPUESTAL</a:t>
            </a:r>
            <a:endParaRPr b="1" i="0" sz="5700" u="none" cap="none" strike="noStrike">
              <a:solidFill>
                <a:schemeClr val="lt1"/>
              </a:solidFill>
              <a:latin typeface="Oswald"/>
              <a:ea typeface="Oswald"/>
              <a:cs typeface="Oswald"/>
              <a:sym typeface="Oswald"/>
            </a:endParaRPr>
          </a:p>
        </p:txBody>
      </p:sp>
      <p:sp>
        <p:nvSpPr>
          <p:cNvPr id="620" name="Google Shape;620;p41"/>
          <p:cNvSpPr txBox="1"/>
          <p:nvPr/>
        </p:nvSpPr>
        <p:spPr>
          <a:xfrm>
            <a:off x="1347537" y="4756276"/>
            <a:ext cx="10025309" cy="9232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s-MX" sz="4800" u="none" cap="none" strike="noStrike">
                <a:solidFill>
                  <a:schemeClr val="lt1"/>
                </a:solidFill>
                <a:latin typeface="Oswald"/>
                <a:ea typeface="Oswald"/>
                <a:cs typeface="Oswald"/>
                <a:sym typeface="Oswald"/>
              </a:rPr>
              <a:t>Referente: Brosman Rueda</a:t>
            </a:r>
            <a:endParaRPr b="1" i="0" sz="4800" u="none" cap="none" strike="noStrike">
              <a:solidFill>
                <a:schemeClr val="lt1"/>
              </a:solidFill>
              <a:latin typeface="Oswald"/>
              <a:ea typeface="Oswald"/>
              <a:cs typeface="Oswald"/>
              <a:sym typeface="Oswa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grpSp>
        <p:nvGrpSpPr>
          <p:cNvPr id="625" name="Google Shape;625;p42"/>
          <p:cNvGrpSpPr/>
          <p:nvPr/>
        </p:nvGrpSpPr>
        <p:grpSpPr>
          <a:xfrm>
            <a:off x="0" y="0"/>
            <a:ext cx="12191999" cy="6858508"/>
            <a:chOff x="0" y="0"/>
            <a:chExt cx="12191999" cy="6858508"/>
          </a:xfrm>
        </p:grpSpPr>
        <p:pic>
          <p:nvPicPr>
            <p:cNvPr id="626" name="Google Shape;626;p42"/>
            <p:cNvPicPr preferRelativeResize="0"/>
            <p:nvPr/>
          </p:nvPicPr>
          <p:blipFill rotWithShape="1">
            <a:blip r:embed="rId3">
              <a:alphaModFix/>
            </a:blip>
            <a:srcRect b="0" l="0" r="0" t="0"/>
            <a:stretch/>
          </p:blipFill>
          <p:spPr>
            <a:xfrm>
              <a:off x="0" y="9140"/>
              <a:ext cx="12191999" cy="6848856"/>
            </a:xfrm>
            <a:prstGeom prst="rect">
              <a:avLst/>
            </a:prstGeom>
            <a:noFill/>
            <a:ln>
              <a:noFill/>
            </a:ln>
          </p:spPr>
        </p:pic>
        <p:sp>
          <p:nvSpPr>
            <p:cNvPr id="627" name="Google Shape;627;p42"/>
            <p:cNvSpPr/>
            <p:nvPr/>
          </p:nvSpPr>
          <p:spPr>
            <a:xfrm>
              <a:off x="10943843" y="2532888"/>
              <a:ext cx="1245235" cy="4325620"/>
            </a:xfrm>
            <a:custGeom>
              <a:rect b="b" l="l" r="r" t="t"/>
              <a:pathLst>
                <a:path extrusionOk="0" h="4325620" w="1245234">
                  <a:moveTo>
                    <a:pt x="1245107" y="0"/>
                  </a:moveTo>
                  <a:lnTo>
                    <a:pt x="0" y="4325111"/>
                  </a:lnTo>
                  <a:lnTo>
                    <a:pt x="1245107" y="4325111"/>
                  </a:lnTo>
                  <a:lnTo>
                    <a:pt x="1245107" y="0"/>
                  </a:lnTo>
                  <a:close/>
                </a:path>
              </a:pathLst>
            </a:custGeom>
            <a:solidFill>
              <a:srgbClr val="FF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8" name="Google Shape;628;p42"/>
            <p:cNvSpPr/>
            <p:nvPr/>
          </p:nvSpPr>
          <p:spPr>
            <a:xfrm>
              <a:off x="10943843" y="0"/>
              <a:ext cx="1245235" cy="2533015"/>
            </a:xfrm>
            <a:custGeom>
              <a:rect b="b" l="l" r="r" t="t"/>
              <a:pathLst>
                <a:path extrusionOk="0" h="2533015" w="1245234">
                  <a:moveTo>
                    <a:pt x="1245107" y="0"/>
                  </a:moveTo>
                  <a:lnTo>
                    <a:pt x="0" y="0"/>
                  </a:lnTo>
                  <a:lnTo>
                    <a:pt x="1245107" y="2532888"/>
                  </a:lnTo>
                  <a:lnTo>
                    <a:pt x="1245107" y="0"/>
                  </a:lnTo>
                  <a:close/>
                </a:path>
              </a:pathLst>
            </a:custGeom>
            <a:solidFill>
              <a:srgbClr val="CC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629" name="Google Shape;629;p42"/>
            <p:cNvPicPr preferRelativeResize="0"/>
            <p:nvPr/>
          </p:nvPicPr>
          <p:blipFill rotWithShape="1">
            <a:blip r:embed="rId4">
              <a:alphaModFix/>
            </a:blip>
            <a:srcRect b="0" l="0" r="0" t="0"/>
            <a:stretch/>
          </p:blipFill>
          <p:spPr>
            <a:xfrm>
              <a:off x="11155679" y="6463284"/>
              <a:ext cx="954024" cy="312418"/>
            </a:xfrm>
            <a:prstGeom prst="rect">
              <a:avLst/>
            </a:prstGeom>
            <a:noFill/>
            <a:ln>
              <a:noFill/>
            </a:ln>
          </p:spPr>
        </p:pic>
      </p:grpSp>
      <p:sp>
        <p:nvSpPr>
          <p:cNvPr id="630" name="Google Shape;630;p42"/>
          <p:cNvSpPr txBox="1"/>
          <p:nvPr>
            <p:ph type="title"/>
          </p:nvPr>
        </p:nvSpPr>
        <p:spPr>
          <a:xfrm>
            <a:off x="838200" y="775273"/>
            <a:ext cx="10515600" cy="505267"/>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100"/>
              </a:spcBef>
              <a:spcAft>
                <a:spcPts val="0"/>
              </a:spcAft>
              <a:buSzPts val="1800"/>
              <a:buNone/>
            </a:pPr>
            <a:r>
              <a:rPr b="1" lang="es-MX" sz="3200"/>
              <a:t>Presupuesto FDLT Vigencia 2025</a:t>
            </a:r>
            <a:endParaRPr/>
          </a:p>
        </p:txBody>
      </p:sp>
      <p:graphicFrame>
        <p:nvGraphicFramePr>
          <p:cNvPr id="631" name="Google Shape;631;p42"/>
          <p:cNvGraphicFramePr/>
          <p:nvPr/>
        </p:nvGraphicFramePr>
        <p:xfrm>
          <a:off x="4114801" y="1502230"/>
          <a:ext cx="8327570" cy="4797770"/>
        </p:xfrm>
        <a:graphic>
          <a:graphicData uri="http://schemas.openxmlformats.org/drawingml/2006/chart">
            <c:chart r:id="rId5"/>
          </a:graphicData>
        </a:graphic>
      </p:graphicFrame>
      <p:graphicFrame>
        <p:nvGraphicFramePr>
          <p:cNvPr id="632" name="Google Shape;632;p42"/>
          <p:cNvGraphicFramePr/>
          <p:nvPr/>
        </p:nvGraphicFramePr>
        <p:xfrm>
          <a:off x="457198" y="2046673"/>
          <a:ext cx="3000000" cy="3000000"/>
        </p:xfrm>
        <a:graphic>
          <a:graphicData uri="http://schemas.openxmlformats.org/drawingml/2006/table">
            <a:tbl>
              <a:tblPr>
                <a:noFill/>
                <a:tableStyleId>{78B33DAD-74F8-46BB-8408-D14DF976D976}</a:tableStyleId>
              </a:tblPr>
              <a:tblGrid>
                <a:gridCol w="1632850"/>
                <a:gridCol w="1807025"/>
                <a:gridCol w="1796150"/>
              </a:tblGrid>
              <a:tr h="182875">
                <a:tc>
                  <a:txBody>
                    <a:bodyPr/>
                    <a:lstStyle/>
                    <a:p>
                      <a:pPr indent="0" lvl="0" marL="0" marR="0" rtl="0" algn="l">
                        <a:lnSpc>
                          <a:spcPct val="100000"/>
                        </a:lnSpc>
                        <a:spcBef>
                          <a:spcPts val="0"/>
                        </a:spcBef>
                        <a:spcAft>
                          <a:spcPts val="0"/>
                        </a:spcAft>
                        <a:buNone/>
                      </a:pPr>
                      <a:r>
                        <a:rPr b="1" i="0" lang="es-MX" sz="1800" u="none" cap="none" strike="noStrike">
                          <a:solidFill>
                            <a:srgbClr val="000000"/>
                          </a:solidFill>
                          <a:latin typeface="Calibri"/>
                          <a:ea typeface="Calibri"/>
                          <a:cs typeface="Calibri"/>
                          <a:sym typeface="Calibri"/>
                        </a:rPr>
                        <a:t>Concepto</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s-MX" sz="1800" u="none" cap="none" strike="noStrike">
                          <a:solidFill>
                            <a:srgbClr val="000000"/>
                          </a:solidFill>
                          <a:latin typeface="Calibri"/>
                          <a:ea typeface="Calibri"/>
                          <a:cs typeface="Calibri"/>
                          <a:sym typeface="Calibri"/>
                        </a:rPr>
                        <a:t>Apropiación </a:t>
                      </a:r>
                      <a:endParaRPr/>
                    </a:p>
                    <a:p>
                      <a:pPr indent="0" lvl="0" marL="0" marR="0" rtl="0" algn="ctr">
                        <a:lnSpc>
                          <a:spcPct val="100000"/>
                        </a:lnSpc>
                        <a:spcBef>
                          <a:spcPts val="0"/>
                        </a:spcBef>
                        <a:spcAft>
                          <a:spcPts val="0"/>
                        </a:spcAft>
                        <a:buNone/>
                      </a:pPr>
                      <a:r>
                        <a:rPr b="1" i="0" lang="es-MX" sz="1800" u="none" cap="none" strike="noStrike">
                          <a:solidFill>
                            <a:srgbClr val="000000"/>
                          </a:solidFill>
                          <a:latin typeface="Calibri"/>
                          <a:ea typeface="Calibri"/>
                          <a:cs typeface="Calibri"/>
                          <a:sym typeface="Calibri"/>
                        </a:rPr>
                        <a:t>Inicial</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s-MX" sz="1800" u="none" cap="none" strike="noStrike">
                          <a:solidFill>
                            <a:srgbClr val="000000"/>
                          </a:solidFill>
                          <a:latin typeface="Calibri"/>
                          <a:ea typeface="Calibri"/>
                          <a:cs typeface="Calibri"/>
                          <a:sym typeface="Calibri"/>
                        </a:rPr>
                        <a:t>Apropiación Vigente</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2875">
                <a:tc>
                  <a:txBody>
                    <a:bodyPr/>
                    <a:lstStyle/>
                    <a:p>
                      <a:pPr indent="0" lvl="0" marL="0" marR="0" rtl="0" algn="l">
                        <a:lnSpc>
                          <a:spcPct val="100000"/>
                        </a:lnSpc>
                        <a:spcBef>
                          <a:spcPts val="0"/>
                        </a:spcBef>
                        <a:spcAft>
                          <a:spcPts val="0"/>
                        </a:spcAft>
                        <a:buNone/>
                      </a:pPr>
                      <a:r>
                        <a:rPr b="0" i="0" lang="es-MX" sz="1800" u="none" cap="none" strike="noStrike">
                          <a:solidFill>
                            <a:srgbClr val="000000"/>
                          </a:solidFill>
                          <a:latin typeface="Calibri"/>
                          <a:ea typeface="Calibri"/>
                          <a:cs typeface="Calibri"/>
                          <a:sym typeface="Calibri"/>
                        </a:rPr>
                        <a:t>Obligaciones por Pagar</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800" u="none" cap="none" strike="noStrike">
                          <a:solidFill>
                            <a:srgbClr val="000000"/>
                          </a:solidFill>
                          <a:latin typeface="Calibri"/>
                          <a:ea typeface="Calibri"/>
                          <a:cs typeface="Calibri"/>
                          <a:sym typeface="Calibri"/>
                        </a:rPr>
                        <a:t> $39.727.345.000 </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800" u="none" cap="none" strike="noStrike">
                          <a:solidFill>
                            <a:srgbClr val="000000"/>
                          </a:solidFill>
                          <a:latin typeface="Calibri"/>
                          <a:ea typeface="Calibri"/>
                          <a:cs typeface="Calibri"/>
                          <a:sym typeface="Calibri"/>
                        </a:rPr>
                        <a:t> $30.691.865.454 </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2875">
                <a:tc>
                  <a:txBody>
                    <a:bodyPr/>
                    <a:lstStyle/>
                    <a:p>
                      <a:pPr indent="0" lvl="0" marL="0" marR="0" rtl="0" algn="l">
                        <a:lnSpc>
                          <a:spcPct val="100000"/>
                        </a:lnSpc>
                        <a:spcBef>
                          <a:spcPts val="0"/>
                        </a:spcBef>
                        <a:spcAft>
                          <a:spcPts val="0"/>
                        </a:spcAft>
                        <a:buNone/>
                      </a:pPr>
                      <a:r>
                        <a:rPr b="0" i="0" lang="es-MX" sz="1800" u="none" cap="none" strike="noStrike">
                          <a:solidFill>
                            <a:srgbClr val="000000"/>
                          </a:solidFill>
                          <a:latin typeface="Calibri"/>
                          <a:ea typeface="Calibri"/>
                          <a:cs typeface="Calibri"/>
                          <a:sym typeface="Calibri"/>
                        </a:rPr>
                        <a:t>Gastos de Funcionamiento</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800" u="none" cap="none" strike="noStrike">
                          <a:solidFill>
                            <a:srgbClr val="000000"/>
                          </a:solidFill>
                          <a:latin typeface="Calibri"/>
                          <a:ea typeface="Calibri"/>
                          <a:cs typeface="Calibri"/>
                          <a:sym typeface="Calibri"/>
                        </a:rPr>
                        <a:t> $3.703.035.000 </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800" u="none" cap="none" strike="noStrike">
                          <a:solidFill>
                            <a:srgbClr val="000000"/>
                          </a:solidFill>
                          <a:latin typeface="Calibri"/>
                          <a:ea typeface="Calibri"/>
                          <a:cs typeface="Calibri"/>
                          <a:sym typeface="Calibri"/>
                        </a:rPr>
                        <a:t> $3.857.482.123 </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2875">
                <a:tc>
                  <a:txBody>
                    <a:bodyPr/>
                    <a:lstStyle/>
                    <a:p>
                      <a:pPr indent="0" lvl="0" marL="0" marR="0" rtl="0" algn="l">
                        <a:lnSpc>
                          <a:spcPct val="100000"/>
                        </a:lnSpc>
                        <a:spcBef>
                          <a:spcPts val="0"/>
                        </a:spcBef>
                        <a:spcAft>
                          <a:spcPts val="0"/>
                        </a:spcAft>
                        <a:buNone/>
                      </a:pPr>
                      <a:r>
                        <a:rPr b="0" i="0" lang="es-MX" sz="1800" u="none" cap="none" strike="noStrike">
                          <a:solidFill>
                            <a:srgbClr val="000000"/>
                          </a:solidFill>
                          <a:latin typeface="Calibri"/>
                          <a:ea typeface="Calibri"/>
                          <a:cs typeface="Calibri"/>
                          <a:sym typeface="Calibri"/>
                        </a:rPr>
                        <a:t>Gastos de Inversión </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800" u="none" cap="none" strike="noStrike">
                          <a:solidFill>
                            <a:srgbClr val="000000"/>
                          </a:solidFill>
                          <a:latin typeface="Calibri"/>
                          <a:ea typeface="Calibri"/>
                          <a:cs typeface="Calibri"/>
                          <a:sym typeface="Calibri"/>
                        </a:rPr>
                        <a:t> $56.085.134.000 </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800" u="none" cap="none" strike="noStrike">
                          <a:solidFill>
                            <a:srgbClr val="000000"/>
                          </a:solidFill>
                          <a:latin typeface="Calibri"/>
                          <a:ea typeface="Calibri"/>
                          <a:cs typeface="Calibri"/>
                          <a:sym typeface="Calibri"/>
                        </a:rPr>
                        <a:t> $60.278.533.857 </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2875">
                <a:tc>
                  <a:txBody>
                    <a:bodyPr/>
                    <a:lstStyle/>
                    <a:p>
                      <a:pPr indent="0" lvl="0" marL="0" marR="0" rtl="0" algn="l">
                        <a:lnSpc>
                          <a:spcPct val="100000"/>
                        </a:lnSpc>
                        <a:spcBef>
                          <a:spcPts val="0"/>
                        </a:spcBef>
                        <a:spcAft>
                          <a:spcPts val="0"/>
                        </a:spcAft>
                        <a:buNone/>
                      </a:pPr>
                      <a:r>
                        <a:rPr b="1" i="0" lang="es-MX" sz="1800" u="none" cap="none" strike="noStrike">
                          <a:solidFill>
                            <a:srgbClr val="000000"/>
                          </a:solidFill>
                          <a:latin typeface="Calibri"/>
                          <a:ea typeface="Calibri"/>
                          <a:cs typeface="Calibri"/>
                          <a:sym typeface="Calibri"/>
                        </a:rPr>
                        <a:t>Total </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i="0" lang="es-MX" sz="1800" u="none" cap="none" strike="noStrike">
                          <a:solidFill>
                            <a:srgbClr val="000000"/>
                          </a:solidFill>
                          <a:latin typeface="Calibri"/>
                          <a:ea typeface="Calibri"/>
                          <a:cs typeface="Calibri"/>
                          <a:sym typeface="Calibri"/>
                        </a:rPr>
                        <a:t> $99.515.514.000 </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i="0" lang="es-MX" sz="1800" u="none" cap="none" strike="noStrike">
                          <a:solidFill>
                            <a:srgbClr val="000000"/>
                          </a:solidFill>
                          <a:latin typeface="Calibri"/>
                          <a:ea typeface="Calibri"/>
                          <a:cs typeface="Calibri"/>
                          <a:sym typeface="Calibri"/>
                        </a:rPr>
                        <a:t> $94.827.881.434 </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grpSp>
        <p:nvGrpSpPr>
          <p:cNvPr id="637" name="Google Shape;637;p43"/>
          <p:cNvGrpSpPr/>
          <p:nvPr/>
        </p:nvGrpSpPr>
        <p:grpSpPr>
          <a:xfrm>
            <a:off x="0" y="0"/>
            <a:ext cx="12191999" cy="6858508"/>
            <a:chOff x="0" y="0"/>
            <a:chExt cx="12191999" cy="6858508"/>
          </a:xfrm>
        </p:grpSpPr>
        <p:pic>
          <p:nvPicPr>
            <p:cNvPr id="638" name="Google Shape;638;p43"/>
            <p:cNvPicPr preferRelativeResize="0"/>
            <p:nvPr/>
          </p:nvPicPr>
          <p:blipFill rotWithShape="1">
            <a:blip r:embed="rId3">
              <a:alphaModFix/>
            </a:blip>
            <a:srcRect b="0" l="0" r="0" t="0"/>
            <a:stretch/>
          </p:blipFill>
          <p:spPr>
            <a:xfrm>
              <a:off x="0" y="9140"/>
              <a:ext cx="12191999" cy="6848856"/>
            </a:xfrm>
            <a:prstGeom prst="rect">
              <a:avLst/>
            </a:prstGeom>
            <a:noFill/>
            <a:ln>
              <a:noFill/>
            </a:ln>
          </p:spPr>
        </p:pic>
        <p:sp>
          <p:nvSpPr>
            <p:cNvPr id="639" name="Google Shape;639;p43"/>
            <p:cNvSpPr/>
            <p:nvPr/>
          </p:nvSpPr>
          <p:spPr>
            <a:xfrm>
              <a:off x="10943843" y="2532888"/>
              <a:ext cx="1245235" cy="4325620"/>
            </a:xfrm>
            <a:custGeom>
              <a:rect b="b" l="l" r="r" t="t"/>
              <a:pathLst>
                <a:path extrusionOk="0" h="4325620" w="1245234">
                  <a:moveTo>
                    <a:pt x="1245107" y="0"/>
                  </a:moveTo>
                  <a:lnTo>
                    <a:pt x="0" y="4325111"/>
                  </a:lnTo>
                  <a:lnTo>
                    <a:pt x="1245107" y="4325111"/>
                  </a:lnTo>
                  <a:lnTo>
                    <a:pt x="1245107" y="0"/>
                  </a:lnTo>
                  <a:close/>
                </a:path>
              </a:pathLst>
            </a:custGeom>
            <a:solidFill>
              <a:srgbClr val="FF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0" name="Google Shape;640;p43"/>
            <p:cNvSpPr/>
            <p:nvPr/>
          </p:nvSpPr>
          <p:spPr>
            <a:xfrm>
              <a:off x="10943843" y="0"/>
              <a:ext cx="1245235" cy="2533015"/>
            </a:xfrm>
            <a:custGeom>
              <a:rect b="b" l="l" r="r" t="t"/>
              <a:pathLst>
                <a:path extrusionOk="0" h="2533015" w="1245234">
                  <a:moveTo>
                    <a:pt x="1245107" y="0"/>
                  </a:moveTo>
                  <a:lnTo>
                    <a:pt x="0" y="0"/>
                  </a:lnTo>
                  <a:lnTo>
                    <a:pt x="1245107" y="2532888"/>
                  </a:lnTo>
                  <a:lnTo>
                    <a:pt x="1245107" y="0"/>
                  </a:lnTo>
                  <a:close/>
                </a:path>
              </a:pathLst>
            </a:custGeom>
            <a:solidFill>
              <a:srgbClr val="CC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641" name="Google Shape;641;p43"/>
            <p:cNvPicPr preferRelativeResize="0"/>
            <p:nvPr/>
          </p:nvPicPr>
          <p:blipFill rotWithShape="1">
            <a:blip r:embed="rId4">
              <a:alphaModFix/>
            </a:blip>
            <a:srcRect b="0" l="0" r="0" t="0"/>
            <a:stretch/>
          </p:blipFill>
          <p:spPr>
            <a:xfrm>
              <a:off x="11155679" y="6463284"/>
              <a:ext cx="954024" cy="312418"/>
            </a:xfrm>
            <a:prstGeom prst="rect">
              <a:avLst/>
            </a:prstGeom>
            <a:noFill/>
            <a:ln>
              <a:noFill/>
            </a:ln>
          </p:spPr>
        </p:pic>
      </p:grpSp>
      <p:sp>
        <p:nvSpPr>
          <p:cNvPr id="642" name="Google Shape;642;p43"/>
          <p:cNvSpPr txBox="1"/>
          <p:nvPr>
            <p:ph type="title"/>
          </p:nvPr>
        </p:nvSpPr>
        <p:spPr>
          <a:xfrm>
            <a:off x="838200" y="775273"/>
            <a:ext cx="10515600" cy="505267"/>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100"/>
              </a:spcBef>
              <a:spcAft>
                <a:spcPts val="0"/>
              </a:spcAft>
              <a:buSzPts val="1800"/>
              <a:buNone/>
            </a:pPr>
            <a:r>
              <a:rPr b="1" lang="es-MX" sz="3200"/>
              <a:t>Estado de la Ejecución Vigente </a:t>
            </a:r>
            <a:endParaRPr/>
          </a:p>
        </p:txBody>
      </p:sp>
      <p:sp>
        <p:nvSpPr>
          <p:cNvPr id="643" name="Google Shape;643;p43"/>
          <p:cNvSpPr txBox="1"/>
          <p:nvPr/>
        </p:nvSpPr>
        <p:spPr>
          <a:xfrm>
            <a:off x="1295400" y="6150429"/>
            <a:ext cx="437605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MX" sz="1400" u="none" cap="none" strike="noStrike">
                <a:solidFill>
                  <a:srgbClr val="000000"/>
                </a:solidFill>
                <a:latin typeface="Arial"/>
                <a:ea typeface="Arial"/>
                <a:cs typeface="Arial"/>
                <a:sym typeface="Arial"/>
              </a:rPr>
              <a:t>Cifras en Millones de pesos</a:t>
            </a:r>
            <a:endParaRPr/>
          </a:p>
        </p:txBody>
      </p:sp>
      <p:graphicFrame>
        <p:nvGraphicFramePr>
          <p:cNvPr id="644" name="Google Shape;644;p43"/>
          <p:cNvGraphicFramePr/>
          <p:nvPr/>
        </p:nvGraphicFramePr>
        <p:xfrm>
          <a:off x="729343" y="1853437"/>
          <a:ext cx="3000000" cy="3000000"/>
        </p:xfrm>
        <a:graphic>
          <a:graphicData uri="http://schemas.openxmlformats.org/drawingml/2006/table">
            <a:tbl>
              <a:tblPr>
                <a:noFill/>
                <a:tableStyleId>{78B33DAD-74F8-46BB-8408-D14DF976D976}</a:tableStyleId>
              </a:tblPr>
              <a:tblGrid>
                <a:gridCol w="2632850"/>
                <a:gridCol w="1576550"/>
                <a:gridCol w="1576550"/>
                <a:gridCol w="1576550"/>
                <a:gridCol w="1576550"/>
                <a:gridCol w="1576550"/>
              </a:tblGrid>
              <a:tr h="1118375">
                <a:tc>
                  <a:txBody>
                    <a:bodyPr/>
                    <a:lstStyle/>
                    <a:p>
                      <a:pPr indent="0" lvl="0" marL="0" marR="0" rtl="0" algn="ctr">
                        <a:lnSpc>
                          <a:spcPct val="100000"/>
                        </a:lnSpc>
                        <a:spcBef>
                          <a:spcPts val="0"/>
                        </a:spcBef>
                        <a:spcAft>
                          <a:spcPts val="0"/>
                        </a:spcAft>
                        <a:buNone/>
                      </a:pPr>
                      <a:r>
                        <a:rPr b="1" i="0" lang="es-MX" sz="1800" u="none" cap="none" strike="noStrike">
                          <a:solidFill>
                            <a:srgbClr val="000000"/>
                          </a:solidFill>
                          <a:latin typeface="Calibri"/>
                          <a:ea typeface="Calibri"/>
                          <a:cs typeface="Calibri"/>
                          <a:sym typeface="Calibri"/>
                        </a:rPr>
                        <a:t>Concepto</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s-MX" sz="1800" u="none" cap="none" strike="noStrike">
                          <a:solidFill>
                            <a:srgbClr val="000000"/>
                          </a:solidFill>
                          <a:latin typeface="Calibri"/>
                          <a:ea typeface="Calibri"/>
                          <a:cs typeface="Calibri"/>
                          <a:sym typeface="Calibri"/>
                        </a:rPr>
                        <a:t>APROPIACIÓN VIGENTE</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BD3DE"/>
                    </a:solidFill>
                  </a:tcPr>
                </a:tc>
                <a:tc>
                  <a:txBody>
                    <a:bodyPr/>
                    <a:lstStyle/>
                    <a:p>
                      <a:pPr indent="0" lvl="0" marL="0" marR="0" rtl="0" algn="ctr">
                        <a:lnSpc>
                          <a:spcPct val="100000"/>
                        </a:lnSpc>
                        <a:spcBef>
                          <a:spcPts val="0"/>
                        </a:spcBef>
                        <a:spcAft>
                          <a:spcPts val="0"/>
                        </a:spcAft>
                        <a:buNone/>
                      </a:pPr>
                      <a:r>
                        <a:rPr b="1" i="0" lang="es-MX" sz="1800" u="none" cap="none" strike="noStrike">
                          <a:solidFill>
                            <a:srgbClr val="000000"/>
                          </a:solidFill>
                          <a:latin typeface="Calibri"/>
                          <a:ea typeface="Calibri"/>
                          <a:cs typeface="Calibri"/>
                          <a:sym typeface="Calibri"/>
                        </a:rPr>
                        <a:t>CDP ACUMULADO</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BD3DE"/>
                    </a:solidFill>
                  </a:tcPr>
                </a:tc>
                <a:tc>
                  <a:txBody>
                    <a:bodyPr/>
                    <a:lstStyle/>
                    <a:p>
                      <a:pPr indent="0" lvl="0" marL="0" marR="0" rtl="0" algn="ctr">
                        <a:lnSpc>
                          <a:spcPct val="100000"/>
                        </a:lnSpc>
                        <a:spcBef>
                          <a:spcPts val="0"/>
                        </a:spcBef>
                        <a:spcAft>
                          <a:spcPts val="0"/>
                        </a:spcAft>
                        <a:buNone/>
                      </a:pPr>
                      <a:r>
                        <a:rPr b="1" i="0" lang="es-MX" sz="1800" u="none" cap="none" strike="noStrike">
                          <a:solidFill>
                            <a:srgbClr val="000000"/>
                          </a:solidFill>
                          <a:latin typeface="Calibri"/>
                          <a:ea typeface="Calibri"/>
                          <a:cs typeface="Calibri"/>
                          <a:sym typeface="Calibri"/>
                        </a:rPr>
                        <a:t>SALDO PENDIENTE</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BD3DE"/>
                    </a:solidFill>
                  </a:tcPr>
                </a:tc>
                <a:tc>
                  <a:txBody>
                    <a:bodyPr/>
                    <a:lstStyle/>
                    <a:p>
                      <a:pPr indent="0" lvl="0" marL="0" marR="0" rtl="0" algn="ctr">
                        <a:lnSpc>
                          <a:spcPct val="100000"/>
                        </a:lnSpc>
                        <a:spcBef>
                          <a:spcPts val="0"/>
                        </a:spcBef>
                        <a:spcAft>
                          <a:spcPts val="0"/>
                        </a:spcAft>
                        <a:buNone/>
                      </a:pPr>
                      <a:r>
                        <a:rPr b="1" i="0" lang="es-MX" sz="1800" u="none" cap="none" strike="noStrike">
                          <a:solidFill>
                            <a:srgbClr val="000000"/>
                          </a:solidFill>
                          <a:latin typeface="Calibri"/>
                          <a:ea typeface="Calibri"/>
                          <a:cs typeface="Calibri"/>
                          <a:sym typeface="Calibri"/>
                        </a:rPr>
                        <a:t>COMPROMISO ACUMULADOS</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BD3DE"/>
                    </a:solidFill>
                  </a:tcPr>
                </a:tc>
                <a:tc>
                  <a:txBody>
                    <a:bodyPr/>
                    <a:lstStyle/>
                    <a:p>
                      <a:pPr indent="0" lvl="0" marL="0" marR="0" rtl="0" algn="ctr">
                        <a:lnSpc>
                          <a:spcPct val="100000"/>
                        </a:lnSpc>
                        <a:spcBef>
                          <a:spcPts val="0"/>
                        </a:spcBef>
                        <a:spcAft>
                          <a:spcPts val="0"/>
                        </a:spcAft>
                        <a:buNone/>
                      </a:pPr>
                      <a:r>
                        <a:rPr b="1" i="0" lang="es-MX" sz="1800" u="none" cap="none" strike="noStrike">
                          <a:solidFill>
                            <a:srgbClr val="000000"/>
                          </a:solidFill>
                          <a:latin typeface="Calibri"/>
                          <a:ea typeface="Calibri"/>
                          <a:cs typeface="Calibri"/>
                          <a:sym typeface="Calibri"/>
                        </a:rPr>
                        <a:t>SALDO PENDIENTE</a:t>
                      </a:r>
                      <a:endParaRPr/>
                    </a:p>
                  </a:txBody>
                  <a:tcPr marT="7625" marB="0" marR="7625" marL="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BD3DE"/>
                    </a:solidFill>
                  </a:tcPr>
                </a:tc>
              </a:tr>
              <a:tr h="464475">
                <a:tc>
                  <a:txBody>
                    <a:bodyPr/>
                    <a:lstStyle/>
                    <a:p>
                      <a:pPr indent="0" lvl="0" marL="0" marR="0" rtl="0" algn="l">
                        <a:lnSpc>
                          <a:spcPct val="100000"/>
                        </a:lnSpc>
                        <a:spcBef>
                          <a:spcPts val="0"/>
                        </a:spcBef>
                        <a:spcAft>
                          <a:spcPts val="0"/>
                        </a:spcAft>
                        <a:buNone/>
                      </a:pPr>
                      <a:r>
                        <a:rPr b="0" i="0" lang="es-MX" sz="1800" u="none" cap="none" strike="noStrike">
                          <a:solidFill>
                            <a:srgbClr val="000000"/>
                          </a:solidFill>
                          <a:latin typeface="Calibri"/>
                          <a:ea typeface="Calibri"/>
                          <a:cs typeface="Calibri"/>
                          <a:sym typeface="Calibri"/>
                        </a:rPr>
                        <a:t>Obligaciones por Pagar</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s-MX" sz="2000" u="none" cap="none" strike="noStrike">
                          <a:solidFill>
                            <a:srgbClr val="000000"/>
                          </a:solidFill>
                          <a:latin typeface="Calibri"/>
                          <a:ea typeface="Calibri"/>
                          <a:cs typeface="Calibri"/>
                          <a:sym typeface="Calibri"/>
                        </a:rPr>
                        <a:t>$ 30.691,87</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s-MX" sz="2000" u="none" cap="none" strike="noStrike">
                          <a:solidFill>
                            <a:srgbClr val="000000"/>
                          </a:solidFill>
                          <a:latin typeface="Calibri"/>
                          <a:ea typeface="Calibri"/>
                          <a:cs typeface="Calibri"/>
                          <a:sym typeface="Calibri"/>
                        </a:rPr>
                        <a:t>$ 30.186,81</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s-MX" sz="2000" u="none" cap="none" strike="noStrike">
                          <a:solidFill>
                            <a:srgbClr val="000000"/>
                          </a:solidFill>
                          <a:latin typeface="Calibri"/>
                          <a:ea typeface="Calibri"/>
                          <a:cs typeface="Calibri"/>
                          <a:sym typeface="Calibri"/>
                        </a:rPr>
                        <a:t>$ 504,28</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s-MX" sz="2000" u="none" cap="none" strike="noStrike">
                          <a:solidFill>
                            <a:srgbClr val="000000"/>
                          </a:solidFill>
                          <a:latin typeface="Calibri"/>
                          <a:ea typeface="Calibri"/>
                          <a:cs typeface="Calibri"/>
                          <a:sym typeface="Calibri"/>
                        </a:rPr>
                        <a:t>$ 30.186,81</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s-MX" sz="2000" u="none" cap="none" strike="noStrike">
                          <a:solidFill>
                            <a:srgbClr val="000000"/>
                          </a:solidFill>
                          <a:latin typeface="Calibri"/>
                          <a:ea typeface="Calibri"/>
                          <a:cs typeface="Calibri"/>
                          <a:sym typeface="Calibri"/>
                        </a:rPr>
                        <a:t>$ 0,00</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67800">
                <a:tc>
                  <a:txBody>
                    <a:bodyPr/>
                    <a:lstStyle/>
                    <a:p>
                      <a:pPr indent="0" lvl="0" marL="0" marR="0" rtl="0" algn="l">
                        <a:lnSpc>
                          <a:spcPct val="100000"/>
                        </a:lnSpc>
                        <a:spcBef>
                          <a:spcPts val="0"/>
                        </a:spcBef>
                        <a:spcAft>
                          <a:spcPts val="0"/>
                        </a:spcAft>
                        <a:buNone/>
                      </a:pPr>
                      <a:r>
                        <a:rPr b="0" i="0" lang="es-MX" sz="1800" u="none" cap="none" strike="noStrike">
                          <a:solidFill>
                            <a:srgbClr val="000000"/>
                          </a:solidFill>
                          <a:latin typeface="Calibri"/>
                          <a:ea typeface="Calibri"/>
                          <a:cs typeface="Calibri"/>
                          <a:sym typeface="Calibri"/>
                        </a:rPr>
                        <a:t>Gastos de Funcionamiento</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s-MX" sz="2000" u="none" cap="none" strike="noStrike">
                          <a:solidFill>
                            <a:srgbClr val="000000"/>
                          </a:solidFill>
                          <a:latin typeface="Calibri"/>
                          <a:ea typeface="Calibri"/>
                          <a:cs typeface="Calibri"/>
                          <a:sym typeface="Calibri"/>
                        </a:rPr>
                        <a:t>$ 3.857,48</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s-MX" sz="2000" u="none" cap="none" strike="noStrike">
                          <a:solidFill>
                            <a:srgbClr val="000000"/>
                          </a:solidFill>
                          <a:latin typeface="Calibri"/>
                          <a:ea typeface="Calibri"/>
                          <a:cs typeface="Calibri"/>
                          <a:sym typeface="Calibri"/>
                        </a:rPr>
                        <a:t>$ 3.613,94</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s-MX" sz="2000" u="none" cap="none" strike="noStrike">
                          <a:solidFill>
                            <a:srgbClr val="000000"/>
                          </a:solidFill>
                          <a:latin typeface="Calibri"/>
                          <a:ea typeface="Calibri"/>
                          <a:cs typeface="Calibri"/>
                          <a:sym typeface="Calibri"/>
                        </a:rPr>
                        <a:t>$ 243,54</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s-MX" sz="2000" u="none" cap="none" strike="noStrike">
                          <a:solidFill>
                            <a:srgbClr val="000000"/>
                          </a:solidFill>
                          <a:latin typeface="Calibri"/>
                          <a:ea typeface="Calibri"/>
                          <a:cs typeface="Calibri"/>
                          <a:sym typeface="Calibri"/>
                        </a:rPr>
                        <a:t>$ 3.316,97</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s-MX" sz="2000" u="none" cap="none" strike="noStrike">
                          <a:solidFill>
                            <a:srgbClr val="000000"/>
                          </a:solidFill>
                          <a:latin typeface="Calibri"/>
                          <a:ea typeface="Calibri"/>
                          <a:cs typeface="Calibri"/>
                          <a:sym typeface="Calibri"/>
                        </a:rPr>
                        <a:t>$ 296,97</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4475">
                <a:tc>
                  <a:txBody>
                    <a:bodyPr/>
                    <a:lstStyle/>
                    <a:p>
                      <a:pPr indent="0" lvl="0" marL="0" marR="0" rtl="0" algn="l">
                        <a:lnSpc>
                          <a:spcPct val="100000"/>
                        </a:lnSpc>
                        <a:spcBef>
                          <a:spcPts val="0"/>
                        </a:spcBef>
                        <a:spcAft>
                          <a:spcPts val="0"/>
                        </a:spcAft>
                        <a:buNone/>
                      </a:pPr>
                      <a:r>
                        <a:rPr b="0" i="0" lang="es-MX" sz="1800" u="none" cap="none" strike="noStrike">
                          <a:solidFill>
                            <a:srgbClr val="000000"/>
                          </a:solidFill>
                          <a:latin typeface="Calibri"/>
                          <a:ea typeface="Calibri"/>
                          <a:cs typeface="Calibri"/>
                          <a:sym typeface="Calibri"/>
                        </a:rPr>
                        <a:t>Gastos de Inversión </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s-MX" sz="2000" u="none" cap="none" strike="noStrike">
                          <a:solidFill>
                            <a:srgbClr val="000000"/>
                          </a:solidFill>
                          <a:latin typeface="Calibri"/>
                          <a:ea typeface="Calibri"/>
                          <a:cs typeface="Calibri"/>
                          <a:sym typeface="Calibri"/>
                        </a:rPr>
                        <a:t>$ 60.278,53</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s-MX" sz="2000" u="none" cap="none" strike="noStrike">
                          <a:solidFill>
                            <a:srgbClr val="000000"/>
                          </a:solidFill>
                          <a:latin typeface="Calibri"/>
                          <a:ea typeface="Calibri"/>
                          <a:cs typeface="Calibri"/>
                          <a:sym typeface="Calibri"/>
                        </a:rPr>
                        <a:t>$ 24.544,58</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s-MX" sz="2000" u="none" cap="none" strike="noStrike">
                          <a:solidFill>
                            <a:srgbClr val="000000"/>
                          </a:solidFill>
                          <a:latin typeface="Calibri"/>
                          <a:ea typeface="Calibri"/>
                          <a:cs typeface="Calibri"/>
                          <a:sym typeface="Calibri"/>
                        </a:rPr>
                        <a:t>$ 35.733,95</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s-MX" sz="2000" u="none" cap="none" strike="noStrike">
                          <a:solidFill>
                            <a:srgbClr val="000000"/>
                          </a:solidFill>
                          <a:latin typeface="Calibri"/>
                          <a:ea typeface="Calibri"/>
                          <a:cs typeface="Calibri"/>
                          <a:sym typeface="Calibri"/>
                        </a:rPr>
                        <a:t>$ 23.300,01</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s-MX" sz="2000" u="none" cap="none" strike="noStrike">
                          <a:solidFill>
                            <a:srgbClr val="000000"/>
                          </a:solidFill>
                          <a:latin typeface="Calibri"/>
                          <a:ea typeface="Calibri"/>
                          <a:cs typeface="Calibri"/>
                          <a:sym typeface="Calibri"/>
                        </a:rPr>
                        <a:t>$ 1.244,57</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4475">
                <a:tc>
                  <a:txBody>
                    <a:bodyPr/>
                    <a:lstStyle/>
                    <a:p>
                      <a:pPr indent="0" lvl="0" marL="0" marR="0" rtl="0" algn="l">
                        <a:lnSpc>
                          <a:spcPct val="100000"/>
                        </a:lnSpc>
                        <a:spcBef>
                          <a:spcPts val="0"/>
                        </a:spcBef>
                        <a:spcAft>
                          <a:spcPts val="0"/>
                        </a:spcAft>
                        <a:buNone/>
                      </a:pPr>
                      <a:r>
                        <a:rPr b="1" i="0" lang="es-MX" sz="1800" u="none" cap="none" strike="noStrike">
                          <a:solidFill>
                            <a:srgbClr val="000000"/>
                          </a:solidFill>
                          <a:latin typeface="Calibri"/>
                          <a:ea typeface="Calibri"/>
                          <a:cs typeface="Calibri"/>
                          <a:sym typeface="Calibri"/>
                        </a:rPr>
                        <a:t>Total </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2000" u="none" cap="none" strike="noStrike">
                          <a:solidFill>
                            <a:srgbClr val="000000"/>
                          </a:solidFill>
                          <a:latin typeface="Calibri"/>
                          <a:ea typeface="Calibri"/>
                          <a:cs typeface="Calibri"/>
                          <a:sym typeface="Calibri"/>
                        </a:rPr>
                        <a:t>$ 94.827,88</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2000" u="none" cap="none" strike="noStrike">
                          <a:solidFill>
                            <a:srgbClr val="000000"/>
                          </a:solidFill>
                          <a:latin typeface="Calibri"/>
                          <a:ea typeface="Calibri"/>
                          <a:cs typeface="Calibri"/>
                          <a:sym typeface="Calibri"/>
                        </a:rPr>
                        <a:t>$ 58.345,33</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2000" u="none" cap="none" strike="noStrike">
                          <a:solidFill>
                            <a:srgbClr val="000000"/>
                          </a:solidFill>
                          <a:latin typeface="Calibri"/>
                          <a:ea typeface="Calibri"/>
                          <a:cs typeface="Calibri"/>
                          <a:sym typeface="Calibri"/>
                        </a:rPr>
                        <a:t>$ 36.481,77</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2000" u="none" cap="none" strike="noStrike">
                          <a:solidFill>
                            <a:srgbClr val="000000"/>
                          </a:solidFill>
                          <a:latin typeface="Calibri"/>
                          <a:ea typeface="Calibri"/>
                          <a:cs typeface="Calibri"/>
                          <a:sym typeface="Calibri"/>
                        </a:rPr>
                        <a:t>$ 56.803,79</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2000" u="none" cap="none" strike="noStrike">
                          <a:solidFill>
                            <a:srgbClr val="000000"/>
                          </a:solidFill>
                          <a:latin typeface="Calibri"/>
                          <a:ea typeface="Calibri"/>
                          <a:cs typeface="Calibri"/>
                          <a:sym typeface="Calibri"/>
                        </a:rPr>
                        <a:t>$ 1.541,53</a:t>
                      </a:r>
                      <a:endParaRPr/>
                    </a:p>
                  </a:txBody>
                  <a:tcPr marT="7625" marB="0" marR="7625" marL="76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grpSp>
        <p:nvGrpSpPr>
          <p:cNvPr id="649" name="Google Shape;649;p44"/>
          <p:cNvGrpSpPr/>
          <p:nvPr/>
        </p:nvGrpSpPr>
        <p:grpSpPr>
          <a:xfrm>
            <a:off x="0" y="0"/>
            <a:ext cx="12191999" cy="6858508"/>
            <a:chOff x="0" y="0"/>
            <a:chExt cx="12191999" cy="6858508"/>
          </a:xfrm>
        </p:grpSpPr>
        <p:pic>
          <p:nvPicPr>
            <p:cNvPr id="650" name="Google Shape;650;p44"/>
            <p:cNvPicPr preferRelativeResize="0"/>
            <p:nvPr/>
          </p:nvPicPr>
          <p:blipFill rotWithShape="1">
            <a:blip r:embed="rId3">
              <a:alphaModFix/>
            </a:blip>
            <a:srcRect b="0" l="0" r="0" t="0"/>
            <a:stretch/>
          </p:blipFill>
          <p:spPr>
            <a:xfrm>
              <a:off x="0" y="9140"/>
              <a:ext cx="12191999" cy="6848856"/>
            </a:xfrm>
            <a:prstGeom prst="rect">
              <a:avLst/>
            </a:prstGeom>
            <a:noFill/>
            <a:ln>
              <a:noFill/>
            </a:ln>
          </p:spPr>
        </p:pic>
        <p:sp>
          <p:nvSpPr>
            <p:cNvPr id="651" name="Google Shape;651;p44"/>
            <p:cNvSpPr/>
            <p:nvPr/>
          </p:nvSpPr>
          <p:spPr>
            <a:xfrm>
              <a:off x="10943843" y="2532888"/>
              <a:ext cx="1245235" cy="4325620"/>
            </a:xfrm>
            <a:custGeom>
              <a:rect b="b" l="l" r="r" t="t"/>
              <a:pathLst>
                <a:path extrusionOk="0" h="4325620" w="1245234">
                  <a:moveTo>
                    <a:pt x="1245107" y="0"/>
                  </a:moveTo>
                  <a:lnTo>
                    <a:pt x="0" y="4325111"/>
                  </a:lnTo>
                  <a:lnTo>
                    <a:pt x="1245107" y="4325111"/>
                  </a:lnTo>
                  <a:lnTo>
                    <a:pt x="1245107" y="0"/>
                  </a:lnTo>
                  <a:close/>
                </a:path>
              </a:pathLst>
            </a:custGeom>
            <a:solidFill>
              <a:srgbClr val="FF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2" name="Google Shape;652;p44"/>
            <p:cNvSpPr/>
            <p:nvPr/>
          </p:nvSpPr>
          <p:spPr>
            <a:xfrm>
              <a:off x="10943843" y="0"/>
              <a:ext cx="1245235" cy="2533015"/>
            </a:xfrm>
            <a:custGeom>
              <a:rect b="b" l="l" r="r" t="t"/>
              <a:pathLst>
                <a:path extrusionOk="0" h="2533015" w="1245234">
                  <a:moveTo>
                    <a:pt x="1245107" y="0"/>
                  </a:moveTo>
                  <a:lnTo>
                    <a:pt x="0" y="0"/>
                  </a:lnTo>
                  <a:lnTo>
                    <a:pt x="1245107" y="2532888"/>
                  </a:lnTo>
                  <a:lnTo>
                    <a:pt x="1245107" y="0"/>
                  </a:lnTo>
                  <a:close/>
                </a:path>
              </a:pathLst>
            </a:custGeom>
            <a:solidFill>
              <a:srgbClr val="CC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653" name="Google Shape;653;p44"/>
            <p:cNvPicPr preferRelativeResize="0"/>
            <p:nvPr/>
          </p:nvPicPr>
          <p:blipFill rotWithShape="1">
            <a:blip r:embed="rId4">
              <a:alphaModFix/>
            </a:blip>
            <a:srcRect b="0" l="0" r="0" t="0"/>
            <a:stretch/>
          </p:blipFill>
          <p:spPr>
            <a:xfrm>
              <a:off x="11155679" y="6463284"/>
              <a:ext cx="954024" cy="312418"/>
            </a:xfrm>
            <a:prstGeom prst="rect">
              <a:avLst/>
            </a:prstGeom>
            <a:noFill/>
            <a:ln>
              <a:noFill/>
            </a:ln>
          </p:spPr>
        </p:pic>
      </p:grpSp>
      <p:sp>
        <p:nvSpPr>
          <p:cNvPr id="654" name="Google Shape;654;p44"/>
          <p:cNvSpPr txBox="1"/>
          <p:nvPr>
            <p:ph type="title"/>
          </p:nvPr>
        </p:nvSpPr>
        <p:spPr>
          <a:xfrm>
            <a:off x="838200" y="775273"/>
            <a:ext cx="10515600" cy="505267"/>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100"/>
              </a:spcBef>
              <a:spcAft>
                <a:spcPts val="0"/>
              </a:spcAft>
              <a:buSzPts val="1800"/>
              <a:buNone/>
            </a:pPr>
            <a:r>
              <a:rPr b="1" lang="es-MX" sz="3200"/>
              <a:t>Conformación del presupuesto Compromisos</a:t>
            </a:r>
            <a:endParaRPr/>
          </a:p>
        </p:txBody>
      </p:sp>
      <p:graphicFrame>
        <p:nvGraphicFramePr>
          <p:cNvPr id="655" name="Google Shape;655;p44"/>
          <p:cNvGraphicFramePr/>
          <p:nvPr/>
        </p:nvGraphicFramePr>
        <p:xfrm>
          <a:off x="838200" y="1436915"/>
          <a:ext cx="10102722" cy="4789714"/>
        </p:xfrm>
        <a:graphic>
          <a:graphicData uri="http://schemas.openxmlformats.org/drawingml/2006/chart">
            <c:chart r:id="rId5"/>
          </a:graphicData>
        </a:graphic>
      </p:graphicFrame>
      <p:sp>
        <p:nvSpPr>
          <p:cNvPr id="656" name="Google Shape;656;p44"/>
          <p:cNvSpPr txBox="1"/>
          <p:nvPr/>
        </p:nvSpPr>
        <p:spPr>
          <a:xfrm>
            <a:off x="555171" y="6137156"/>
            <a:ext cx="437605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MX" sz="1400" u="none" cap="none" strike="noStrike">
                <a:solidFill>
                  <a:srgbClr val="000000"/>
                </a:solidFill>
                <a:latin typeface="Arial"/>
                <a:ea typeface="Arial"/>
                <a:cs typeface="Arial"/>
                <a:sym typeface="Arial"/>
              </a:rPr>
              <a:t>Cifras en Millones de pesos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grpSp>
        <p:nvGrpSpPr>
          <p:cNvPr id="661" name="Google Shape;661;p45"/>
          <p:cNvGrpSpPr/>
          <p:nvPr/>
        </p:nvGrpSpPr>
        <p:grpSpPr>
          <a:xfrm>
            <a:off x="0" y="0"/>
            <a:ext cx="12191999" cy="6858508"/>
            <a:chOff x="0" y="0"/>
            <a:chExt cx="12191999" cy="6858508"/>
          </a:xfrm>
        </p:grpSpPr>
        <p:pic>
          <p:nvPicPr>
            <p:cNvPr id="662" name="Google Shape;662;p45"/>
            <p:cNvPicPr preferRelativeResize="0"/>
            <p:nvPr/>
          </p:nvPicPr>
          <p:blipFill rotWithShape="1">
            <a:blip r:embed="rId3">
              <a:alphaModFix/>
            </a:blip>
            <a:srcRect b="0" l="0" r="0" t="0"/>
            <a:stretch/>
          </p:blipFill>
          <p:spPr>
            <a:xfrm>
              <a:off x="0" y="9140"/>
              <a:ext cx="12191999" cy="6848856"/>
            </a:xfrm>
            <a:prstGeom prst="rect">
              <a:avLst/>
            </a:prstGeom>
            <a:noFill/>
            <a:ln>
              <a:noFill/>
            </a:ln>
          </p:spPr>
        </p:pic>
        <p:sp>
          <p:nvSpPr>
            <p:cNvPr id="663" name="Google Shape;663;p45"/>
            <p:cNvSpPr/>
            <p:nvPr/>
          </p:nvSpPr>
          <p:spPr>
            <a:xfrm>
              <a:off x="10943843" y="2532888"/>
              <a:ext cx="1245235" cy="4325620"/>
            </a:xfrm>
            <a:custGeom>
              <a:rect b="b" l="l" r="r" t="t"/>
              <a:pathLst>
                <a:path extrusionOk="0" h="4325620" w="1245234">
                  <a:moveTo>
                    <a:pt x="1245107" y="0"/>
                  </a:moveTo>
                  <a:lnTo>
                    <a:pt x="0" y="4325111"/>
                  </a:lnTo>
                  <a:lnTo>
                    <a:pt x="1245107" y="4325111"/>
                  </a:lnTo>
                  <a:lnTo>
                    <a:pt x="1245107" y="0"/>
                  </a:lnTo>
                  <a:close/>
                </a:path>
              </a:pathLst>
            </a:custGeom>
            <a:solidFill>
              <a:srgbClr val="FF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4" name="Google Shape;664;p45"/>
            <p:cNvSpPr/>
            <p:nvPr/>
          </p:nvSpPr>
          <p:spPr>
            <a:xfrm>
              <a:off x="10943843" y="0"/>
              <a:ext cx="1245235" cy="2533015"/>
            </a:xfrm>
            <a:custGeom>
              <a:rect b="b" l="l" r="r" t="t"/>
              <a:pathLst>
                <a:path extrusionOk="0" h="2533015" w="1245234">
                  <a:moveTo>
                    <a:pt x="1245107" y="0"/>
                  </a:moveTo>
                  <a:lnTo>
                    <a:pt x="0" y="0"/>
                  </a:lnTo>
                  <a:lnTo>
                    <a:pt x="1245107" y="2532888"/>
                  </a:lnTo>
                  <a:lnTo>
                    <a:pt x="1245107" y="0"/>
                  </a:lnTo>
                  <a:close/>
                </a:path>
              </a:pathLst>
            </a:custGeom>
            <a:solidFill>
              <a:srgbClr val="CC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665" name="Google Shape;665;p45"/>
            <p:cNvPicPr preferRelativeResize="0"/>
            <p:nvPr/>
          </p:nvPicPr>
          <p:blipFill rotWithShape="1">
            <a:blip r:embed="rId4">
              <a:alphaModFix/>
            </a:blip>
            <a:srcRect b="0" l="0" r="0" t="0"/>
            <a:stretch/>
          </p:blipFill>
          <p:spPr>
            <a:xfrm>
              <a:off x="11155679" y="6463284"/>
              <a:ext cx="954024" cy="312418"/>
            </a:xfrm>
            <a:prstGeom prst="rect">
              <a:avLst/>
            </a:prstGeom>
            <a:noFill/>
            <a:ln>
              <a:noFill/>
            </a:ln>
          </p:spPr>
        </p:pic>
      </p:grpSp>
      <p:sp>
        <p:nvSpPr>
          <p:cNvPr id="666" name="Google Shape;666;p45"/>
          <p:cNvSpPr txBox="1"/>
          <p:nvPr>
            <p:ph type="title"/>
          </p:nvPr>
        </p:nvSpPr>
        <p:spPr>
          <a:xfrm>
            <a:off x="838200" y="529052"/>
            <a:ext cx="10515600" cy="997709"/>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100"/>
              </a:spcBef>
              <a:spcAft>
                <a:spcPts val="0"/>
              </a:spcAft>
              <a:buSzPts val="1800"/>
              <a:buNone/>
            </a:pPr>
            <a:r>
              <a:rPr b="1" lang="es-MX" sz="3200"/>
              <a:t>Comparativo Inversión 2025</a:t>
            </a:r>
            <a:br>
              <a:rPr b="1" lang="es-MX" sz="3200"/>
            </a:br>
            <a:r>
              <a:rPr b="1" lang="es-MX" sz="3200"/>
              <a:t>8 de Julio VS 24 de Julio</a:t>
            </a:r>
            <a:endParaRPr/>
          </a:p>
        </p:txBody>
      </p:sp>
      <p:graphicFrame>
        <p:nvGraphicFramePr>
          <p:cNvPr id="667" name="Google Shape;667;p45"/>
          <p:cNvGraphicFramePr/>
          <p:nvPr/>
        </p:nvGraphicFramePr>
        <p:xfrm>
          <a:off x="1596607" y="1648401"/>
          <a:ext cx="8588829" cy="4501516"/>
        </p:xfrm>
        <a:graphic>
          <a:graphicData uri="http://schemas.openxmlformats.org/drawingml/2006/chart">
            <c:chart r:id="rId5"/>
          </a:graphicData>
        </a:graphic>
      </p:graphicFrame>
      <p:sp>
        <p:nvSpPr>
          <p:cNvPr id="668" name="Google Shape;668;p45"/>
          <p:cNvSpPr txBox="1"/>
          <p:nvPr/>
        </p:nvSpPr>
        <p:spPr>
          <a:xfrm>
            <a:off x="1295400" y="6150429"/>
            <a:ext cx="437605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MX" sz="1400" u="none" cap="none" strike="noStrike">
                <a:solidFill>
                  <a:srgbClr val="000000"/>
                </a:solidFill>
                <a:latin typeface="Arial"/>
                <a:ea typeface="Arial"/>
                <a:cs typeface="Arial"/>
                <a:sym typeface="Arial"/>
              </a:rPr>
              <a:t>Cifras en Millones de pesos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grpSp>
        <p:nvGrpSpPr>
          <p:cNvPr id="673" name="Google Shape;673;p46"/>
          <p:cNvGrpSpPr/>
          <p:nvPr/>
        </p:nvGrpSpPr>
        <p:grpSpPr>
          <a:xfrm>
            <a:off x="0" y="0"/>
            <a:ext cx="12191999" cy="6858508"/>
            <a:chOff x="0" y="0"/>
            <a:chExt cx="12191999" cy="6858508"/>
          </a:xfrm>
        </p:grpSpPr>
        <p:pic>
          <p:nvPicPr>
            <p:cNvPr id="674" name="Google Shape;674;p46"/>
            <p:cNvPicPr preferRelativeResize="0"/>
            <p:nvPr/>
          </p:nvPicPr>
          <p:blipFill rotWithShape="1">
            <a:blip r:embed="rId3">
              <a:alphaModFix/>
            </a:blip>
            <a:srcRect b="0" l="0" r="0" t="0"/>
            <a:stretch/>
          </p:blipFill>
          <p:spPr>
            <a:xfrm>
              <a:off x="0" y="9140"/>
              <a:ext cx="12191999" cy="6848856"/>
            </a:xfrm>
            <a:prstGeom prst="rect">
              <a:avLst/>
            </a:prstGeom>
            <a:noFill/>
            <a:ln>
              <a:noFill/>
            </a:ln>
          </p:spPr>
        </p:pic>
        <p:sp>
          <p:nvSpPr>
            <p:cNvPr id="675" name="Google Shape;675;p46"/>
            <p:cNvSpPr/>
            <p:nvPr/>
          </p:nvSpPr>
          <p:spPr>
            <a:xfrm>
              <a:off x="10943843" y="2532888"/>
              <a:ext cx="1245235" cy="4325620"/>
            </a:xfrm>
            <a:custGeom>
              <a:rect b="b" l="l" r="r" t="t"/>
              <a:pathLst>
                <a:path extrusionOk="0" h="4325620" w="1245234">
                  <a:moveTo>
                    <a:pt x="1245107" y="0"/>
                  </a:moveTo>
                  <a:lnTo>
                    <a:pt x="0" y="4325111"/>
                  </a:lnTo>
                  <a:lnTo>
                    <a:pt x="1245107" y="4325111"/>
                  </a:lnTo>
                  <a:lnTo>
                    <a:pt x="1245107" y="0"/>
                  </a:lnTo>
                  <a:close/>
                </a:path>
              </a:pathLst>
            </a:custGeom>
            <a:solidFill>
              <a:srgbClr val="FF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6" name="Google Shape;676;p46"/>
            <p:cNvSpPr/>
            <p:nvPr/>
          </p:nvSpPr>
          <p:spPr>
            <a:xfrm>
              <a:off x="10943843" y="0"/>
              <a:ext cx="1245235" cy="2533015"/>
            </a:xfrm>
            <a:custGeom>
              <a:rect b="b" l="l" r="r" t="t"/>
              <a:pathLst>
                <a:path extrusionOk="0" h="2533015" w="1245234">
                  <a:moveTo>
                    <a:pt x="1245107" y="0"/>
                  </a:moveTo>
                  <a:lnTo>
                    <a:pt x="0" y="0"/>
                  </a:lnTo>
                  <a:lnTo>
                    <a:pt x="1245107" y="2532888"/>
                  </a:lnTo>
                  <a:lnTo>
                    <a:pt x="1245107" y="0"/>
                  </a:lnTo>
                  <a:close/>
                </a:path>
              </a:pathLst>
            </a:custGeom>
            <a:solidFill>
              <a:srgbClr val="CC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677" name="Google Shape;677;p46"/>
            <p:cNvPicPr preferRelativeResize="0"/>
            <p:nvPr/>
          </p:nvPicPr>
          <p:blipFill rotWithShape="1">
            <a:blip r:embed="rId4">
              <a:alphaModFix/>
            </a:blip>
            <a:srcRect b="0" l="0" r="0" t="0"/>
            <a:stretch/>
          </p:blipFill>
          <p:spPr>
            <a:xfrm>
              <a:off x="11155679" y="6463284"/>
              <a:ext cx="954024" cy="312418"/>
            </a:xfrm>
            <a:prstGeom prst="rect">
              <a:avLst/>
            </a:prstGeom>
            <a:noFill/>
            <a:ln>
              <a:noFill/>
            </a:ln>
          </p:spPr>
        </p:pic>
      </p:grpSp>
      <p:sp>
        <p:nvSpPr>
          <p:cNvPr id="678" name="Google Shape;678;p46"/>
          <p:cNvSpPr txBox="1"/>
          <p:nvPr>
            <p:ph type="title"/>
          </p:nvPr>
        </p:nvSpPr>
        <p:spPr>
          <a:xfrm>
            <a:off x="838200" y="529052"/>
            <a:ext cx="10515600" cy="997709"/>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100"/>
              </a:spcBef>
              <a:spcAft>
                <a:spcPts val="0"/>
              </a:spcAft>
              <a:buSzPts val="1800"/>
              <a:buNone/>
            </a:pPr>
            <a:r>
              <a:rPr b="1" lang="es-MX" sz="3200"/>
              <a:t>Comparativo Inversión 2025</a:t>
            </a:r>
            <a:br>
              <a:rPr b="1" lang="es-MX" sz="3200"/>
            </a:br>
            <a:r>
              <a:rPr b="1" lang="es-MX" sz="3200"/>
              <a:t>8 de Julio VS 24 de Julio</a:t>
            </a:r>
            <a:endParaRPr/>
          </a:p>
        </p:txBody>
      </p:sp>
      <p:graphicFrame>
        <p:nvGraphicFramePr>
          <p:cNvPr id="679" name="Google Shape;679;p46"/>
          <p:cNvGraphicFramePr/>
          <p:nvPr/>
        </p:nvGraphicFramePr>
        <p:xfrm>
          <a:off x="2139041" y="1730827"/>
          <a:ext cx="7913915" cy="4506686"/>
        </p:xfrm>
        <a:graphic>
          <a:graphicData uri="http://schemas.openxmlformats.org/drawingml/2006/chart">
            <c:chart r:id="rId5"/>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grpSp>
        <p:nvGrpSpPr>
          <p:cNvPr id="684" name="Google Shape;684;p47"/>
          <p:cNvGrpSpPr/>
          <p:nvPr/>
        </p:nvGrpSpPr>
        <p:grpSpPr>
          <a:xfrm>
            <a:off x="0" y="0"/>
            <a:ext cx="12191999" cy="6858508"/>
            <a:chOff x="0" y="0"/>
            <a:chExt cx="12191999" cy="6858508"/>
          </a:xfrm>
        </p:grpSpPr>
        <p:pic>
          <p:nvPicPr>
            <p:cNvPr id="685" name="Google Shape;685;p47"/>
            <p:cNvPicPr preferRelativeResize="0"/>
            <p:nvPr/>
          </p:nvPicPr>
          <p:blipFill rotWithShape="1">
            <a:blip r:embed="rId3">
              <a:alphaModFix/>
            </a:blip>
            <a:srcRect b="0" l="0" r="0" t="0"/>
            <a:stretch/>
          </p:blipFill>
          <p:spPr>
            <a:xfrm>
              <a:off x="0" y="9140"/>
              <a:ext cx="12191999" cy="6848856"/>
            </a:xfrm>
            <a:prstGeom prst="rect">
              <a:avLst/>
            </a:prstGeom>
            <a:noFill/>
            <a:ln>
              <a:noFill/>
            </a:ln>
          </p:spPr>
        </p:pic>
        <p:sp>
          <p:nvSpPr>
            <p:cNvPr id="686" name="Google Shape;686;p47"/>
            <p:cNvSpPr/>
            <p:nvPr/>
          </p:nvSpPr>
          <p:spPr>
            <a:xfrm>
              <a:off x="10943843" y="2532888"/>
              <a:ext cx="1245235" cy="4325620"/>
            </a:xfrm>
            <a:custGeom>
              <a:rect b="b" l="l" r="r" t="t"/>
              <a:pathLst>
                <a:path extrusionOk="0" h="4325620" w="1245234">
                  <a:moveTo>
                    <a:pt x="1245107" y="0"/>
                  </a:moveTo>
                  <a:lnTo>
                    <a:pt x="0" y="4325111"/>
                  </a:lnTo>
                  <a:lnTo>
                    <a:pt x="1245107" y="4325111"/>
                  </a:lnTo>
                  <a:lnTo>
                    <a:pt x="1245107" y="0"/>
                  </a:lnTo>
                  <a:close/>
                </a:path>
              </a:pathLst>
            </a:custGeom>
            <a:solidFill>
              <a:srgbClr val="FF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7" name="Google Shape;687;p47"/>
            <p:cNvSpPr/>
            <p:nvPr/>
          </p:nvSpPr>
          <p:spPr>
            <a:xfrm>
              <a:off x="10943843" y="0"/>
              <a:ext cx="1245235" cy="2533015"/>
            </a:xfrm>
            <a:custGeom>
              <a:rect b="b" l="l" r="r" t="t"/>
              <a:pathLst>
                <a:path extrusionOk="0" h="2533015" w="1245234">
                  <a:moveTo>
                    <a:pt x="1245107" y="0"/>
                  </a:moveTo>
                  <a:lnTo>
                    <a:pt x="0" y="0"/>
                  </a:lnTo>
                  <a:lnTo>
                    <a:pt x="1245107" y="2532888"/>
                  </a:lnTo>
                  <a:lnTo>
                    <a:pt x="1245107" y="0"/>
                  </a:lnTo>
                  <a:close/>
                </a:path>
              </a:pathLst>
            </a:custGeom>
            <a:solidFill>
              <a:srgbClr val="CC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688" name="Google Shape;688;p47"/>
            <p:cNvPicPr preferRelativeResize="0"/>
            <p:nvPr/>
          </p:nvPicPr>
          <p:blipFill rotWithShape="1">
            <a:blip r:embed="rId4">
              <a:alphaModFix/>
            </a:blip>
            <a:srcRect b="0" l="0" r="0" t="0"/>
            <a:stretch/>
          </p:blipFill>
          <p:spPr>
            <a:xfrm>
              <a:off x="11155679" y="6463284"/>
              <a:ext cx="954024" cy="312418"/>
            </a:xfrm>
            <a:prstGeom prst="rect">
              <a:avLst/>
            </a:prstGeom>
            <a:noFill/>
            <a:ln>
              <a:noFill/>
            </a:ln>
          </p:spPr>
        </p:pic>
      </p:grpSp>
      <p:sp>
        <p:nvSpPr>
          <p:cNvPr id="689" name="Google Shape;689;p47"/>
          <p:cNvSpPr txBox="1"/>
          <p:nvPr>
            <p:ph type="title"/>
          </p:nvPr>
        </p:nvSpPr>
        <p:spPr>
          <a:xfrm>
            <a:off x="838200" y="775273"/>
            <a:ext cx="10515600" cy="505267"/>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100"/>
              </a:spcBef>
              <a:spcAft>
                <a:spcPts val="0"/>
              </a:spcAft>
              <a:buSzPts val="1800"/>
              <a:buNone/>
            </a:pPr>
            <a:r>
              <a:rPr b="1" lang="es-MX" sz="3200"/>
              <a:t>Conformación del presupuesto Disponibilidad</a:t>
            </a:r>
            <a:endParaRPr/>
          </a:p>
        </p:txBody>
      </p:sp>
      <p:graphicFrame>
        <p:nvGraphicFramePr>
          <p:cNvPr id="690" name="Google Shape;690;p47"/>
          <p:cNvGraphicFramePr/>
          <p:nvPr/>
        </p:nvGraphicFramePr>
        <p:xfrm>
          <a:off x="1164771" y="1447800"/>
          <a:ext cx="9776151" cy="5127171"/>
        </p:xfrm>
        <a:graphic>
          <a:graphicData uri="http://schemas.openxmlformats.org/drawingml/2006/chart">
            <c:chart r:id="rId5"/>
          </a:graphicData>
        </a:graphic>
      </p:graphicFrame>
      <p:sp>
        <p:nvSpPr>
          <p:cNvPr id="691" name="Google Shape;691;p47"/>
          <p:cNvSpPr txBox="1"/>
          <p:nvPr/>
        </p:nvSpPr>
        <p:spPr>
          <a:xfrm>
            <a:off x="195942" y="6379033"/>
            <a:ext cx="437605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MX" sz="1400" u="none" cap="none" strike="noStrike">
                <a:solidFill>
                  <a:srgbClr val="000000"/>
                </a:solidFill>
                <a:latin typeface="Arial"/>
                <a:ea typeface="Arial"/>
                <a:cs typeface="Arial"/>
                <a:sym typeface="Arial"/>
              </a:rPr>
              <a:t>Cifras en Millones de pesos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grpSp>
        <p:nvGrpSpPr>
          <p:cNvPr id="696" name="Google Shape;696;p48"/>
          <p:cNvGrpSpPr/>
          <p:nvPr/>
        </p:nvGrpSpPr>
        <p:grpSpPr>
          <a:xfrm>
            <a:off x="0" y="0"/>
            <a:ext cx="12191999" cy="6858508"/>
            <a:chOff x="0" y="0"/>
            <a:chExt cx="12191999" cy="6858508"/>
          </a:xfrm>
        </p:grpSpPr>
        <p:pic>
          <p:nvPicPr>
            <p:cNvPr id="697" name="Google Shape;697;p48"/>
            <p:cNvPicPr preferRelativeResize="0"/>
            <p:nvPr/>
          </p:nvPicPr>
          <p:blipFill rotWithShape="1">
            <a:blip r:embed="rId3">
              <a:alphaModFix/>
            </a:blip>
            <a:srcRect b="0" l="0" r="0" t="0"/>
            <a:stretch/>
          </p:blipFill>
          <p:spPr>
            <a:xfrm>
              <a:off x="0" y="9140"/>
              <a:ext cx="12191999" cy="6848856"/>
            </a:xfrm>
            <a:prstGeom prst="rect">
              <a:avLst/>
            </a:prstGeom>
            <a:noFill/>
            <a:ln>
              <a:noFill/>
            </a:ln>
          </p:spPr>
        </p:pic>
        <p:sp>
          <p:nvSpPr>
            <p:cNvPr id="698" name="Google Shape;698;p48"/>
            <p:cNvSpPr/>
            <p:nvPr/>
          </p:nvSpPr>
          <p:spPr>
            <a:xfrm>
              <a:off x="10943843" y="2532888"/>
              <a:ext cx="1245235" cy="4325620"/>
            </a:xfrm>
            <a:custGeom>
              <a:rect b="b" l="l" r="r" t="t"/>
              <a:pathLst>
                <a:path extrusionOk="0" h="4325620" w="1245234">
                  <a:moveTo>
                    <a:pt x="1245107" y="0"/>
                  </a:moveTo>
                  <a:lnTo>
                    <a:pt x="0" y="4325111"/>
                  </a:lnTo>
                  <a:lnTo>
                    <a:pt x="1245107" y="4325111"/>
                  </a:lnTo>
                  <a:lnTo>
                    <a:pt x="1245107" y="0"/>
                  </a:lnTo>
                  <a:close/>
                </a:path>
              </a:pathLst>
            </a:custGeom>
            <a:solidFill>
              <a:srgbClr val="FF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9" name="Google Shape;699;p48"/>
            <p:cNvSpPr/>
            <p:nvPr/>
          </p:nvSpPr>
          <p:spPr>
            <a:xfrm>
              <a:off x="10943843" y="0"/>
              <a:ext cx="1245235" cy="2533015"/>
            </a:xfrm>
            <a:custGeom>
              <a:rect b="b" l="l" r="r" t="t"/>
              <a:pathLst>
                <a:path extrusionOk="0" h="2533015" w="1245234">
                  <a:moveTo>
                    <a:pt x="1245107" y="0"/>
                  </a:moveTo>
                  <a:lnTo>
                    <a:pt x="0" y="0"/>
                  </a:lnTo>
                  <a:lnTo>
                    <a:pt x="1245107" y="2532888"/>
                  </a:lnTo>
                  <a:lnTo>
                    <a:pt x="1245107" y="0"/>
                  </a:lnTo>
                  <a:close/>
                </a:path>
              </a:pathLst>
            </a:custGeom>
            <a:solidFill>
              <a:srgbClr val="CC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700" name="Google Shape;700;p48"/>
            <p:cNvPicPr preferRelativeResize="0"/>
            <p:nvPr/>
          </p:nvPicPr>
          <p:blipFill rotWithShape="1">
            <a:blip r:embed="rId4">
              <a:alphaModFix/>
            </a:blip>
            <a:srcRect b="0" l="0" r="0" t="0"/>
            <a:stretch/>
          </p:blipFill>
          <p:spPr>
            <a:xfrm>
              <a:off x="11155679" y="6463284"/>
              <a:ext cx="954024" cy="312418"/>
            </a:xfrm>
            <a:prstGeom prst="rect">
              <a:avLst/>
            </a:prstGeom>
            <a:noFill/>
            <a:ln>
              <a:noFill/>
            </a:ln>
          </p:spPr>
        </p:pic>
      </p:grpSp>
      <p:graphicFrame>
        <p:nvGraphicFramePr>
          <p:cNvPr id="701" name="Google Shape;701;p48"/>
          <p:cNvGraphicFramePr/>
          <p:nvPr/>
        </p:nvGraphicFramePr>
        <p:xfrm>
          <a:off x="2463799" y="272713"/>
          <a:ext cx="3000000" cy="3000000"/>
        </p:xfrm>
        <a:graphic>
          <a:graphicData uri="http://schemas.openxmlformats.org/drawingml/2006/table">
            <a:tbl>
              <a:tblPr bandRow="1" firstRow="1">
                <a:noFill/>
                <a:tableStyleId>{2ECD65C5-5FB9-4BDB-87B1-9E38C34C57EE}</a:tableStyleId>
              </a:tblPr>
              <a:tblGrid>
                <a:gridCol w="3975825"/>
                <a:gridCol w="1534525"/>
                <a:gridCol w="810275"/>
                <a:gridCol w="866400"/>
                <a:gridCol w="959900"/>
                <a:gridCol w="763150"/>
              </a:tblGrid>
              <a:tr h="143275">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T cap="flat" cmpd="sng" w="28575">
                      <a:solidFill>
                        <a:srgbClr val="000000"/>
                      </a:solidFill>
                      <a:prstDash val="solid"/>
                      <a:round/>
                      <a:headEnd len="sm" w="sm" type="none"/>
                      <a:tailEnd len="sm" w="sm" type="none"/>
                    </a:lnT>
                    <a:solidFill>
                      <a:srgbClr val="FFFFFF"/>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T cap="flat" cmpd="sng" w="28575">
                      <a:solidFill>
                        <a:srgbClr val="000000"/>
                      </a:solidFill>
                      <a:prstDash val="solid"/>
                      <a:round/>
                      <a:headEnd len="sm" w="sm" type="none"/>
                      <a:tailEnd len="sm" w="sm" type="none"/>
                    </a:lnT>
                    <a:solidFill>
                      <a:srgbClr val="FFFFFF"/>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T cap="flat" cmpd="sng" w="28575">
                      <a:solidFill>
                        <a:srgbClr val="000000"/>
                      </a:solidFill>
                      <a:prstDash val="solid"/>
                      <a:round/>
                      <a:headEnd len="sm" w="sm" type="none"/>
                      <a:tailEnd len="sm" w="sm" type="none"/>
                    </a:lnT>
                    <a:solidFill>
                      <a:srgbClr val="FFFFFF"/>
                    </a:solidFill>
                  </a:tcPr>
                </a:tc>
                <a:tc>
                  <a:txBody>
                    <a:bodyPr/>
                    <a:lstStyle/>
                    <a:p>
                      <a:pPr indent="0" lvl="0" marL="24130" marR="0" rtl="0" algn="l">
                        <a:lnSpc>
                          <a:spcPct val="100000"/>
                        </a:lnSpc>
                        <a:spcBef>
                          <a:spcPts val="0"/>
                        </a:spcBef>
                        <a:spcAft>
                          <a:spcPts val="0"/>
                        </a:spcAft>
                        <a:buNone/>
                      </a:pPr>
                      <a:r>
                        <a:rPr b="1" lang="es-MX" sz="800" u="none" cap="none" strike="noStrike">
                          <a:latin typeface="Arial"/>
                          <a:ea typeface="Arial"/>
                          <a:cs typeface="Arial"/>
                          <a:sym typeface="Arial"/>
                        </a:rPr>
                        <a:t>2025 (JUNIO)</a:t>
                      </a:r>
                      <a:endParaRPr sz="800" u="none" cap="none" strike="noStrike">
                        <a:latin typeface="Arial"/>
                        <a:ea typeface="Arial"/>
                        <a:cs typeface="Arial"/>
                        <a:sym typeface="Arial"/>
                      </a:endParaRPr>
                    </a:p>
                  </a:txBody>
                  <a:tcPr marT="16500" marB="0" marR="0" marL="0">
                    <a:lnT cap="flat" cmpd="sng" w="28575">
                      <a:solidFill>
                        <a:srgbClr val="000000"/>
                      </a:solidFill>
                      <a:prstDash val="solid"/>
                      <a:round/>
                      <a:headEnd len="sm" w="sm" type="none"/>
                      <a:tailEnd len="sm" w="sm" type="none"/>
                    </a:lnT>
                    <a:solidFill>
                      <a:srgbClr val="FFFFFF"/>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T cap="flat" cmpd="sng" w="28575">
                      <a:solidFill>
                        <a:srgbClr val="000000"/>
                      </a:solidFill>
                      <a:prstDash val="solid"/>
                      <a:round/>
                      <a:headEnd len="sm" w="sm" type="none"/>
                      <a:tailEnd len="sm" w="sm" type="none"/>
                    </a:lnT>
                    <a:solidFill>
                      <a:srgbClr val="FFFFFF"/>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T cap="flat" cmpd="sng" w="28575">
                      <a:solidFill>
                        <a:srgbClr val="000000"/>
                      </a:solidFill>
                      <a:prstDash val="solid"/>
                      <a:round/>
                      <a:headEnd len="sm" w="sm" type="none"/>
                      <a:tailEnd len="sm" w="sm" type="none"/>
                    </a:lnT>
                    <a:solidFill>
                      <a:srgbClr val="FFFFFF"/>
                    </a:solidFill>
                  </a:tcPr>
                </a:tc>
              </a:tr>
              <a:tr h="128825">
                <a:tc rowSpan="2">
                  <a:txBody>
                    <a:bodyPr/>
                    <a:lstStyle/>
                    <a:p>
                      <a:pPr indent="0" lvl="0" marL="317500" marR="0" rtl="0" algn="ctr">
                        <a:lnSpc>
                          <a:spcPct val="100000"/>
                        </a:lnSpc>
                        <a:spcBef>
                          <a:spcPts val="0"/>
                        </a:spcBef>
                        <a:spcAft>
                          <a:spcPts val="0"/>
                        </a:spcAft>
                        <a:buNone/>
                      </a:pPr>
                      <a:r>
                        <a:rPr b="1" lang="es-MX" sz="800" u="none" cap="none" strike="noStrike">
                          <a:latin typeface="Arial"/>
                          <a:ea typeface="Arial"/>
                          <a:cs typeface="Arial"/>
                          <a:sym typeface="Arial"/>
                        </a:rPr>
                        <a:t>Presupuesto</a:t>
                      </a:r>
                      <a:endParaRPr sz="800" u="none" cap="none" strike="noStrike">
                        <a:latin typeface="Arial"/>
                        <a:ea typeface="Arial"/>
                        <a:cs typeface="Arial"/>
                        <a:sym typeface="Arial"/>
                      </a:endParaRPr>
                    </a:p>
                  </a:txBody>
                  <a:tcPr marT="63500" marB="0" marR="0" marL="0">
                    <a:solidFill>
                      <a:srgbClr val="FFFFFF"/>
                    </a:solidFill>
                  </a:tcPr>
                </a:tc>
                <a:tc>
                  <a:txBody>
                    <a:bodyPr/>
                    <a:lstStyle/>
                    <a:p>
                      <a:pPr indent="0" lvl="0" marL="418465" marR="0" rtl="0" algn="l">
                        <a:lnSpc>
                          <a:spcPct val="89375"/>
                        </a:lnSpc>
                        <a:spcBef>
                          <a:spcPts val="0"/>
                        </a:spcBef>
                        <a:spcAft>
                          <a:spcPts val="0"/>
                        </a:spcAft>
                        <a:buNone/>
                      </a:pPr>
                      <a:r>
                        <a:rPr b="1" lang="es-MX" sz="800" u="none" cap="none" strike="noStrike">
                          <a:latin typeface="Arial"/>
                          <a:ea typeface="Arial"/>
                          <a:cs typeface="Arial"/>
                          <a:sym typeface="Arial"/>
                        </a:rPr>
                        <a:t>Ppto Apropiado</a:t>
                      </a:r>
                      <a:endParaRPr sz="800" u="none" cap="none" strike="noStrike">
                        <a:latin typeface="Arial"/>
                        <a:ea typeface="Arial"/>
                        <a:cs typeface="Arial"/>
                        <a:sym typeface="Arial"/>
                      </a:endParaRPr>
                    </a:p>
                  </a:txBody>
                  <a:tcPr marT="20950" marB="0" marR="0" marL="0">
                    <a:solidFill>
                      <a:srgbClr val="FFFFFF"/>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solidFill>
                      <a:srgbClr val="FFFFFF"/>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solidFill>
                      <a:srgbClr val="FFFFFF"/>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solidFill>
                      <a:srgbClr val="FFFFFF"/>
                    </a:solidFill>
                  </a:tcPr>
                </a:tc>
                <a:tc>
                  <a:txBody>
                    <a:bodyPr/>
                    <a:lstStyle/>
                    <a:p>
                      <a:pPr indent="0" lvl="0" marL="0" marR="114300" rtl="0" algn="ctr">
                        <a:lnSpc>
                          <a:spcPct val="89375"/>
                        </a:lnSpc>
                        <a:spcBef>
                          <a:spcPts val="0"/>
                        </a:spcBef>
                        <a:spcAft>
                          <a:spcPts val="0"/>
                        </a:spcAft>
                        <a:buNone/>
                      </a:pPr>
                      <a:r>
                        <a:rPr b="1" lang="es-MX" sz="800" u="none" cap="none" strike="noStrike">
                          <a:latin typeface="Arial"/>
                          <a:ea typeface="Arial"/>
                          <a:cs typeface="Arial"/>
                          <a:sym typeface="Arial"/>
                        </a:rPr>
                        <a:t>%</a:t>
                      </a:r>
                      <a:endParaRPr sz="800" u="none" cap="none" strike="noStrike">
                        <a:latin typeface="Arial"/>
                        <a:ea typeface="Arial"/>
                        <a:cs typeface="Arial"/>
                        <a:sym typeface="Arial"/>
                      </a:endParaRPr>
                    </a:p>
                  </a:txBody>
                  <a:tcPr marT="20950" marB="0" marR="0" marL="0">
                    <a:solidFill>
                      <a:srgbClr val="FFFFFF"/>
                    </a:solidFill>
                  </a:tcPr>
                </a:tc>
              </a:tr>
              <a:tr h="94650">
                <a:tc vMerge="1"/>
                <a:tc gridSpan="2">
                  <a:txBody>
                    <a:bodyPr/>
                    <a:lstStyle/>
                    <a:p>
                      <a:pPr indent="0" lvl="0" marL="1205230" marR="0" rtl="0" algn="l">
                        <a:lnSpc>
                          <a:spcPct val="73125"/>
                        </a:lnSpc>
                        <a:spcBef>
                          <a:spcPts val="0"/>
                        </a:spcBef>
                        <a:spcAft>
                          <a:spcPts val="0"/>
                        </a:spcAft>
                        <a:buNone/>
                      </a:pPr>
                      <a:r>
                        <a:rPr b="1" lang="es-MX" sz="800" u="none" cap="none" strike="noStrike">
                          <a:latin typeface="Arial"/>
                          <a:ea typeface="Arial"/>
                          <a:cs typeface="Arial"/>
                          <a:sym typeface="Arial"/>
                        </a:rPr>
                        <a:t>Total Ejecutado</a:t>
                      </a:r>
                      <a:endParaRPr sz="800" u="none" cap="none" strike="noStrike">
                        <a:latin typeface="Arial"/>
                        <a:ea typeface="Arial"/>
                        <a:cs typeface="Arial"/>
                        <a:sym typeface="Arial"/>
                      </a:endParaRPr>
                    </a:p>
                  </a:txBody>
                  <a:tcPr marT="3800" marB="0" marR="0" marL="0">
                    <a:solidFill>
                      <a:srgbClr val="FFFFFF"/>
                    </a:solidFill>
                  </a:tcPr>
                </a:tc>
                <a:tc hMerge="1"/>
                <a:tc>
                  <a:txBody>
                    <a:bodyPr/>
                    <a:lstStyle/>
                    <a:p>
                      <a:pPr indent="0" lvl="0" marL="129539" marR="0" rtl="0" algn="l">
                        <a:lnSpc>
                          <a:spcPct val="73125"/>
                        </a:lnSpc>
                        <a:spcBef>
                          <a:spcPts val="0"/>
                        </a:spcBef>
                        <a:spcAft>
                          <a:spcPts val="0"/>
                        </a:spcAft>
                        <a:buNone/>
                      </a:pPr>
                      <a:r>
                        <a:rPr b="1" lang="es-MX" sz="800" u="none" cap="none" strike="noStrike">
                          <a:latin typeface="Arial"/>
                          <a:ea typeface="Arial"/>
                          <a:cs typeface="Arial"/>
                          <a:sym typeface="Arial"/>
                        </a:rPr>
                        <a:t>% Ejec.</a:t>
                      </a:r>
                      <a:endParaRPr sz="800" u="none" cap="none" strike="noStrike">
                        <a:latin typeface="Arial"/>
                        <a:ea typeface="Arial"/>
                        <a:cs typeface="Arial"/>
                        <a:sym typeface="Arial"/>
                      </a:endParaRPr>
                    </a:p>
                  </a:txBody>
                  <a:tcPr marT="3800" marB="0" marR="0" marL="0">
                    <a:solidFill>
                      <a:srgbClr val="FFFFFF"/>
                    </a:solidFill>
                  </a:tcPr>
                </a:tc>
                <a:tc>
                  <a:txBody>
                    <a:bodyPr/>
                    <a:lstStyle/>
                    <a:p>
                      <a:pPr indent="0" lvl="0" marL="87630" marR="0" rtl="0" algn="l">
                        <a:lnSpc>
                          <a:spcPct val="73125"/>
                        </a:lnSpc>
                        <a:spcBef>
                          <a:spcPts val="0"/>
                        </a:spcBef>
                        <a:spcAft>
                          <a:spcPts val="0"/>
                        </a:spcAft>
                        <a:buNone/>
                      </a:pPr>
                      <a:r>
                        <a:rPr b="1" lang="es-MX" sz="800" u="none" cap="none" strike="noStrike">
                          <a:latin typeface="Arial"/>
                          <a:ea typeface="Arial"/>
                          <a:cs typeface="Arial"/>
                          <a:sym typeface="Arial"/>
                        </a:rPr>
                        <a:t>Total Girado</a:t>
                      </a:r>
                      <a:endParaRPr sz="800" u="none" cap="none" strike="noStrike">
                        <a:latin typeface="Arial"/>
                        <a:ea typeface="Arial"/>
                        <a:cs typeface="Arial"/>
                        <a:sym typeface="Arial"/>
                      </a:endParaRPr>
                    </a:p>
                  </a:txBody>
                  <a:tcPr marT="3800" marB="0" marR="0" marL="0">
                    <a:solidFill>
                      <a:srgbClr val="FFFFFF"/>
                    </a:solidFill>
                  </a:tcPr>
                </a:tc>
                <a:tc>
                  <a:txBody>
                    <a:bodyPr/>
                    <a:lstStyle/>
                    <a:p>
                      <a:pPr indent="0" lvl="0" marL="0" marR="0" rtl="0" algn="l">
                        <a:lnSpc>
                          <a:spcPct val="100000"/>
                        </a:lnSpc>
                        <a:spcBef>
                          <a:spcPts val="0"/>
                        </a:spcBef>
                        <a:spcAft>
                          <a:spcPts val="0"/>
                        </a:spcAft>
                        <a:buNone/>
                      </a:pPr>
                      <a:r>
                        <a:t/>
                      </a:r>
                      <a:endParaRPr sz="600" u="none" cap="none" strike="noStrike">
                        <a:latin typeface="Times New Roman"/>
                        <a:ea typeface="Times New Roman"/>
                        <a:cs typeface="Times New Roman"/>
                        <a:sym typeface="Times New Roman"/>
                      </a:endParaRPr>
                    </a:p>
                  </a:txBody>
                  <a:tcPr marT="0" marB="0" marR="0" marL="0">
                    <a:solidFill>
                      <a:srgbClr val="FFFFFF"/>
                    </a:solidFill>
                  </a:tcPr>
                </a:tc>
              </a:tr>
              <a:tr h="130775">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solidFill>
                      <a:srgbClr val="FFFFFF"/>
                    </a:solidFill>
                  </a:tcPr>
                </a:tc>
                <a:tc>
                  <a:txBody>
                    <a:bodyPr/>
                    <a:lstStyle/>
                    <a:p>
                      <a:pPr indent="0" lvl="0" marL="0" marR="232409" rtl="0" algn="r">
                        <a:lnSpc>
                          <a:spcPct val="81250"/>
                        </a:lnSpc>
                        <a:spcBef>
                          <a:spcPts val="0"/>
                        </a:spcBef>
                        <a:spcAft>
                          <a:spcPts val="0"/>
                        </a:spcAft>
                        <a:buNone/>
                      </a:pPr>
                      <a:r>
                        <a:rPr b="1" lang="es-MX" sz="800" u="none" cap="none" strike="noStrike">
                          <a:latin typeface="Arial"/>
                          <a:ea typeface="Arial"/>
                          <a:cs typeface="Arial"/>
                          <a:sym typeface="Arial"/>
                        </a:rPr>
                        <a:t>(Millones De Pesos)</a:t>
                      </a:r>
                      <a:endParaRPr sz="800" u="none" cap="none" strike="noStrike">
                        <a:latin typeface="Arial"/>
                        <a:ea typeface="Arial"/>
                        <a:cs typeface="Arial"/>
                        <a:sym typeface="Arial"/>
                      </a:endParaRPr>
                    </a:p>
                  </a:txBody>
                  <a:tcPr marT="0" marB="0" marR="0" marL="0">
                    <a:solidFill>
                      <a:srgbClr val="FFFFFF"/>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solidFill>
                      <a:srgbClr val="FFFFFF"/>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solidFill>
                      <a:srgbClr val="FFFFFF"/>
                    </a:solidFill>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solidFill>
                      <a:srgbClr val="FFFFFF"/>
                    </a:solidFill>
                  </a:tcPr>
                </a:tc>
                <a:tc>
                  <a:txBody>
                    <a:bodyPr/>
                    <a:lstStyle/>
                    <a:p>
                      <a:pPr indent="0" lvl="0" marL="0" marR="118745" rtl="0" algn="ctr">
                        <a:lnSpc>
                          <a:spcPct val="81250"/>
                        </a:lnSpc>
                        <a:spcBef>
                          <a:spcPts val="0"/>
                        </a:spcBef>
                        <a:spcAft>
                          <a:spcPts val="0"/>
                        </a:spcAft>
                        <a:buNone/>
                      </a:pPr>
                      <a:r>
                        <a:rPr b="1" lang="es-MX" sz="800" u="none" cap="none" strike="noStrike">
                          <a:latin typeface="Arial"/>
                          <a:ea typeface="Arial"/>
                          <a:cs typeface="Arial"/>
                          <a:sym typeface="Arial"/>
                        </a:rPr>
                        <a:t>Girado</a:t>
                      </a:r>
                      <a:endParaRPr sz="800" u="none" cap="none" strike="noStrike">
                        <a:latin typeface="Arial"/>
                        <a:ea typeface="Arial"/>
                        <a:cs typeface="Arial"/>
                        <a:sym typeface="Arial"/>
                      </a:endParaRPr>
                    </a:p>
                  </a:txBody>
                  <a:tcPr marT="0" marB="0" marR="0" marL="0">
                    <a:solidFill>
                      <a:srgbClr val="FFFFFF"/>
                    </a:solidFill>
                  </a:tcPr>
                </a:tc>
              </a:tr>
              <a:tr h="163650">
                <a:tc>
                  <a:txBody>
                    <a:bodyPr/>
                    <a:lstStyle/>
                    <a:p>
                      <a:pPr indent="0" lvl="0" marL="5080" marR="0" rtl="0" algn="l">
                        <a:lnSpc>
                          <a:spcPct val="100000"/>
                        </a:lnSpc>
                        <a:spcBef>
                          <a:spcPts val="0"/>
                        </a:spcBef>
                        <a:spcAft>
                          <a:spcPts val="0"/>
                        </a:spcAft>
                        <a:buNone/>
                      </a:pPr>
                      <a:r>
                        <a:rPr b="1" lang="es-MX" sz="800" u="none" cap="none" strike="noStrike">
                          <a:latin typeface="Arial"/>
                          <a:ea typeface="Arial"/>
                          <a:cs typeface="Arial"/>
                          <a:sym typeface="Arial"/>
                        </a:rPr>
                        <a:t>GASTOS DE FUNCIONAMIENTO</a:t>
                      </a:r>
                      <a:endParaRPr sz="800" u="none" cap="none" strike="noStrike">
                        <a:latin typeface="Arial"/>
                        <a:ea typeface="Arial"/>
                        <a:cs typeface="Arial"/>
                        <a:sym typeface="Arial"/>
                      </a:endParaRPr>
                    </a:p>
                  </a:txBody>
                  <a:tcPr marT="36200" marB="0" marR="0" marL="0">
                    <a:solidFill>
                      <a:srgbClr val="FFFFFF"/>
                    </a:solidFill>
                  </a:tcPr>
                </a:tc>
                <a:tc>
                  <a:txBody>
                    <a:bodyPr/>
                    <a:lstStyle/>
                    <a:p>
                      <a:pPr indent="0" lvl="0" marL="0" marR="208915" rtl="0" algn="r">
                        <a:lnSpc>
                          <a:spcPct val="100000"/>
                        </a:lnSpc>
                        <a:spcBef>
                          <a:spcPts val="0"/>
                        </a:spcBef>
                        <a:spcAft>
                          <a:spcPts val="0"/>
                        </a:spcAft>
                        <a:buNone/>
                      </a:pPr>
                      <a:r>
                        <a:rPr b="1" lang="es-MX" sz="800" u="none" cap="none" strike="noStrike">
                          <a:latin typeface="Arial"/>
                          <a:ea typeface="Arial"/>
                          <a:cs typeface="Arial"/>
                          <a:sym typeface="Arial"/>
                        </a:rPr>
                        <a:t>4.437</a:t>
                      </a:r>
                      <a:endParaRPr sz="800" u="none" cap="none" strike="noStrike">
                        <a:latin typeface="Arial"/>
                        <a:ea typeface="Arial"/>
                        <a:cs typeface="Arial"/>
                        <a:sym typeface="Arial"/>
                      </a:endParaRPr>
                    </a:p>
                  </a:txBody>
                  <a:tcPr marT="36200" marB="0" marR="0" marL="0">
                    <a:solidFill>
                      <a:srgbClr val="FFFFFF"/>
                    </a:solidFill>
                  </a:tcPr>
                </a:tc>
                <a:tc>
                  <a:txBody>
                    <a:bodyPr/>
                    <a:lstStyle/>
                    <a:p>
                      <a:pPr indent="0" lvl="0" marL="0" marR="122554" rtl="0" algn="r">
                        <a:lnSpc>
                          <a:spcPct val="100000"/>
                        </a:lnSpc>
                        <a:spcBef>
                          <a:spcPts val="0"/>
                        </a:spcBef>
                        <a:spcAft>
                          <a:spcPts val="0"/>
                        </a:spcAft>
                        <a:buNone/>
                      </a:pPr>
                      <a:r>
                        <a:rPr b="1" lang="es-MX" sz="800" u="none" cap="none" strike="noStrike">
                          <a:latin typeface="Arial"/>
                          <a:ea typeface="Arial"/>
                          <a:cs typeface="Arial"/>
                          <a:sym typeface="Arial"/>
                        </a:rPr>
                        <a:t>3.896,00</a:t>
                      </a:r>
                      <a:endParaRPr sz="800" u="none" cap="none" strike="noStrike">
                        <a:latin typeface="Arial"/>
                        <a:ea typeface="Arial"/>
                        <a:cs typeface="Arial"/>
                        <a:sym typeface="Arial"/>
                      </a:endParaRPr>
                    </a:p>
                  </a:txBody>
                  <a:tcPr marT="36200" marB="0" marR="0" marL="0">
                    <a:solidFill>
                      <a:srgbClr val="FFFFFF"/>
                    </a:solidFill>
                  </a:tcPr>
                </a:tc>
                <a:tc>
                  <a:txBody>
                    <a:bodyPr/>
                    <a:lstStyle/>
                    <a:p>
                      <a:pPr indent="0" lvl="0" marL="0" marR="80010" rtl="0" algn="r">
                        <a:lnSpc>
                          <a:spcPct val="100000"/>
                        </a:lnSpc>
                        <a:spcBef>
                          <a:spcPts val="0"/>
                        </a:spcBef>
                        <a:spcAft>
                          <a:spcPts val="0"/>
                        </a:spcAft>
                        <a:buNone/>
                      </a:pPr>
                      <a:r>
                        <a:rPr b="1" lang="es-MX" sz="800" u="none" cap="none" strike="noStrike">
                          <a:latin typeface="Arial"/>
                          <a:ea typeface="Arial"/>
                          <a:cs typeface="Arial"/>
                          <a:sym typeface="Arial"/>
                        </a:rPr>
                        <a:t>87,80%</a:t>
                      </a:r>
                      <a:endParaRPr sz="800" u="none" cap="none" strike="noStrike">
                        <a:latin typeface="Arial"/>
                        <a:ea typeface="Arial"/>
                        <a:cs typeface="Arial"/>
                        <a:sym typeface="Arial"/>
                      </a:endParaRPr>
                    </a:p>
                  </a:txBody>
                  <a:tcPr marT="36200" marB="0" marR="0" marL="0">
                    <a:solidFill>
                      <a:srgbClr val="FFFFFF"/>
                    </a:solidFill>
                  </a:tcPr>
                </a:tc>
                <a:tc>
                  <a:txBody>
                    <a:bodyPr/>
                    <a:lstStyle/>
                    <a:p>
                      <a:pPr indent="0" lvl="0" marL="0" marR="125095" rtl="0" algn="r">
                        <a:lnSpc>
                          <a:spcPct val="100000"/>
                        </a:lnSpc>
                        <a:spcBef>
                          <a:spcPts val="0"/>
                        </a:spcBef>
                        <a:spcAft>
                          <a:spcPts val="0"/>
                        </a:spcAft>
                        <a:buNone/>
                      </a:pPr>
                      <a:r>
                        <a:rPr b="1" lang="es-MX" sz="800" u="none" cap="none" strike="noStrike">
                          <a:latin typeface="Arial"/>
                          <a:ea typeface="Arial"/>
                          <a:cs typeface="Arial"/>
                          <a:sym typeface="Arial"/>
                        </a:rPr>
                        <a:t>1.602,00</a:t>
                      </a:r>
                      <a:endParaRPr sz="800" u="none" cap="none" strike="noStrike">
                        <a:latin typeface="Arial"/>
                        <a:ea typeface="Arial"/>
                        <a:cs typeface="Arial"/>
                        <a:sym typeface="Arial"/>
                      </a:endParaRPr>
                    </a:p>
                  </a:txBody>
                  <a:tcPr marT="36200" marB="0" marR="0" marL="0">
                    <a:solidFill>
                      <a:srgbClr val="FFFFFF"/>
                    </a:solidFill>
                  </a:tcPr>
                </a:tc>
                <a:tc>
                  <a:txBody>
                    <a:bodyPr/>
                    <a:lstStyle/>
                    <a:p>
                      <a:pPr indent="0" lvl="0" marL="0" marR="114300" rtl="0" algn="ctr">
                        <a:lnSpc>
                          <a:spcPct val="100000"/>
                        </a:lnSpc>
                        <a:spcBef>
                          <a:spcPts val="0"/>
                        </a:spcBef>
                        <a:spcAft>
                          <a:spcPts val="0"/>
                        </a:spcAft>
                        <a:buNone/>
                      </a:pPr>
                      <a:r>
                        <a:rPr b="1" lang="es-MX" sz="800" u="none" cap="none" strike="noStrike">
                          <a:latin typeface="Arial"/>
                          <a:ea typeface="Arial"/>
                          <a:cs typeface="Arial"/>
                          <a:sym typeface="Arial"/>
                        </a:rPr>
                        <a:t>36,10%</a:t>
                      </a:r>
                      <a:endParaRPr sz="800" u="none" cap="none" strike="noStrike">
                        <a:latin typeface="Arial"/>
                        <a:ea typeface="Arial"/>
                        <a:cs typeface="Arial"/>
                        <a:sym typeface="Arial"/>
                      </a:endParaRPr>
                    </a:p>
                  </a:txBody>
                  <a:tcPr marT="36200" marB="0" marR="0" marL="0">
                    <a:solidFill>
                      <a:srgbClr val="FFFFFF"/>
                    </a:solidFill>
                  </a:tcPr>
                </a:tc>
              </a:tr>
              <a:tr h="141300">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Gastos Generales</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3.857</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3.317,00</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83820" rtl="0" algn="r">
                        <a:lnSpc>
                          <a:spcPct val="100000"/>
                        </a:lnSpc>
                        <a:spcBef>
                          <a:spcPts val="0"/>
                        </a:spcBef>
                        <a:spcAft>
                          <a:spcPts val="0"/>
                        </a:spcAft>
                        <a:buNone/>
                      </a:pPr>
                      <a:r>
                        <a:rPr lang="es-MX" sz="800" u="none" cap="none" strike="noStrike">
                          <a:latin typeface="Arial"/>
                          <a:ea typeface="Arial"/>
                          <a:cs typeface="Arial"/>
                          <a:sym typeface="Arial"/>
                        </a:rPr>
                        <a:t>85,99%</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125095" rtl="0" algn="r">
                        <a:lnSpc>
                          <a:spcPct val="100000"/>
                        </a:lnSpc>
                        <a:spcBef>
                          <a:spcPts val="0"/>
                        </a:spcBef>
                        <a:spcAft>
                          <a:spcPts val="0"/>
                        </a:spcAft>
                        <a:buNone/>
                      </a:pPr>
                      <a:r>
                        <a:rPr lang="es-MX" sz="800" u="none" cap="none" strike="noStrike">
                          <a:latin typeface="Arial"/>
                          <a:ea typeface="Arial"/>
                          <a:cs typeface="Arial"/>
                          <a:sym typeface="Arial"/>
                        </a:rPr>
                        <a:t>1.175,00</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30,46%</a:t>
                      </a:r>
                      <a:endParaRPr sz="800" u="none" cap="none" strike="noStrike">
                        <a:latin typeface="Arial"/>
                        <a:ea typeface="Arial"/>
                        <a:cs typeface="Arial"/>
                        <a:sym typeface="Arial"/>
                      </a:endParaRPr>
                    </a:p>
                  </a:txBody>
                  <a:tcPr marT="14600" marB="0" marR="0" marL="0">
                    <a:solidFill>
                      <a:srgbClr val="FFFFFF"/>
                    </a:solidFill>
                  </a:tcPr>
                </a:tc>
              </a:tr>
              <a:tr h="141300">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Obligaciones por Pagar</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580</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579,00</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83820" rtl="0" algn="r">
                        <a:lnSpc>
                          <a:spcPct val="100000"/>
                        </a:lnSpc>
                        <a:spcBef>
                          <a:spcPts val="0"/>
                        </a:spcBef>
                        <a:spcAft>
                          <a:spcPts val="0"/>
                        </a:spcAft>
                        <a:buNone/>
                      </a:pPr>
                      <a:r>
                        <a:rPr lang="es-MX" sz="800" u="none" cap="none" strike="noStrike">
                          <a:latin typeface="Arial"/>
                          <a:ea typeface="Arial"/>
                          <a:cs typeface="Arial"/>
                          <a:sym typeface="Arial"/>
                        </a:rPr>
                        <a:t>99,88%</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123825" rtl="0" algn="r">
                        <a:lnSpc>
                          <a:spcPct val="100000"/>
                        </a:lnSpc>
                        <a:spcBef>
                          <a:spcPts val="0"/>
                        </a:spcBef>
                        <a:spcAft>
                          <a:spcPts val="0"/>
                        </a:spcAft>
                        <a:buNone/>
                      </a:pPr>
                      <a:r>
                        <a:rPr lang="es-MX" sz="800" u="none" cap="none" strike="noStrike">
                          <a:latin typeface="Arial"/>
                          <a:ea typeface="Arial"/>
                          <a:cs typeface="Arial"/>
                          <a:sym typeface="Arial"/>
                        </a:rPr>
                        <a:t>427,00</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73,66%</a:t>
                      </a:r>
                      <a:endParaRPr sz="800" u="none" cap="none" strike="noStrike">
                        <a:latin typeface="Arial"/>
                        <a:ea typeface="Arial"/>
                        <a:cs typeface="Arial"/>
                        <a:sym typeface="Arial"/>
                      </a:endParaRPr>
                    </a:p>
                  </a:txBody>
                  <a:tcPr marT="14600" marB="0" marR="0" marL="0">
                    <a:solidFill>
                      <a:srgbClr val="FFFFFF"/>
                    </a:solidFill>
                  </a:tcPr>
                </a:tc>
              </a:tr>
              <a:tr h="141300">
                <a:tc>
                  <a:txBody>
                    <a:bodyPr/>
                    <a:lstStyle/>
                    <a:p>
                      <a:pPr indent="0" lvl="0" marL="5080" marR="0" rtl="0" algn="l">
                        <a:lnSpc>
                          <a:spcPct val="100000"/>
                        </a:lnSpc>
                        <a:spcBef>
                          <a:spcPts val="0"/>
                        </a:spcBef>
                        <a:spcAft>
                          <a:spcPts val="0"/>
                        </a:spcAft>
                        <a:buNone/>
                      </a:pPr>
                      <a:r>
                        <a:rPr b="1" lang="es-MX" sz="800" u="none" cap="none" strike="noStrike">
                          <a:latin typeface="Arial"/>
                          <a:ea typeface="Arial"/>
                          <a:cs typeface="Arial"/>
                          <a:sym typeface="Arial"/>
                        </a:rPr>
                        <a:t>INVERSIÓN</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209550" rtl="0" algn="r">
                        <a:lnSpc>
                          <a:spcPct val="100000"/>
                        </a:lnSpc>
                        <a:spcBef>
                          <a:spcPts val="0"/>
                        </a:spcBef>
                        <a:spcAft>
                          <a:spcPts val="0"/>
                        </a:spcAft>
                        <a:buNone/>
                      </a:pPr>
                      <a:r>
                        <a:rPr b="1" lang="es-MX" sz="800" u="none" cap="none" strike="noStrike">
                          <a:latin typeface="Arial"/>
                          <a:ea typeface="Arial"/>
                          <a:cs typeface="Arial"/>
                          <a:sym typeface="Arial"/>
                        </a:rPr>
                        <a:t>90.391</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122554" rtl="0" algn="r">
                        <a:lnSpc>
                          <a:spcPct val="100000"/>
                        </a:lnSpc>
                        <a:spcBef>
                          <a:spcPts val="0"/>
                        </a:spcBef>
                        <a:spcAft>
                          <a:spcPts val="0"/>
                        </a:spcAft>
                        <a:buNone/>
                      </a:pPr>
                      <a:r>
                        <a:rPr b="1" lang="es-MX" sz="800" u="none" cap="none" strike="noStrike">
                          <a:latin typeface="Arial"/>
                          <a:ea typeface="Arial"/>
                          <a:cs typeface="Arial"/>
                          <a:sym typeface="Arial"/>
                        </a:rPr>
                        <a:t>51.344,14</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80010" rtl="0" algn="r">
                        <a:lnSpc>
                          <a:spcPct val="100000"/>
                        </a:lnSpc>
                        <a:spcBef>
                          <a:spcPts val="0"/>
                        </a:spcBef>
                        <a:spcAft>
                          <a:spcPts val="0"/>
                        </a:spcAft>
                        <a:buNone/>
                      </a:pPr>
                      <a:r>
                        <a:rPr b="1" lang="es-MX" sz="800" u="none" cap="none" strike="noStrike">
                          <a:latin typeface="Arial"/>
                          <a:ea typeface="Arial"/>
                          <a:cs typeface="Arial"/>
                          <a:sym typeface="Arial"/>
                        </a:rPr>
                        <a:t>56,80%</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124460" rtl="0" algn="r">
                        <a:lnSpc>
                          <a:spcPct val="100000"/>
                        </a:lnSpc>
                        <a:spcBef>
                          <a:spcPts val="0"/>
                        </a:spcBef>
                        <a:spcAft>
                          <a:spcPts val="0"/>
                        </a:spcAft>
                        <a:buNone/>
                      </a:pPr>
                      <a:r>
                        <a:rPr b="1" lang="es-MX" sz="800" u="none" cap="none" strike="noStrike">
                          <a:latin typeface="Arial"/>
                          <a:ea typeface="Arial"/>
                          <a:cs typeface="Arial"/>
                          <a:sym typeface="Arial"/>
                        </a:rPr>
                        <a:t>24.441,15</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114300" rtl="0" algn="ctr">
                        <a:lnSpc>
                          <a:spcPct val="100000"/>
                        </a:lnSpc>
                        <a:spcBef>
                          <a:spcPts val="0"/>
                        </a:spcBef>
                        <a:spcAft>
                          <a:spcPts val="0"/>
                        </a:spcAft>
                        <a:buNone/>
                      </a:pPr>
                      <a:r>
                        <a:rPr b="1" lang="es-MX" sz="800" u="none" cap="none" strike="noStrike">
                          <a:latin typeface="Arial"/>
                          <a:ea typeface="Arial"/>
                          <a:cs typeface="Arial"/>
                          <a:sym typeface="Arial"/>
                        </a:rPr>
                        <a:t>27,04%</a:t>
                      </a:r>
                      <a:endParaRPr sz="800" u="none" cap="none" strike="noStrike">
                        <a:latin typeface="Arial"/>
                        <a:ea typeface="Arial"/>
                        <a:cs typeface="Arial"/>
                        <a:sym typeface="Arial"/>
                      </a:endParaRPr>
                    </a:p>
                  </a:txBody>
                  <a:tcPr marT="14600" marB="0" marR="0" marL="0">
                    <a:solidFill>
                      <a:srgbClr val="FFFFFF"/>
                    </a:solidFill>
                  </a:tcPr>
                </a:tc>
              </a:tr>
              <a:tr h="141300">
                <a:tc>
                  <a:txBody>
                    <a:bodyPr/>
                    <a:lstStyle/>
                    <a:p>
                      <a:pPr indent="0" lvl="0" marL="5080" marR="0" rtl="0" algn="l">
                        <a:lnSpc>
                          <a:spcPct val="100000"/>
                        </a:lnSpc>
                        <a:spcBef>
                          <a:spcPts val="0"/>
                        </a:spcBef>
                        <a:spcAft>
                          <a:spcPts val="0"/>
                        </a:spcAft>
                        <a:buNone/>
                      </a:pPr>
                      <a:r>
                        <a:rPr b="1" lang="es-MX" sz="800" u="none" cap="none" strike="noStrike">
                          <a:latin typeface="Arial"/>
                          <a:ea typeface="Arial"/>
                          <a:cs typeface="Arial"/>
                          <a:sym typeface="Arial"/>
                        </a:rPr>
                        <a:t>Directa</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209550" rtl="0" algn="r">
                        <a:lnSpc>
                          <a:spcPct val="100000"/>
                        </a:lnSpc>
                        <a:spcBef>
                          <a:spcPts val="0"/>
                        </a:spcBef>
                        <a:spcAft>
                          <a:spcPts val="0"/>
                        </a:spcAft>
                        <a:buNone/>
                      </a:pPr>
                      <a:r>
                        <a:rPr b="1" lang="es-MX" sz="800" u="none" cap="none" strike="noStrike">
                          <a:latin typeface="Arial"/>
                          <a:ea typeface="Arial"/>
                          <a:cs typeface="Arial"/>
                          <a:sym typeface="Arial"/>
                        </a:rPr>
                        <a:t>60.279</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122554" rtl="0" algn="r">
                        <a:lnSpc>
                          <a:spcPct val="100000"/>
                        </a:lnSpc>
                        <a:spcBef>
                          <a:spcPts val="0"/>
                        </a:spcBef>
                        <a:spcAft>
                          <a:spcPts val="0"/>
                        </a:spcAft>
                        <a:buNone/>
                      </a:pPr>
                      <a:r>
                        <a:rPr b="1" lang="es-MX" sz="800" u="none" cap="none" strike="noStrike">
                          <a:latin typeface="Arial"/>
                          <a:ea typeface="Arial"/>
                          <a:cs typeface="Arial"/>
                          <a:sym typeface="Arial"/>
                        </a:rPr>
                        <a:t>21.735,14</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80010" rtl="0" algn="r">
                        <a:lnSpc>
                          <a:spcPct val="100000"/>
                        </a:lnSpc>
                        <a:spcBef>
                          <a:spcPts val="0"/>
                        </a:spcBef>
                        <a:spcAft>
                          <a:spcPts val="0"/>
                        </a:spcAft>
                        <a:buNone/>
                      </a:pPr>
                      <a:r>
                        <a:rPr b="1" lang="es-MX" sz="800" u="none" cap="none" strike="noStrike">
                          <a:latin typeface="Arial"/>
                          <a:ea typeface="Arial"/>
                          <a:cs typeface="Arial"/>
                          <a:sym typeface="Arial"/>
                        </a:rPr>
                        <a:t>36,06%</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124460" rtl="0" algn="r">
                        <a:lnSpc>
                          <a:spcPct val="100000"/>
                        </a:lnSpc>
                        <a:spcBef>
                          <a:spcPts val="0"/>
                        </a:spcBef>
                        <a:spcAft>
                          <a:spcPts val="0"/>
                        </a:spcAft>
                        <a:buNone/>
                      </a:pPr>
                      <a:r>
                        <a:rPr b="1" lang="es-MX" sz="800" u="none" cap="none" strike="noStrike">
                          <a:latin typeface="Arial"/>
                          <a:ea typeface="Arial"/>
                          <a:cs typeface="Arial"/>
                          <a:sym typeface="Arial"/>
                        </a:rPr>
                        <a:t>14.318,15</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114300" rtl="0" algn="ctr">
                        <a:lnSpc>
                          <a:spcPct val="100000"/>
                        </a:lnSpc>
                        <a:spcBef>
                          <a:spcPts val="0"/>
                        </a:spcBef>
                        <a:spcAft>
                          <a:spcPts val="0"/>
                        </a:spcAft>
                        <a:buNone/>
                      </a:pPr>
                      <a:r>
                        <a:rPr b="1" lang="es-MX" sz="800" u="none" cap="none" strike="noStrike">
                          <a:latin typeface="Arial"/>
                          <a:ea typeface="Arial"/>
                          <a:cs typeface="Arial"/>
                          <a:sym typeface="Arial"/>
                        </a:rPr>
                        <a:t>23,75%</a:t>
                      </a:r>
                      <a:endParaRPr sz="800" u="none" cap="none" strike="noStrike">
                        <a:latin typeface="Arial"/>
                        <a:ea typeface="Arial"/>
                        <a:cs typeface="Arial"/>
                        <a:sym typeface="Arial"/>
                      </a:endParaRPr>
                    </a:p>
                  </a:txBody>
                  <a:tcPr marT="14600" marB="0" marR="0" marL="0">
                    <a:solidFill>
                      <a:srgbClr val="FFFFFF"/>
                    </a:solidFill>
                  </a:tcPr>
                </a:tc>
              </a:tr>
              <a:tr h="147875">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O23011745992024280811000 Tunjuelito con oportunidades para la educación</a:t>
                      </a:r>
                      <a:endParaRPr sz="800" u="none" cap="none" strike="noStrike">
                        <a:latin typeface="Arial"/>
                        <a:ea typeface="Arial"/>
                        <a:cs typeface="Arial"/>
                        <a:sym typeface="Arial"/>
                      </a:endParaRPr>
                    </a:p>
                  </a:txBody>
                  <a:tcPr marT="20950" marB="0" marR="0" marL="0">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5.609</a:t>
                      </a:r>
                      <a:endParaRPr sz="800" u="none" cap="none" strike="noStrike">
                        <a:latin typeface="Arial"/>
                        <a:ea typeface="Arial"/>
                        <a:cs typeface="Arial"/>
                        <a:sym typeface="Arial"/>
                      </a:endParaRPr>
                    </a:p>
                  </a:txBody>
                  <a:tcPr marT="2095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4.547,69</a:t>
                      </a:r>
                      <a:endParaRPr sz="800" u="none" cap="none" strike="noStrike">
                        <a:latin typeface="Arial"/>
                        <a:ea typeface="Arial"/>
                        <a:cs typeface="Arial"/>
                        <a:sym typeface="Arial"/>
                      </a:endParaRPr>
                    </a:p>
                  </a:txBody>
                  <a:tcPr marT="20950" marB="0" marR="0" marL="0">
                    <a:solidFill>
                      <a:srgbClr val="FFFFFF"/>
                    </a:solidFill>
                  </a:tcPr>
                </a:tc>
                <a:tc>
                  <a:txBody>
                    <a:bodyPr/>
                    <a:lstStyle/>
                    <a:p>
                      <a:pPr indent="0" lvl="0" marL="0" marR="83820" rtl="0" algn="r">
                        <a:lnSpc>
                          <a:spcPct val="100000"/>
                        </a:lnSpc>
                        <a:spcBef>
                          <a:spcPts val="0"/>
                        </a:spcBef>
                        <a:spcAft>
                          <a:spcPts val="0"/>
                        </a:spcAft>
                        <a:buNone/>
                      </a:pPr>
                      <a:r>
                        <a:rPr lang="es-MX" sz="800" u="none" cap="none" strike="noStrike">
                          <a:latin typeface="Arial"/>
                          <a:ea typeface="Arial"/>
                          <a:cs typeface="Arial"/>
                          <a:sym typeface="Arial"/>
                        </a:rPr>
                        <a:t>81,09%</a:t>
                      </a:r>
                      <a:endParaRPr sz="800" u="none" cap="none" strike="noStrike">
                        <a:latin typeface="Arial"/>
                        <a:ea typeface="Arial"/>
                        <a:cs typeface="Arial"/>
                        <a:sym typeface="Arial"/>
                      </a:endParaRPr>
                    </a:p>
                  </a:txBody>
                  <a:tcPr marT="20950" marB="0" marR="0" marL="0">
                    <a:solidFill>
                      <a:srgbClr val="FFFFFF"/>
                    </a:solidFill>
                  </a:tcPr>
                </a:tc>
                <a:tc>
                  <a:txBody>
                    <a:bodyPr/>
                    <a:lstStyle/>
                    <a:p>
                      <a:pPr indent="0" lvl="0" marL="0" marR="125095" rtl="0" algn="r">
                        <a:lnSpc>
                          <a:spcPct val="100000"/>
                        </a:lnSpc>
                        <a:spcBef>
                          <a:spcPts val="0"/>
                        </a:spcBef>
                        <a:spcAft>
                          <a:spcPts val="0"/>
                        </a:spcAft>
                        <a:buNone/>
                      </a:pPr>
                      <a:r>
                        <a:rPr lang="es-MX" sz="800" u="none" cap="none" strike="noStrike">
                          <a:latin typeface="Arial"/>
                          <a:ea typeface="Arial"/>
                          <a:cs typeface="Arial"/>
                          <a:sym typeface="Arial"/>
                        </a:rPr>
                        <a:t>4.397,18</a:t>
                      </a:r>
                      <a:endParaRPr sz="800" u="none" cap="none" strike="noStrike">
                        <a:latin typeface="Arial"/>
                        <a:ea typeface="Arial"/>
                        <a:cs typeface="Arial"/>
                        <a:sym typeface="Arial"/>
                      </a:endParaRPr>
                    </a:p>
                  </a:txBody>
                  <a:tcPr marT="2095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78,40%</a:t>
                      </a:r>
                      <a:endParaRPr sz="800" u="none" cap="none" strike="noStrike">
                        <a:latin typeface="Arial"/>
                        <a:ea typeface="Arial"/>
                        <a:cs typeface="Arial"/>
                        <a:sym typeface="Arial"/>
                      </a:endParaRPr>
                    </a:p>
                  </a:txBody>
                  <a:tcPr marT="20950" marB="0" marR="0" marL="0">
                    <a:solidFill>
                      <a:srgbClr val="FFFFFF"/>
                    </a:solidFill>
                  </a:tcPr>
                </a:tc>
              </a:tr>
              <a:tr h="147875">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O23011745992024280901000 Menos pobreza en Tunjuelito</a:t>
                      </a:r>
                      <a:endParaRPr sz="800" u="none" cap="none" strike="noStrike">
                        <a:latin typeface="Arial"/>
                        <a:ea typeface="Arial"/>
                        <a:cs typeface="Arial"/>
                        <a:sym typeface="Arial"/>
                      </a:endParaRPr>
                    </a:p>
                  </a:txBody>
                  <a:tcPr marT="20950" marB="0" marR="0" marL="0">
                    <a:lnB cap="flat" cmpd="sng" w="12700">
                      <a:solidFill>
                        <a:schemeClr val="dk1"/>
                      </a:solidFill>
                      <a:prstDash val="solid"/>
                      <a:round/>
                      <a:headEnd len="sm" w="sm" type="none"/>
                      <a:tailEnd len="sm" w="sm" type="none"/>
                    </a:lnB>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7.448</a:t>
                      </a:r>
                      <a:endParaRPr sz="800" u="none" cap="none" strike="noStrike">
                        <a:latin typeface="Arial"/>
                        <a:ea typeface="Arial"/>
                        <a:cs typeface="Arial"/>
                        <a:sym typeface="Arial"/>
                      </a:endParaRPr>
                    </a:p>
                  </a:txBody>
                  <a:tcPr marT="2095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2.695,92</a:t>
                      </a:r>
                      <a:endParaRPr sz="800" u="none" cap="none" strike="noStrike">
                        <a:latin typeface="Arial"/>
                        <a:ea typeface="Arial"/>
                        <a:cs typeface="Arial"/>
                        <a:sym typeface="Arial"/>
                      </a:endParaRPr>
                    </a:p>
                  </a:txBody>
                  <a:tcPr marT="20950" marB="0" marR="0" marL="0">
                    <a:solidFill>
                      <a:srgbClr val="FFFFFF"/>
                    </a:solidFill>
                  </a:tcPr>
                </a:tc>
                <a:tc>
                  <a:txBody>
                    <a:bodyPr/>
                    <a:lstStyle/>
                    <a:p>
                      <a:pPr indent="0" lvl="0" marL="0" marR="83820" rtl="0" algn="r">
                        <a:lnSpc>
                          <a:spcPct val="100000"/>
                        </a:lnSpc>
                        <a:spcBef>
                          <a:spcPts val="0"/>
                        </a:spcBef>
                        <a:spcAft>
                          <a:spcPts val="0"/>
                        </a:spcAft>
                        <a:buNone/>
                      </a:pPr>
                      <a:r>
                        <a:rPr lang="es-MX" sz="800" u="none" cap="none" strike="noStrike">
                          <a:latin typeface="Arial"/>
                          <a:ea typeface="Arial"/>
                          <a:cs typeface="Arial"/>
                          <a:sym typeface="Arial"/>
                        </a:rPr>
                        <a:t>36,20%</a:t>
                      </a:r>
                      <a:endParaRPr sz="800" u="none" cap="none" strike="noStrike">
                        <a:latin typeface="Arial"/>
                        <a:ea typeface="Arial"/>
                        <a:cs typeface="Arial"/>
                        <a:sym typeface="Arial"/>
                      </a:endParaRPr>
                    </a:p>
                  </a:txBody>
                  <a:tcPr marT="20950" marB="0" marR="0" marL="0">
                    <a:solidFill>
                      <a:srgbClr val="FFFFFF"/>
                    </a:solidFill>
                  </a:tcPr>
                </a:tc>
                <a:tc>
                  <a:txBody>
                    <a:bodyPr/>
                    <a:lstStyle/>
                    <a:p>
                      <a:pPr indent="0" lvl="0" marL="0" marR="125095" rtl="0" algn="r">
                        <a:lnSpc>
                          <a:spcPct val="100000"/>
                        </a:lnSpc>
                        <a:spcBef>
                          <a:spcPts val="0"/>
                        </a:spcBef>
                        <a:spcAft>
                          <a:spcPts val="0"/>
                        </a:spcAft>
                        <a:buNone/>
                      </a:pPr>
                      <a:r>
                        <a:rPr lang="es-MX" sz="800" u="none" cap="none" strike="noStrike">
                          <a:latin typeface="Arial"/>
                          <a:ea typeface="Arial"/>
                          <a:cs typeface="Arial"/>
                          <a:sym typeface="Arial"/>
                        </a:rPr>
                        <a:t>2.034,70</a:t>
                      </a:r>
                      <a:endParaRPr sz="800" u="none" cap="none" strike="noStrike">
                        <a:latin typeface="Arial"/>
                        <a:ea typeface="Arial"/>
                        <a:cs typeface="Arial"/>
                        <a:sym typeface="Arial"/>
                      </a:endParaRPr>
                    </a:p>
                  </a:txBody>
                  <a:tcPr marT="2095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27,32%</a:t>
                      </a:r>
                      <a:endParaRPr sz="800" u="none" cap="none" strike="noStrike">
                        <a:latin typeface="Arial"/>
                        <a:ea typeface="Arial"/>
                        <a:cs typeface="Arial"/>
                        <a:sym typeface="Arial"/>
                      </a:endParaRPr>
                    </a:p>
                  </a:txBody>
                  <a:tcPr marT="20950" marB="0" marR="0" marL="0">
                    <a:solidFill>
                      <a:srgbClr val="FFFFFF"/>
                    </a:solidFill>
                  </a:tcPr>
                </a:tc>
              </a:tr>
              <a:tr h="151150">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O23011745992024281101000 Tunjuelito Territorio de paz</a:t>
                      </a:r>
                      <a:endParaRPr sz="800" u="none" cap="none" strike="noStrike">
                        <a:latin typeface="Arial"/>
                        <a:ea typeface="Arial"/>
                        <a:cs typeface="Arial"/>
                        <a:sym typeface="Arial"/>
                      </a:endParaRPr>
                    </a:p>
                  </a:txBody>
                  <a:tcPr marT="20325" marB="0" marR="0" marL="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471</a:t>
                      </a:r>
                      <a:endParaRPr sz="800" u="none" cap="none" strike="noStrike">
                        <a:latin typeface="Arial"/>
                        <a:ea typeface="Arial"/>
                        <a:cs typeface="Arial"/>
                        <a:sym typeface="Arial"/>
                      </a:endParaRPr>
                    </a:p>
                  </a:txBody>
                  <a:tcPr marT="20325" marB="0" marR="0" marL="0">
                    <a:lnL cap="flat" cmpd="sng" w="12700">
                      <a:solidFill>
                        <a:schemeClr val="dk1"/>
                      </a:solidFill>
                      <a:prstDash val="solid"/>
                      <a:round/>
                      <a:headEnd len="sm" w="sm" type="none"/>
                      <a:tailEnd len="sm" w="sm" type="none"/>
                    </a:lnL>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35,40</a:t>
                      </a:r>
                      <a:endParaRPr sz="800" u="none" cap="none" strike="noStrike">
                        <a:latin typeface="Arial"/>
                        <a:ea typeface="Arial"/>
                        <a:cs typeface="Arial"/>
                        <a:sym typeface="Arial"/>
                      </a:endParaRPr>
                    </a:p>
                  </a:txBody>
                  <a:tcPr marT="20325" marB="0" marR="0" marL="0">
                    <a:solidFill>
                      <a:srgbClr val="FFFFFF"/>
                    </a:solidFill>
                  </a:tcPr>
                </a:tc>
                <a:tc>
                  <a:txBody>
                    <a:bodyPr/>
                    <a:lstStyle/>
                    <a:p>
                      <a:pPr indent="0" lvl="0" marL="0" marR="82550" rtl="0" algn="r">
                        <a:lnSpc>
                          <a:spcPct val="100000"/>
                        </a:lnSpc>
                        <a:spcBef>
                          <a:spcPts val="0"/>
                        </a:spcBef>
                        <a:spcAft>
                          <a:spcPts val="0"/>
                        </a:spcAft>
                        <a:buNone/>
                      </a:pPr>
                      <a:r>
                        <a:rPr lang="es-MX" sz="800" u="none" cap="none" strike="noStrike">
                          <a:latin typeface="Arial"/>
                          <a:ea typeface="Arial"/>
                          <a:cs typeface="Arial"/>
                          <a:sym typeface="Arial"/>
                        </a:rPr>
                        <a:t>7,51%</a:t>
                      </a:r>
                      <a:endParaRPr sz="800" u="none" cap="none" strike="noStrike">
                        <a:latin typeface="Arial"/>
                        <a:ea typeface="Arial"/>
                        <a:cs typeface="Arial"/>
                        <a:sym typeface="Arial"/>
                      </a:endParaRPr>
                    </a:p>
                  </a:txBody>
                  <a:tcPr marT="20325" marB="0" marR="0" marL="0">
                    <a:solidFill>
                      <a:srgbClr val="FFFFFF"/>
                    </a:solidFill>
                  </a:tcPr>
                </a:tc>
                <a:tc>
                  <a:txBody>
                    <a:bodyPr/>
                    <a:lstStyle/>
                    <a:p>
                      <a:pPr indent="0" lvl="0" marL="0" marR="123825" rtl="0" algn="r">
                        <a:lnSpc>
                          <a:spcPct val="100000"/>
                        </a:lnSpc>
                        <a:spcBef>
                          <a:spcPts val="0"/>
                        </a:spcBef>
                        <a:spcAft>
                          <a:spcPts val="0"/>
                        </a:spcAft>
                        <a:buNone/>
                      </a:pPr>
                      <a:r>
                        <a:rPr lang="es-MX" sz="800" u="none" cap="none" strike="noStrike">
                          <a:latin typeface="Arial"/>
                          <a:ea typeface="Arial"/>
                          <a:cs typeface="Arial"/>
                          <a:sym typeface="Arial"/>
                        </a:rPr>
                        <a:t>16,91</a:t>
                      </a:r>
                      <a:endParaRPr sz="800" u="none" cap="none" strike="noStrike">
                        <a:latin typeface="Arial"/>
                        <a:ea typeface="Arial"/>
                        <a:cs typeface="Arial"/>
                        <a:sym typeface="Arial"/>
                      </a:endParaRPr>
                    </a:p>
                  </a:txBody>
                  <a:tcPr marT="20325"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3,59%</a:t>
                      </a:r>
                      <a:endParaRPr sz="800" u="none" cap="none" strike="noStrike">
                        <a:latin typeface="Arial"/>
                        <a:ea typeface="Arial"/>
                        <a:cs typeface="Arial"/>
                        <a:sym typeface="Arial"/>
                      </a:endParaRPr>
                    </a:p>
                  </a:txBody>
                  <a:tcPr marT="20325" marB="0" marR="0" marL="0">
                    <a:solidFill>
                      <a:srgbClr val="FFFFFF"/>
                    </a:solidFill>
                  </a:tcPr>
                </a:tc>
              </a:tr>
              <a:tr h="153800">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O23011745992024281601000 Tunjuelito libre de violencia y feminicidio</a:t>
                      </a:r>
                      <a:endParaRPr sz="800" u="none" cap="none" strike="noStrike">
                        <a:latin typeface="Arial"/>
                        <a:ea typeface="Arial"/>
                        <a:cs typeface="Arial"/>
                        <a:sym typeface="Arial"/>
                      </a:endParaRPr>
                    </a:p>
                  </a:txBody>
                  <a:tcPr marT="26675" marB="0" marR="0" marL="0">
                    <a:lnT cap="flat" cmpd="sng" w="12700">
                      <a:solidFill>
                        <a:schemeClr val="dk1"/>
                      </a:solidFill>
                      <a:prstDash val="solid"/>
                      <a:round/>
                      <a:headEnd len="sm" w="sm" type="none"/>
                      <a:tailEnd len="sm" w="sm" type="none"/>
                    </a:lnT>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593</a:t>
                      </a:r>
                      <a:endParaRPr sz="800" u="none" cap="none" strike="noStrike">
                        <a:latin typeface="Arial"/>
                        <a:ea typeface="Arial"/>
                        <a:cs typeface="Arial"/>
                        <a:sym typeface="Arial"/>
                      </a:endParaRPr>
                    </a:p>
                  </a:txBody>
                  <a:tcPr marT="26675" marB="0" marR="0" marL="0">
                    <a:solidFill>
                      <a:srgbClr val="FFFFFF"/>
                    </a:solidFill>
                  </a:tcPr>
                </a:tc>
                <a:tc>
                  <a:txBody>
                    <a:bodyPr/>
                    <a:lstStyle/>
                    <a:p>
                      <a:pPr indent="0" lvl="0" marL="0" marR="121920" rtl="0" algn="r">
                        <a:lnSpc>
                          <a:spcPct val="100000"/>
                        </a:lnSpc>
                        <a:spcBef>
                          <a:spcPts val="0"/>
                        </a:spcBef>
                        <a:spcAft>
                          <a:spcPts val="0"/>
                        </a:spcAft>
                        <a:buNone/>
                      </a:pPr>
                      <a:r>
                        <a:rPr lang="es-MX" sz="800" u="none" cap="none" strike="noStrike">
                          <a:latin typeface="Arial"/>
                          <a:ea typeface="Arial"/>
                          <a:cs typeface="Arial"/>
                          <a:sym typeface="Arial"/>
                        </a:rPr>
                        <a:t>40,80</a:t>
                      </a:r>
                      <a:endParaRPr sz="800" u="none" cap="none" strike="noStrike">
                        <a:latin typeface="Arial"/>
                        <a:ea typeface="Arial"/>
                        <a:cs typeface="Arial"/>
                        <a:sym typeface="Arial"/>
                      </a:endParaRPr>
                    </a:p>
                  </a:txBody>
                  <a:tcPr marT="26675" marB="0" marR="0" marL="0">
                    <a:solidFill>
                      <a:srgbClr val="FFFFFF"/>
                    </a:solidFill>
                  </a:tcPr>
                </a:tc>
                <a:tc>
                  <a:txBody>
                    <a:bodyPr/>
                    <a:lstStyle/>
                    <a:p>
                      <a:pPr indent="0" lvl="0" marL="0" marR="81915" rtl="0" algn="r">
                        <a:lnSpc>
                          <a:spcPct val="100000"/>
                        </a:lnSpc>
                        <a:spcBef>
                          <a:spcPts val="0"/>
                        </a:spcBef>
                        <a:spcAft>
                          <a:spcPts val="0"/>
                        </a:spcAft>
                        <a:buNone/>
                      </a:pPr>
                      <a:r>
                        <a:rPr lang="es-MX" sz="800" u="none" cap="none" strike="noStrike">
                          <a:latin typeface="Arial"/>
                          <a:ea typeface="Arial"/>
                          <a:cs typeface="Arial"/>
                          <a:sym typeface="Arial"/>
                        </a:rPr>
                        <a:t>6,88%</a:t>
                      </a:r>
                      <a:endParaRPr sz="800" u="none" cap="none" strike="noStrike">
                        <a:latin typeface="Arial"/>
                        <a:ea typeface="Arial"/>
                        <a:cs typeface="Arial"/>
                        <a:sym typeface="Arial"/>
                      </a:endParaRPr>
                    </a:p>
                  </a:txBody>
                  <a:tcPr marT="26675" marB="0" marR="0" marL="0">
                    <a:solidFill>
                      <a:srgbClr val="FFFFFF"/>
                    </a:solidFill>
                  </a:tcPr>
                </a:tc>
                <a:tc>
                  <a:txBody>
                    <a:bodyPr/>
                    <a:lstStyle/>
                    <a:p>
                      <a:pPr indent="0" lvl="0" marL="0" marR="123189" rtl="0" algn="r">
                        <a:lnSpc>
                          <a:spcPct val="100000"/>
                        </a:lnSpc>
                        <a:spcBef>
                          <a:spcPts val="0"/>
                        </a:spcBef>
                        <a:spcAft>
                          <a:spcPts val="0"/>
                        </a:spcAft>
                        <a:buNone/>
                      </a:pPr>
                      <a:r>
                        <a:rPr lang="es-MX" sz="800" u="none" cap="none" strike="noStrike">
                          <a:latin typeface="Arial"/>
                          <a:ea typeface="Arial"/>
                          <a:cs typeface="Arial"/>
                          <a:sym typeface="Arial"/>
                        </a:rPr>
                        <a:t>17,91</a:t>
                      </a:r>
                      <a:endParaRPr sz="800" u="none" cap="none" strike="noStrike">
                        <a:latin typeface="Arial"/>
                        <a:ea typeface="Arial"/>
                        <a:cs typeface="Arial"/>
                        <a:sym typeface="Arial"/>
                      </a:endParaRPr>
                    </a:p>
                  </a:txBody>
                  <a:tcPr marT="26675" marB="0" marR="0" marL="0">
                    <a:solidFill>
                      <a:srgbClr val="FFFFFF"/>
                    </a:solidFill>
                  </a:tcPr>
                </a:tc>
                <a:tc>
                  <a:txBody>
                    <a:bodyPr/>
                    <a:lstStyle/>
                    <a:p>
                      <a:pPr indent="0" lvl="0" marL="0" marR="116839" rtl="0" algn="ctr">
                        <a:lnSpc>
                          <a:spcPct val="100000"/>
                        </a:lnSpc>
                        <a:spcBef>
                          <a:spcPts val="0"/>
                        </a:spcBef>
                        <a:spcAft>
                          <a:spcPts val="0"/>
                        </a:spcAft>
                        <a:buNone/>
                      </a:pPr>
                      <a:r>
                        <a:rPr lang="es-MX" sz="800" u="none" cap="none" strike="noStrike">
                          <a:latin typeface="Arial"/>
                          <a:ea typeface="Arial"/>
                          <a:cs typeface="Arial"/>
                          <a:sym typeface="Arial"/>
                        </a:rPr>
                        <a:t>3,02%</a:t>
                      </a:r>
                      <a:endParaRPr sz="800" u="none" cap="none" strike="noStrike">
                        <a:latin typeface="Arial"/>
                        <a:ea typeface="Arial"/>
                        <a:cs typeface="Arial"/>
                        <a:sym typeface="Arial"/>
                      </a:endParaRPr>
                    </a:p>
                  </a:txBody>
                  <a:tcPr marT="26675" marB="0" marR="0" marL="0">
                    <a:solidFill>
                      <a:srgbClr val="FFFFFF"/>
                    </a:solidFill>
                  </a:tcPr>
                </a:tc>
              </a:tr>
              <a:tr h="148525">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O23011745992024281901000 Cuidando a cuidadoras</a:t>
                      </a:r>
                      <a:endParaRPr sz="800" u="none" cap="none" strike="noStrike">
                        <a:latin typeface="Arial"/>
                        <a:ea typeface="Arial"/>
                        <a:cs typeface="Arial"/>
                        <a:sym typeface="Arial"/>
                      </a:endParaRPr>
                    </a:p>
                  </a:txBody>
                  <a:tcPr marT="21600" marB="0" marR="0" marL="0">
                    <a:solidFill>
                      <a:srgbClr val="FFFFFF"/>
                    </a:solidFill>
                  </a:tcPr>
                </a:tc>
                <a:tc>
                  <a:txBody>
                    <a:bodyPr/>
                    <a:lstStyle/>
                    <a:p>
                      <a:pPr indent="0" lvl="0" marL="0" marR="208279" rtl="0" algn="r">
                        <a:lnSpc>
                          <a:spcPct val="100000"/>
                        </a:lnSpc>
                        <a:spcBef>
                          <a:spcPts val="0"/>
                        </a:spcBef>
                        <a:spcAft>
                          <a:spcPts val="0"/>
                        </a:spcAft>
                        <a:buNone/>
                      </a:pPr>
                      <a:r>
                        <a:rPr lang="es-MX" sz="800" u="none" cap="none" strike="noStrike">
                          <a:latin typeface="Arial"/>
                          <a:ea typeface="Arial"/>
                          <a:cs typeface="Arial"/>
                          <a:sym typeface="Arial"/>
                        </a:rPr>
                        <a:t>2.020</a:t>
                      </a:r>
                      <a:endParaRPr sz="800" u="none" cap="none" strike="noStrike">
                        <a:latin typeface="Arial"/>
                        <a:ea typeface="Arial"/>
                        <a:cs typeface="Arial"/>
                        <a:sym typeface="Arial"/>
                      </a:endParaRPr>
                    </a:p>
                  </a:txBody>
                  <a:tcPr marT="21600" marB="0" marR="0" marL="0">
                    <a:solidFill>
                      <a:srgbClr val="FFFFFF"/>
                    </a:solidFill>
                  </a:tcPr>
                </a:tc>
                <a:tc>
                  <a:txBody>
                    <a:bodyPr/>
                    <a:lstStyle/>
                    <a:p>
                      <a:pPr indent="0" lvl="0" marL="0" marR="121920" rtl="0" algn="r">
                        <a:lnSpc>
                          <a:spcPct val="100000"/>
                        </a:lnSpc>
                        <a:spcBef>
                          <a:spcPts val="0"/>
                        </a:spcBef>
                        <a:spcAft>
                          <a:spcPts val="0"/>
                        </a:spcAft>
                        <a:buNone/>
                      </a:pPr>
                      <a:r>
                        <a:rPr lang="es-MX" sz="800" u="none" cap="none" strike="noStrike">
                          <a:latin typeface="Arial"/>
                          <a:ea typeface="Arial"/>
                          <a:cs typeface="Arial"/>
                          <a:sym typeface="Arial"/>
                        </a:rPr>
                        <a:t>103,02</a:t>
                      </a:r>
                      <a:endParaRPr sz="800" u="none" cap="none" strike="noStrike">
                        <a:latin typeface="Arial"/>
                        <a:ea typeface="Arial"/>
                        <a:cs typeface="Arial"/>
                        <a:sym typeface="Arial"/>
                      </a:endParaRPr>
                    </a:p>
                  </a:txBody>
                  <a:tcPr marT="21600" marB="0" marR="0" marL="0">
                    <a:solidFill>
                      <a:srgbClr val="FFFFFF"/>
                    </a:solidFill>
                  </a:tcPr>
                </a:tc>
                <a:tc>
                  <a:txBody>
                    <a:bodyPr/>
                    <a:lstStyle/>
                    <a:p>
                      <a:pPr indent="0" lvl="0" marL="0" marR="81915" rtl="0" algn="r">
                        <a:lnSpc>
                          <a:spcPct val="100000"/>
                        </a:lnSpc>
                        <a:spcBef>
                          <a:spcPts val="0"/>
                        </a:spcBef>
                        <a:spcAft>
                          <a:spcPts val="0"/>
                        </a:spcAft>
                        <a:buNone/>
                      </a:pPr>
                      <a:r>
                        <a:rPr lang="es-MX" sz="800" u="none" cap="none" strike="noStrike">
                          <a:latin typeface="Arial"/>
                          <a:ea typeface="Arial"/>
                          <a:cs typeface="Arial"/>
                          <a:sym typeface="Arial"/>
                        </a:rPr>
                        <a:t>5,10%</a:t>
                      </a:r>
                      <a:endParaRPr sz="800" u="none" cap="none" strike="noStrike">
                        <a:latin typeface="Arial"/>
                        <a:ea typeface="Arial"/>
                        <a:cs typeface="Arial"/>
                        <a:sym typeface="Arial"/>
                      </a:endParaRPr>
                    </a:p>
                  </a:txBody>
                  <a:tcPr marT="21600" marB="0" marR="0" marL="0">
                    <a:solidFill>
                      <a:srgbClr val="FFFFFF"/>
                    </a:solidFill>
                  </a:tcPr>
                </a:tc>
                <a:tc>
                  <a:txBody>
                    <a:bodyPr/>
                    <a:lstStyle/>
                    <a:p>
                      <a:pPr indent="0" lvl="0" marL="0" marR="123189" rtl="0" algn="r">
                        <a:lnSpc>
                          <a:spcPct val="100000"/>
                        </a:lnSpc>
                        <a:spcBef>
                          <a:spcPts val="0"/>
                        </a:spcBef>
                        <a:spcAft>
                          <a:spcPts val="0"/>
                        </a:spcAft>
                        <a:buNone/>
                      </a:pPr>
                      <a:r>
                        <a:rPr lang="es-MX" sz="800" u="none" cap="none" strike="noStrike">
                          <a:latin typeface="Arial"/>
                          <a:ea typeface="Arial"/>
                          <a:cs typeface="Arial"/>
                          <a:sym typeface="Arial"/>
                        </a:rPr>
                        <a:t>48,42</a:t>
                      </a:r>
                      <a:endParaRPr sz="800" u="none" cap="none" strike="noStrike">
                        <a:latin typeface="Arial"/>
                        <a:ea typeface="Arial"/>
                        <a:cs typeface="Arial"/>
                        <a:sym typeface="Arial"/>
                      </a:endParaRPr>
                    </a:p>
                  </a:txBody>
                  <a:tcPr marT="21600" marB="0" marR="0" marL="0">
                    <a:solidFill>
                      <a:srgbClr val="FFFFFF"/>
                    </a:solidFill>
                  </a:tcPr>
                </a:tc>
                <a:tc>
                  <a:txBody>
                    <a:bodyPr/>
                    <a:lstStyle/>
                    <a:p>
                      <a:pPr indent="0" lvl="0" marL="0" marR="116839" rtl="0" algn="ctr">
                        <a:lnSpc>
                          <a:spcPct val="100000"/>
                        </a:lnSpc>
                        <a:spcBef>
                          <a:spcPts val="0"/>
                        </a:spcBef>
                        <a:spcAft>
                          <a:spcPts val="0"/>
                        </a:spcAft>
                        <a:buNone/>
                      </a:pPr>
                      <a:r>
                        <a:rPr lang="es-MX" sz="800" u="none" cap="none" strike="noStrike">
                          <a:latin typeface="Arial"/>
                          <a:ea typeface="Arial"/>
                          <a:cs typeface="Arial"/>
                          <a:sym typeface="Arial"/>
                        </a:rPr>
                        <a:t>2,40%</a:t>
                      </a:r>
                      <a:endParaRPr sz="800" u="none" cap="none" strike="noStrike">
                        <a:latin typeface="Arial"/>
                        <a:ea typeface="Arial"/>
                        <a:cs typeface="Arial"/>
                        <a:sym typeface="Arial"/>
                      </a:endParaRPr>
                    </a:p>
                  </a:txBody>
                  <a:tcPr marT="21600" marB="0" marR="0" marL="0">
                    <a:solidFill>
                      <a:srgbClr val="FFFFFF"/>
                    </a:solidFill>
                  </a:tcPr>
                </a:tc>
              </a:tr>
              <a:tr h="141300">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O23011745992024282001000 Salud y bienestar para Tunjuelito</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3.280</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199,68</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82550" rtl="0" algn="r">
                        <a:lnSpc>
                          <a:spcPct val="100000"/>
                        </a:lnSpc>
                        <a:spcBef>
                          <a:spcPts val="0"/>
                        </a:spcBef>
                        <a:spcAft>
                          <a:spcPts val="0"/>
                        </a:spcAft>
                        <a:buNone/>
                      </a:pPr>
                      <a:r>
                        <a:rPr lang="es-MX" sz="800" u="none" cap="none" strike="noStrike">
                          <a:latin typeface="Arial"/>
                          <a:ea typeface="Arial"/>
                          <a:cs typeface="Arial"/>
                          <a:sym typeface="Arial"/>
                        </a:rPr>
                        <a:t>6,09%</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123825" rtl="0" algn="r">
                        <a:lnSpc>
                          <a:spcPct val="100000"/>
                        </a:lnSpc>
                        <a:spcBef>
                          <a:spcPts val="0"/>
                        </a:spcBef>
                        <a:spcAft>
                          <a:spcPts val="0"/>
                        </a:spcAft>
                        <a:buNone/>
                      </a:pPr>
                      <a:r>
                        <a:rPr lang="es-MX" sz="800" u="none" cap="none" strike="noStrike">
                          <a:latin typeface="Arial"/>
                          <a:ea typeface="Arial"/>
                          <a:cs typeface="Arial"/>
                          <a:sym typeface="Arial"/>
                        </a:rPr>
                        <a:t>41,40</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1,26%</a:t>
                      </a:r>
                      <a:endParaRPr sz="800" u="none" cap="none" strike="noStrike">
                        <a:latin typeface="Arial"/>
                        <a:ea typeface="Arial"/>
                        <a:cs typeface="Arial"/>
                        <a:sym typeface="Arial"/>
                      </a:endParaRPr>
                    </a:p>
                  </a:txBody>
                  <a:tcPr marT="14600" marB="0" marR="0" marL="0">
                    <a:solidFill>
                      <a:srgbClr val="FFFFFF"/>
                    </a:solidFill>
                  </a:tcPr>
                </a:tc>
              </a:tr>
              <a:tr h="153800">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O23011745992024282401000 Una nueva visión de infraestructura en pro de la c</a:t>
                      </a:r>
                      <a:endParaRPr sz="800" u="none" cap="none" strike="noStrike">
                        <a:latin typeface="Arial"/>
                        <a:ea typeface="Arial"/>
                        <a:cs typeface="Arial"/>
                        <a:sym typeface="Arial"/>
                      </a:endParaRPr>
                    </a:p>
                  </a:txBody>
                  <a:tcPr marT="20950" marB="0" marR="0" marL="0">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1.150</a:t>
                      </a:r>
                      <a:endParaRPr sz="800" u="none" cap="none" strike="noStrike">
                        <a:latin typeface="Arial"/>
                        <a:ea typeface="Arial"/>
                        <a:cs typeface="Arial"/>
                        <a:sym typeface="Arial"/>
                      </a:endParaRPr>
                    </a:p>
                  </a:txBody>
                  <a:tcPr marT="2095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a:t>
                      </a:r>
                      <a:endParaRPr sz="800" u="none" cap="none" strike="noStrike">
                        <a:latin typeface="Arial"/>
                        <a:ea typeface="Arial"/>
                        <a:cs typeface="Arial"/>
                        <a:sym typeface="Arial"/>
                      </a:endParaRPr>
                    </a:p>
                  </a:txBody>
                  <a:tcPr marT="20950" marB="0" marR="0" marL="0">
                    <a:solidFill>
                      <a:srgbClr val="FFFFFF"/>
                    </a:solidFill>
                  </a:tcPr>
                </a:tc>
                <a:tc>
                  <a:txBody>
                    <a:bodyPr/>
                    <a:lstStyle/>
                    <a:p>
                      <a:pPr indent="0" lvl="0" marL="0" marR="82550" rtl="0" algn="r">
                        <a:lnSpc>
                          <a:spcPct val="100000"/>
                        </a:lnSpc>
                        <a:spcBef>
                          <a:spcPts val="0"/>
                        </a:spcBef>
                        <a:spcAft>
                          <a:spcPts val="0"/>
                        </a:spcAft>
                        <a:buNone/>
                      </a:pPr>
                      <a:r>
                        <a:rPr lang="es-MX" sz="800" u="none" cap="none" strike="noStrike">
                          <a:latin typeface="Arial"/>
                          <a:ea typeface="Arial"/>
                          <a:cs typeface="Arial"/>
                          <a:sym typeface="Arial"/>
                        </a:rPr>
                        <a:t>0,00%</a:t>
                      </a:r>
                      <a:endParaRPr sz="800" u="none" cap="none" strike="noStrike">
                        <a:latin typeface="Arial"/>
                        <a:ea typeface="Arial"/>
                        <a:cs typeface="Arial"/>
                        <a:sym typeface="Arial"/>
                      </a:endParaRPr>
                    </a:p>
                  </a:txBody>
                  <a:tcPr marT="20950" marB="0" marR="0" marL="0">
                    <a:solidFill>
                      <a:srgbClr val="FFFFFF"/>
                    </a:solidFill>
                  </a:tcPr>
                </a:tc>
                <a:tc>
                  <a:txBody>
                    <a:bodyPr/>
                    <a:lstStyle/>
                    <a:p>
                      <a:pPr indent="0" lvl="0" marL="0" marR="123825" rtl="0" algn="r">
                        <a:lnSpc>
                          <a:spcPct val="100000"/>
                        </a:lnSpc>
                        <a:spcBef>
                          <a:spcPts val="0"/>
                        </a:spcBef>
                        <a:spcAft>
                          <a:spcPts val="0"/>
                        </a:spcAft>
                        <a:buNone/>
                      </a:pPr>
                      <a:r>
                        <a:rPr lang="es-MX" sz="800" u="none" cap="none" strike="noStrike">
                          <a:latin typeface="Arial"/>
                          <a:ea typeface="Arial"/>
                          <a:cs typeface="Arial"/>
                          <a:sym typeface="Arial"/>
                        </a:rPr>
                        <a:t>-</a:t>
                      </a:r>
                      <a:endParaRPr sz="800" u="none" cap="none" strike="noStrike">
                        <a:latin typeface="Arial"/>
                        <a:ea typeface="Arial"/>
                        <a:cs typeface="Arial"/>
                        <a:sym typeface="Arial"/>
                      </a:endParaRPr>
                    </a:p>
                  </a:txBody>
                  <a:tcPr marT="2095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0,00%</a:t>
                      </a:r>
                      <a:endParaRPr sz="800" u="none" cap="none" strike="noStrike">
                        <a:latin typeface="Arial"/>
                        <a:ea typeface="Arial"/>
                        <a:cs typeface="Arial"/>
                        <a:sym typeface="Arial"/>
                      </a:endParaRPr>
                    </a:p>
                  </a:txBody>
                  <a:tcPr marT="20950" marB="0" marR="0" marL="0">
                    <a:solidFill>
                      <a:srgbClr val="FFFFFF"/>
                    </a:solidFill>
                  </a:tcPr>
                </a:tc>
              </a:tr>
              <a:tr h="175475">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O23011745992024284201000 Tunjuelito disfruta del espacio publico con seguri</a:t>
                      </a:r>
                      <a:endParaRPr sz="800" u="none" cap="none" strike="noStrike">
                        <a:latin typeface="Arial"/>
                        <a:ea typeface="Arial"/>
                        <a:cs typeface="Arial"/>
                        <a:sym typeface="Arial"/>
                      </a:endParaRPr>
                    </a:p>
                  </a:txBody>
                  <a:tcPr marT="27950" marB="0" marR="0" marL="0">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1.124</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567,12</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83820" rtl="0" algn="r">
                        <a:lnSpc>
                          <a:spcPct val="100000"/>
                        </a:lnSpc>
                        <a:spcBef>
                          <a:spcPts val="0"/>
                        </a:spcBef>
                        <a:spcAft>
                          <a:spcPts val="0"/>
                        </a:spcAft>
                        <a:buNone/>
                      </a:pPr>
                      <a:r>
                        <a:rPr lang="es-MX" sz="800" u="none" cap="none" strike="noStrike">
                          <a:latin typeface="Arial"/>
                          <a:ea typeface="Arial"/>
                          <a:cs typeface="Arial"/>
                          <a:sym typeface="Arial"/>
                        </a:rPr>
                        <a:t>50,45%</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23825" rtl="0" algn="r">
                        <a:lnSpc>
                          <a:spcPct val="100000"/>
                        </a:lnSpc>
                        <a:spcBef>
                          <a:spcPts val="0"/>
                        </a:spcBef>
                        <a:spcAft>
                          <a:spcPts val="0"/>
                        </a:spcAft>
                        <a:buNone/>
                      </a:pPr>
                      <a:r>
                        <a:rPr lang="es-MX" sz="800" u="none" cap="none" strike="noStrike">
                          <a:latin typeface="Arial"/>
                          <a:ea typeface="Arial"/>
                          <a:cs typeface="Arial"/>
                          <a:sym typeface="Arial"/>
                        </a:rPr>
                        <a:t>201,61</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17,94%</a:t>
                      </a:r>
                      <a:endParaRPr sz="800" u="none" cap="none" strike="noStrike">
                        <a:latin typeface="Arial"/>
                        <a:ea typeface="Arial"/>
                        <a:cs typeface="Arial"/>
                        <a:sym typeface="Arial"/>
                      </a:endParaRPr>
                    </a:p>
                  </a:txBody>
                  <a:tcPr marT="27950" marB="0" marR="0" marL="0">
                    <a:solidFill>
                      <a:srgbClr val="FFFFFF"/>
                    </a:solidFill>
                  </a:tcPr>
                </a:tc>
              </a:tr>
              <a:tr h="335850">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O23011745992024284801000 Tunjuelito firme c</a:t>
                      </a:r>
                      <a:endParaRPr sz="800" u="none" cap="none" strike="noStrike">
                        <a:latin typeface="Arial"/>
                        <a:ea typeface="Arial"/>
                        <a:cs typeface="Arial"/>
                        <a:sym typeface="Arial"/>
                      </a:endParaRPr>
                    </a:p>
                    <a:p>
                      <a:pPr indent="0" lvl="0" marL="5080" marR="0" rtl="0" algn="l">
                        <a:lnSpc>
                          <a:spcPct val="100000"/>
                        </a:lnSpc>
                        <a:spcBef>
                          <a:spcPts val="335"/>
                        </a:spcBef>
                        <a:spcAft>
                          <a:spcPts val="0"/>
                        </a:spcAft>
                        <a:buNone/>
                      </a:pPr>
                      <a:r>
                        <a:rPr lang="es-MX" sz="800" u="none" cap="none" strike="noStrike">
                          <a:latin typeface="Arial"/>
                          <a:ea typeface="Arial"/>
                          <a:cs typeface="Arial"/>
                          <a:sym typeface="Arial"/>
                        </a:rPr>
                        <a:t>on la seguridad y la justicia</a:t>
                      </a:r>
                      <a:endParaRPr sz="800" u="none" cap="none" strike="noStrike">
                        <a:latin typeface="Arial"/>
                        <a:ea typeface="Arial"/>
                        <a:cs typeface="Arial"/>
                        <a:sym typeface="Arial"/>
                      </a:endParaRPr>
                    </a:p>
                  </a:txBody>
                  <a:tcPr marT="4255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1.117</a:t>
                      </a:r>
                      <a:endParaRPr sz="800" u="none" cap="none" strike="noStrike">
                        <a:latin typeface="Arial"/>
                        <a:ea typeface="Arial"/>
                        <a:cs typeface="Arial"/>
                        <a:sym typeface="Arial"/>
                      </a:endParaRPr>
                    </a:p>
                  </a:txBody>
                  <a:tcPr marT="42550" marB="0" marR="0" marL="0">
                    <a:lnL cap="flat" cmpd="sng" w="9525">
                      <a:solidFill>
                        <a:srgbClr val="000000">
                          <a:alpha val="0"/>
                        </a:srgbClr>
                      </a:solidFill>
                      <a:prstDash val="solid"/>
                      <a:round/>
                      <a:headEnd len="sm" w="sm" type="none"/>
                      <a:tailEnd len="sm" w="sm" type="none"/>
                    </a:lnL>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70,32</a:t>
                      </a:r>
                      <a:endParaRPr sz="800" u="none" cap="none" strike="noStrike">
                        <a:latin typeface="Arial"/>
                        <a:ea typeface="Arial"/>
                        <a:cs typeface="Arial"/>
                        <a:sym typeface="Arial"/>
                      </a:endParaRPr>
                    </a:p>
                  </a:txBody>
                  <a:tcPr marT="42550" marB="0" marR="0" marL="0">
                    <a:solidFill>
                      <a:srgbClr val="FFFFFF"/>
                    </a:solidFill>
                  </a:tcPr>
                </a:tc>
                <a:tc>
                  <a:txBody>
                    <a:bodyPr/>
                    <a:lstStyle/>
                    <a:p>
                      <a:pPr indent="0" lvl="0" marL="0" marR="82550" rtl="0" algn="r">
                        <a:lnSpc>
                          <a:spcPct val="100000"/>
                        </a:lnSpc>
                        <a:spcBef>
                          <a:spcPts val="0"/>
                        </a:spcBef>
                        <a:spcAft>
                          <a:spcPts val="0"/>
                        </a:spcAft>
                        <a:buNone/>
                      </a:pPr>
                      <a:r>
                        <a:rPr lang="es-MX" sz="800" u="none" cap="none" strike="noStrike">
                          <a:latin typeface="Arial"/>
                          <a:ea typeface="Arial"/>
                          <a:cs typeface="Arial"/>
                          <a:sym typeface="Arial"/>
                        </a:rPr>
                        <a:t>6,30%</a:t>
                      </a:r>
                      <a:endParaRPr sz="800" u="none" cap="none" strike="noStrike">
                        <a:latin typeface="Arial"/>
                        <a:ea typeface="Arial"/>
                        <a:cs typeface="Arial"/>
                        <a:sym typeface="Arial"/>
                      </a:endParaRPr>
                    </a:p>
                  </a:txBody>
                  <a:tcPr marT="42550" marB="0" marR="0" marL="0">
                    <a:solidFill>
                      <a:srgbClr val="FFFFFF"/>
                    </a:solidFill>
                  </a:tcPr>
                </a:tc>
                <a:tc>
                  <a:txBody>
                    <a:bodyPr/>
                    <a:lstStyle/>
                    <a:p>
                      <a:pPr indent="0" lvl="0" marL="0" marR="123825" rtl="0" algn="r">
                        <a:lnSpc>
                          <a:spcPct val="100000"/>
                        </a:lnSpc>
                        <a:spcBef>
                          <a:spcPts val="0"/>
                        </a:spcBef>
                        <a:spcAft>
                          <a:spcPts val="0"/>
                        </a:spcAft>
                        <a:buNone/>
                      </a:pPr>
                      <a:r>
                        <a:rPr lang="es-MX" sz="800" u="none" cap="none" strike="noStrike">
                          <a:latin typeface="Arial"/>
                          <a:ea typeface="Arial"/>
                          <a:cs typeface="Arial"/>
                          <a:sym typeface="Arial"/>
                        </a:rPr>
                        <a:t>16,09</a:t>
                      </a:r>
                      <a:endParaRPr sz="800" u="none" cap="none" strike="noStrike">
                        <a:latin typeface="Arial"/>
                        <a:ea typeface="Arial"/>
                        <a:cs typeface="Arial"/>
                        <a:sym typeface="Arial"/>
                      </a:endParaRPr>
                    </a:p>
                  </a:txBody>
                  <a:tcPr marT="4255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1,44%</a:t>
                      </a:r>
                      <a:endParaRPr sz="800" u="none" cap="none" strike="noStrike">
                        <a:latin typeface="Arial"/>
                        <a:ea typeface="Arial"/>
                        <a:cs typeface="Arial"/>
                        <a:sym typeface="Arial"/>
                      </a:endParaRPr>
                    </a:p>
                  </a:txBody>
                  <a:tcPr marT="42550" marB="0" marR="0" marL="0">
                    <a:solidFill>
                      <a:srgbClr val="FFFFFF"/>
                    </a:solidFill>
                  </a:tcPr>
                </a:tc>
              </a:tr>
              <a:tr h="175475">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O23011745992024285101000 Tunjuelito conectada con las TICS</a:t>
                      </a:r>
                      <a:endParaRPr sz="800" u="none" cap="none" strike="noStrike">
                        <a:latin typeface="Arial"/>
                        <a:ea typeface="Arial"/>
                        <a:cs typeface="Arial"/>
                        <a:sym typeface="Arial"/>
                      </a:endParaRPr>
                    </a:p>
                  </a:txBody>
                  <a:tcPr marT="42550" marB="0" marR="0" marL="0">
                    <a:lnT cap="flat" cmpd="sng" w="9525">
                      <a:solidFill>
                        <a:srgbClr val="000000">
                          <a:alpha val="0"/>
                        </a:srgbClr>
                      </a:solidFill>
                      <a:prstDash val="solid"/>
                      <a:round/>
                      <a:headEnd len="sm" w="sm" type="none"/>
                      <a:tailEnd len="sm" w="sm" type="none"/>
                    </a:lnT>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772</a:t>
                      </a:r>
                      <a:endParaRPr sz="800" u="none" cap="none" strike="noStrike">
                        <a:latin typeface="Arial"/>
                        <a:ea typeface="Arial"/>
                        <a:cs typeface="Arial"/>
                        <a:sym typeface="Arial"/>
                      </a:endParaRPr>
                    </a:p>
                  </a:txBody>
                  <a:tcPr marT="4255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109,32</a:t>
                      </a:r>
                      <a:endParaRPr sz="800" u="none" cap="none" strike="noStrike">
                        <a:latin typeface="Arial"/>
                        <a:ea typeface="Arial"/>
                        <a:cs typeface="Arial"/>
                        <a:sym typeface="Arial"/>
                      </a:endParaRPr>
                    </a:p>
                  </a:txBody>
                  <a:tcPr marT="42550" marB="0" marR="0" marL="0">
                    <a:solidFill>
                      <a:srgbClr val="FFFFFF"/>
                    </a:solidFill>
                  </a:tcPr>
                </a:tc>
                <a:tc>
                  <a:txBody>
                    <a:bodyPr/>
                    <a:lstStyle/>
                    <a:p>
                      <a:pPr indent="0" lvl="0" marL="0" marR="83820" rtl="0" algn="r">
                        <a:lnSpc>
                          <a:spcPct val="100000"/>
                        </a:lnSpc>
                        <a:spcBef>
                          <a:spcPts val="0"/>
                        </a:spcBef>
                        <a:spcAft>
                          <a:spcPts val="0"/>
                        </a:spcAft>
                        <a:buNone/>
                      </a:pPr>
                      <a:r>
                        <a:rPr lang="es-MX" sz="800" u="none" cap="none" strike="noStrike">
                          <a:latin typeface="Arial"/>
                          <a:ea typeface="Arial"/>
                          <a:cs typeface="Arial"/>
                          <a:sym typeface="Arial"/>
                        </a:rPr>
                        <a:t>14,17%</a:t>
                      </a:r>
                      <a:endParaRPr sz="800" u="none" cap="none" strike="noStrike">
                        <a:latin typeface="Arial"/>
                        <a:ea typeface="Arial"/>
                        <a:cs typeface="Arial"/>
                        <a:sym typeface="Arial"/>
                      </a:endParaRPr>
                    </a:p>
                  </a:txBody>
                  <a:tcPr marT="42550" marB="0" marR="0" marL="0">
                    <a:solidFill>
                      <a:srgbClr val="FFFFFF"/>
                    </a:solidFill>
                  </a:tcPr>
                </a:tc>
                <a:tc>
                  <a:txBody>
                    <a:bodyPr/>
                    <a:lstStyle/>
                    <a:p>
                      <a:pPr indent="0" lvl="0" marL="0" marR="123825" rtl="0" algn="r">
                        <a:lnSpc>
                          <a:spcPct val="100000"/>
                        </a:lnSpc>
                        <a:spcBef>
                          <a:spcPts val="0"/>
                        </a:spcBef>
                        <a:spcAft>
                          <a:spcPts val="0"/>
                        </a:spcAft>
                        <a:buNone/>
                      </a:pPr>
                      <a:r>
                        <a:rPr lang="es-MX" sz="800" u="none" cap="none" strike="noStrike">
                          <a:latin typeface="Arial"/>
                          <a:ea typeface="Arial"/>
                          <a:cs typeface="Arial"/>
                          <a:sym typeface="Arial"/>
                        </a:rPr>
                        <a:t>19,38</a:t>
                      </a:r>
                      <a:endParaRPr sz="800" u="none" cap="none" strike="noStrike">
                        <a:latin typeface="Arial"/>
                        <a:ea typeface="Arial"/>
                        <a:cs typeface="Arial"/>
                        <a:sym typeface="Arial"/>
                      </a:endParaRPr>
                    </a:p>
                  </a:txBody>
                  <a:tcPr marT="4255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2,51%</a:t>
                      </a:r>
                      <a:endParaRPr sz="800" u="none" cap="none" strike="noStrike">
                        <a:latin typeface="Arial"/>
                        <a:ea typeface="Arial"/>
                        <a:cs typeface="Arial"/>
                        <a:sym typeface="Arial"/>
                      </a:endParaRPr>
                    </a:p>
                  </a:txBody>
                  <a:tcPr marT="42550" marB="0" marR="0" marL="0">
                    <a:solidFill>
                      <a:srgbClr val="FFFFFF"/>
                    </a:solidFill>
                  </a:tcPr>
                </a:tc>
              </a:tr>
              <a:tr h="160375">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O23011745992024285701000 Tunjuelito fortalece la convivencia ciudadana</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718</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70,80</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82550" rtl="0" algn="r">
                        <a:lnSpc>
                          <a:spcPct val="100000"/>
                        </a:lnSpc>
                        <a:spcBef>
                          <a:spcPts val="0"/>
                        </a:spcBef>
                        <a:spcAft>
                          <a:spcPts val="0"/>
                        </a:spcAft>
                        <a:buNone/>
                      </a:pPr>
                      <a:r>
                        <a:rPr lang="es-MX" sz="800" u="none" cap="none" strike="noStrike">
                          <a:latin typeface="Arial"/>
                          <a:ea typeface="Arial"/>
                          <a:cs typeface="Arial"/>
                          <a:sym typeface="Arial"/>
                        </a:rPr>
                        <a:t>9,86%</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23825" rtl="0" algn="r">
                        <a:lnSpc>
                          <a:spcPct val="100000"/>
                        </a:lnSpc>
                        <a:spcBef>
                          <a:spcPts val="0"/>
                        </a:spcBef>
                        <a:spcAft>
                          <a:spcPts val="0"/>
                        </a:spcAft>
                        <a:buNone/>
                      </a:pPr>
                      <a:r>
                        <a:rPr lang="es-MX" sz="800" u="none" cap="none" strike="noStrike">
                          <a:latin typeface="Arial"/>
                          <a:ea typeface="Arial"/>
                          <a:cs typeface="Arial"/>
                          <a:sym typeface="Arial"/>
                        </a:rPr>
                        <a:t>29,70</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4,14%</a:t>
                      </a:r>
                      <a:endParaRPr sz="800" u="none" cap="none" strike="noStrike">
                        <a:latin typeface="Arial"/>
                        <a:ea typeface="Arial"/>
                        <a:cs typeface="Arial"/>
                        <a:sym typeface="Arial"/>
                      </a:endParaRPr>
                    </a:p>
                  </a:txBody>
                  <a:tcPr marT="27950" marB="0" marR="0" marL="0">
                    <a:solidFill>
                      <a:srgbClr val="FFFFFF"/>
                    </a:solidFill>
                  </a:tcPr>
                </a:tc>
              </a:tr>
              <a:tr h="160375">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O23011745992024286001000 Seguridad alimentaria y nutricional para Tunjuelit</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714</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32,70</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82550" rtl="0" algn="r">
                        <a:lnSpc>
                          <a:spcPct val="100000"/>
                        </a:lnSpc>
                        <a:spcBef>
                          <a:spcPts val="0"/>
                        </a:spcBef>
                        <a:spcAft>
                          <a:spcPts val="0"/>
                        </a:spcAft>
                        <a:buNone/>
                      </a:pPr>
                      <a:r>
                        <a:rPr lang="es-MX" sz="800" u="none" cap="none" strike="noStrike">
                          <a:latin typeface="Arial"/>
                          <a:ea typeface="Arial"/>
                          <a:cs typeface="Arial"/>
                          <a:sym typeface="Arial"/>
                        </a:rPr>
                        <a:t>4,58%</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23825" rtl="0" algn="r">
                        <a:lnSpc>
                          <a:spcPct val="100000"/>
                        </a:lnSpc>
                        <a:spcBef>
                          <a:spcPts val="0"/>
                        </a:spcBef>
                        <a:spcAft>
                          <a:spcPts val="0"/>
                        </a:spcAft>
                        <a:buNone/>
                      </a:pPr>
                      <a:r>
                        <a:rPr lang="es-MX" sz="800" u="none" cap="none" strike="noStrike">
                          <a:latin typeface="Arial"/>
                          <a:ea typeface="Arial"/>
                          <a:cs typeface="Arial"/>
                          <a:sym typeface="Arial"/>
                        </a:rPr>
                        <a:t>15,99</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2,24%</a:t>
                      </a:r>
                      <a:endParaRPr sz="800" u="none" cap="none" strike="noStrike">
                        <a:latin typeface="Arial"/>
                        <a:ea typeface="Arial"/>
                        <a:cs typeface="Arial"/>
                        <a:sym typeface="Arial"/>
                      </a:endParaRPr>
                    </a:p>
                  </a:txBody>
                  <a:tcPr marT="27950" marB="0" marR="0" marL="0">
                    <a:solidFill>
                      <a:srgbClr val="FFFFFF"/>
                    </a:solidFill>
                  </a:tcPr>
                </a:tc>
              </a:tr>
              <a:tr h="160375">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O23011745992024286701000 Tunjuelito un hogar para nuestros animales</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841</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171,46</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83820" rtl="0" algn="r">
                        <a:lnSpc>
                          <a:spcPct val="100000"/>
                        </a:lnSpc>
                        <a:spcBef>
                          <a:spcPts val="0"/>
                        </a:spcBef>
                        <a:spcAft>
                          <a:spcPts val="0"/>
                        </a:spcAft>
                        <a:buNone/>
                      </a:pPr>
                      <a:r>
                        <a:rPr lang="es-MX" sz="800" u="none" cap="none" strike="noStrike">
                          <a:latin typeface="Arial"/>
                          <a:ea typeface="Arial"/>
                          <a:cs typeface="Arial"/>
                          <a:sym typeface="Arial"/>
                        </a:rPr>
                        <a:t>20,38%</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123825" rtl="0" algn="r">
                        <a:lnSpc>
                          <a:spcPct val="100000"/>
                        </a:lnSpc>
                        <a:spcBef>
                          <a:spcPts val="0"/>
                        </a:spcBef>
                        <a:spcAft>
                          <a:spcPts val="0"/>
                        </a:spcAft>
                        <a:buNone/>
                      </a:pPr>
                      <a:r>
                        <a:rPr lang="es-MX" sz="800" u="none" cap="none" strike="noStrike">
                          <a:latin typeface="Arial"/>
                          <a:ea typeface="Arial"/>
                          <a:cs typeface="Arial"/>
                          <a:sym typeface="Arial"/>
                        </a:rPr>
                        <a:t>57,28</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6,81%</a:t>
                      </a:r>
                      <a:endParaRPr sz="800" u="none" cap="none" strike="noStrike">
                        <a:latin typeface="Arial"/>
                        <a:ea typeface="Arial"/>
                        <a:cs typeface="Arial"/>
                        <a:sym typeface="Arial"/>
                      </a:endParaRPr>
                    </a:p>
                  </a:txBody>
                  <a:tcPr marT="27300" marB="0" marR="0" marL="0">
                    <a:solidFill>
                      <a:srgbClr val="FFFFFF"/>
                    </a:solidFill>
                  </a:tcPr>
                </a:tc>
              </a:tr>
              <a:tr h="160375">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O23011745992024286901000 Tunjuelito responde ante los riesgos</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190</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38,40</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83820" rtl="0" algn="r">
                        <a:lnSpc>
                          <a:spcPct val="100000"/>
                        </a:lnSpc>
                        <a:spcBef>
                          <a:spcPts val="0"/>
                        </a:spcBef>
                        <a:spcAft>
                          <a:spcPts val="0"/>
                        </a:spcAft>
                        <a:buNone/>
                      </a:pPr>
                      <a:r>
                        <a:rPr lang="es-MX" sz="800" u="none" cap="none" strike="noStrike">
                          <a:latin typeface="Arial"/>
                          <a:ea typeface="Arial"/>
                          <a:cs typeface="Arial"/>
                          <a:sym typeface="Arial"/>
                        </a:rPr>
                        <a:t>20,22%</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23825" rtl="0" algn="r">
                        <a:lnSpc>
                          <a:spcPct val="100000"/>
                        </a:lnSpc>
                        <a:spcBef>
                          <a:spcPts val="0"/>
                        </a:spcBef>
                        <a:spcAft>
                          <a:spcPts val="0"/>
                        </a:spcAft>
                        <a:buNone/>
                      </a:pPr>
                      <a:r>
                        <a:rPr lang="es-MX" sz="800" u="none" cap="none" strike="noStrike">
                          <a:latin typeface="Arial"/>
                          <a:ea typeface="Arial"/>
                          <a:cs typeface="Arial"/>
                          <a:sym typeface="Arial"/>
                        </a:rPr>
                        <a:t>18,77</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9,89%</a:t>
                      </a:r>
                      <a:endParaRPr sz="800" u="none" cap="none" strike="noStrike">
                        <a:latin typeface="Arial"/>
                        <a:ea typeface="Arial"/>
                        <a:cs typeface="Arial"/>
                        <a:sym typeface="Arial"/>
                      </a:endParaRPr>
                    </a:p>
                  </a:txBody>
                  <a:tcPr marT="27950" marB="0" marR="0" marL="0">
                    <a:solidFill>
                      <a:srgbClr val="FFFFFF"/>
                    </a:solidFill>
                  </a:tcPr>
                </a:tc>
              </a:tr>
              <a:tr h="175475">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O23011745992024287501000 Tunjuelito resiliente ordena su territorio y se ad</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1.462</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636,42</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83820" rtl="0" algn="r">
                        <a:lnSpc>
                          <a:spcPct val="100000"/>
                        </a:lnSpc>
                        <a:spcBef>
                          <a:spcPts val="0"/>
                        </a:spcBef>
                        <a:spcAft>
                          <a:spcPts val="0"/>
                        </a:spcAft>
                        <a:buNone/>
                      </a:pPr>
                      <a:r>
                        <a:rPr lang="es-MX" sz="800" u="none" cap="none" strike="noStrike">
                          <a:latin typeface="Arial"/>
                          <a:ea typeface="Arial"/>
                          <a:cs typeface="Arial"/>
                          <a:sym typeface="Arial"/>
                        </a:rPr>
                        <a:t>43,53%</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23825" rtl="0" algn="r">
                        <a:lnSpc>
                          <a:spcPct val="100000"/>
                        </a:lnSpc>
                        <a:spcBef>
                          <a:spcPts val="0"/>
                        </a:spcBef>
                        <a:spcAft>
                          <a:spcPts val="0"/>
                        </a:spcAft>
                        <a:buNone/>
                      </a:pPr>
                      <a:r>
                        <a:rPr lang="es-MX" sz="800" u="none" cap="none" strike="noStrike">
                          <a:latin typeface="Arial"/>
                          <a:ea typeface="Arial"/>
                          <a:cs typeface="Arial"/>
                          <a:sym typeface="Arial"/>
                        </a:rPr>
                        <a:t>190,79</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13,05%</a:t>
                      </a:r>
                      <a:endParaRPr sz="800" u="none" cap="none" strike="noStrike">
                        <a:latin typeface="Arial"/>
                        <a:ea typeface="Arial"/>
                        <a:cs typeface="Arial"/>
                        <a:sym typeface="Arial"/>
                      </a:endParaRPr>
                    </a:p>
                  </a:txBody>
                  <a:tcPr marT="27950" marB="0" marR="0" marL="0">
                    <a:solidFill>
                      <a:srgbClr val="FFFFFF"/>
                    </a:solidFill>
                  </a:tcPr>
                </a:tc>
              </a:tr>
              <a:tr h="190600">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O23011745992024287901000 Tunjuelito apuesta por la construcción del tejido</a:t>
                      </a:r>
                      <a:endParaRPr sz="800" u="none" cap="none" strike="noStrike">
                        <a:latin typeface="Arial"/>
                        <a:ea typeface="Arial"/>
                        <a:cs typeface="Arial"/>
                        <a:sym typeface="Arial"/>
                      </a:endParaRPr>
                    </a:p>
                  </a:txBody>
                  <a:tcPr marT="42550" marB="0" marR="0" marL="0">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561</a:t>
                      </a:r>
                      <a:endParaRPr sz="800" u="none" cap="none" strike="noStrike">
                        <a:latin typeface="Arial"/>
                        <a:ea typeface="Arial"/>
                        <a:cs typeface="Arial"/>
                        <a:sym typeface="Arial"/>
                      </a:endParaRPr>
                    </a:p>
                  </a:txBody>
                  <a:tcPr marT="4255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214,89</a:t>
                      </a:r>
                      <a:endParaRPr sz="800" u="none" cap="none" strike="noStrike">
                        <a:latin typeface="Arial"/>
                        <a:ea typeface="Arial"/>
                        <a:cs typeface="Arial"/>
                        <a:sym typeface="Arial"/>
                      </a:endParaRPr>
                    </a:p>
                  </a:txBody>
                  <a:tcPr marT="42550" marB="0" marR="0" marL="0">
                    <a:solidFill>
                      <a:srgbClr val="FFFFFF"/>
                    </a:solidFill>
                  </a:tcPr>
                </a:tc>
                <a:tc>
                  <a:txBody>
                    <a:bodyPr/>
                    <a:lstStyle/>
                    <a:p>
                      <a:pPr indent="0" lvl="0" marL="0" marR="83820" rtl="0" algn="r">
                        <a:lnSpc>
                          <a:spcPct val="100000"/>
                        </a:lnSpc>
                        <a:spcBef>
                          <a:spcPts val="0"/>
                        </a:spcBef>
                        <a:spcAft>
                          <a:spcPts val="0"/>
                        </a:spcAft>
                        <a:buNone/>
                      </a:pPr>
                      <a:r>
                        <a:rPr lang="es-MX" sz="800" u="none" cap="none" strike="noStrike">
                          <a:latin typeface="Arial"/>
                          <a:ea typeface="Arial"/>
                          <a:cs typeface="Arial"/>
                          <a:sym typeface="Arial"/>
                        </a:rPr>
                        <a:t>38,31%</a:t>
                      </a:r>
                      <a:endParaRPr sz="800" u="none" cap="none" strike="noStrike">
                        <a:latin typeface="Arial"/>
                        <a:ea typeface="Arial"/>
                        <a:cs typeface="Arial"/>
                        <a:sym typeface="Arial"/>
                      </a:endParaRPr>
                    </a:p>
                  </a:txBody>
                  <a:tcPr marT="42550" marB="0" marR="0" marL="0">
                    <a:solidFill>
                      <a:srgbClr val="FFFFFF"/>
                    </a:solidFill>
                  </a:tcPr>
                </a:tc>
                <a:tc>
                  <a:txBody>
                    <a:bodyPr/>
                    <a:lstStyle/>
                    <a:p>
                      <a:pPr indent="0" lvl="0" marL="0" marR="123825" rtl="0" algn="r">
                        <a:lnSpc>
                          <a:spcPct val="100000"/>
                        </a:lnSpc>
                        <a:spcBef>
                          <a:spcPts val="0"/>
                        </a:spcBef>
                        <a:spcAft>
                          <a:spcPts val="0"/>
                        </a:spcAft>
                        <a:buNone/>
                      </a:pPr>
                      <a:r>
                        <a:rPr lang="es-MX" sz="800" u="none" cap="none" strike="noStrike">
                          <a:latin typeface="Arial"/>
                          <a:ea typeface="Arial"/>
                          <a:cs typeface="Arial"/>
                          <a:sym typeface="Arial"/>
                        </a:rPr>
                        <a:t>11,21</a:t>
                      </a:r>
                      <a:endParaRPr sz="800" u="none" cap="none" strike="noStrike">
                        <a:latin typeface="Arial"/>
                        <a:ea typeface="Arial"/>
                        <a:cs typeface="Arial"/>
                        <a:sym typeface="Arial"/>
                      </a:endParaRPr>
                    </a:p>
                  </a:txBody>
                  <a:tcPr marT="4255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2,00%</a:t>
                      </a:r>
                      <a:endParaRPr sz="800" u="none" cap="none" strike="noStrike">
                        <a:latin typeface="Arial"/>
                        <a:ea typeface="Arial"/>
                        <a:cs typeface="Arial"/>
                        <a:sym typeface="Arial"/>
                      </a:endParaRPr>
                    </a:p>
                  </a:txBody>
                  <a:tcPr marT="42550" marB="0" marR="0" marL="0">
                    <a:solidFill>
                      <a:srgbClr val="FFFFFF"/>
                    </a:solidFill>
                  </a:tcPr>
                </a:tc>
              </a:tr>
              <a:tr h="175475">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O23011745992024288001000 Seguridad y convivencia en Tunjuelito</a:t>
                      </a:r>
                      <a:endParaRPr sz="800" u="none" cap="none" strike="noStrike">
                        <a:latin typeface="Arial"/>
                        <a:ea typeface="Arial"/>
                        <a:cs typeface="Arial"/>
                        <a:sym typeface="Arial"/>
                      </a:endParaRPr>
                    </a:p>
                  </a:txBody>
                  <a:tcPr marT="42550" marB="0" marR="0" marL="0">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1.318</a:t>
                      </a:r>
                      <a:endParaRPr sz="800" u="none" cap="none" strike="noStrike">
                        <a:latin typeface="Arial"/>
                        <a:ea typeface="Arial"/>
                        <a:cs typeface="Arial"/>
                        <a:sym typeface="Arial"/>
                      </a:endParaRPr>
                    </a:p>
                  </a:txBody>
                  <a:tcPr marT="4255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145,19</a:t>
                      </a:r>
                      <a:endParaRPr sz="800" u="none" cap="none" strike="noStrike">
                        <a:latin typeface="Arial"/>
                        <a:ea typeface="Arial"/>
                        <a:cs typeface="Arial"/>
                        <a:sym typeface="Arial"/>
                      </a:endParaRPr>
                    </a:p>
                  </a:txBody>
                  <a:tcPr marT="42550" marB="0" marR="0" marL="0">
                    <a:solidFill>
                      <a:srgbClr val="FFFFFF"/>
                    </a:solidFill>
                  </a:tcPr>
                </a:tc>
                <a:tc>
                  <a:txBody>
                    <a:bodyPr/>
                    <a:lstStyle/>
                    <a:p>
                      <a:pPr indent="0" lvl="0" marL="0" marR="83820" rtl="0" algn="r">
                        <a:lnSpc>
                          <a:spcPct val="100000"/>
                        </a:lnSpc>
                        <a:spcBef>
                          <a:spcPts val="0"/>
                        </a:spcBef>
                        <a:spcAft>
                          <a:spcPts val="0"/>
                        </a:spcAft>
                        <a:buNone/>
                      </a:pPr>
                      <a:r>
                        <a:rPr lang="es-MX" sz="800" u="none" cap="none" strike="noStrike">
                          <a:latin typeface="Arial"/>
                          <a:ea typeface="Arial"/>
                          <a:cs typeface="Arial"/>
                          <a:sym typeface="Arial"/>
                        </a:rPr>
                        <a:t>11,02%</a:t>
                      </a:r>
                      <a:endParaRPr sz="800" u="none" cap="none" strike="noStrike">
                        <a:latin typeface="Arial"/>
                        <a:ea typeface="Arial"/>
                        <a:cs typeface="Arial"/>
                        <a:sym typeface="Arial"/>
                      </a:endParaRPr>
                    </a:p>
                  </a:txBody>
                  <a:tcPr marT="42550" marB="0" marR="0" marL="0">
                    <a:solidFill>
                      <a:srgbClr val="FFFFFF"/>
                    </a:solidFill>
                  </a:tcPr>
                </a:tc>
                <a:tc>
                  <a:txBody>
                    <a:bodyPr/>
                    <a:lstStyle/>
                    <a:p>
                      <a:pPr indent="0" lvl="0" marL="0" marR="123825" rtl="0" algn="r">
                        <a:lnSpc>
                          <a:spcPct val="100000"/>
                        </a:lnSpc>
                        <a:spcBef>
                          <a:spcPts val="0"/>
                        </a:spcBef>
                        <a:spcAft>
                          <a:spcPts val="0"/>
                        </a:spcAft>
                        <a:buNone/>
                      </a:pPr>
                      <a:r>
                        <a:rPr lang="es-MX" sz="800" u="none" cap="none" strike="noStrike">
                          <a:latin typeface="Arial"/>
                          <a:ea typeface="Arial"/>
                          <a:cs typeface="Arial"/>
                          <a:sym typeface="Arial"/>
                        </a:rPr>
                        <a:t>36,10</a:t>
                      </a:r>
                      <a:endParaRPr sz="800" u="none" cap="none" strike="noStrike">
                        <a:latin typeface="Arial"/>
                        <a:ea typeface="Arial"/>
                        <a:cs typeface="Arial"/>
                        <a:sym typeface="Arial"/>
                      </a:endParaRPr>
                    </a:p>
                  </a:txBody>
                  <a:tcPr marT="4255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2,74%</a:t>
                      </a:r>
                      <a:endParaRPr sz="800" u="none" cap="none" strike="noStrike">
                        <a:latin typeface="Arial"/>
                        <a:ea typeface="Arial"/>
                        <a:cs typeface="Arial"/>
                        <a:sym typeface="Arial"/>
                      </a:endParaRPr>
                    </a:p>
                  </a:txBody>
                  <a:tcPr marT="42550" marB="0" marR="0" marL="0">
                    <a:solidFill>
                      <a:srgbClr val="FFFFFF"/>
                    </a:solidFill>
                  </a:tcPr>
                </a:tc>
              </a:tr>
              <a:tr h="160375">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O23011745992024288101000 Tunjuelito dignifica espacios culturales</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544</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92,80</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83820" rtl="0" algn="r">
                        <a:lnSpc>
                          <a:spcPct val="100000"/>
                        </a:lnSpc>
                        <a:spcBef>
                          <a:spcPts val="0"/>
                        </a:spcBef>
                        <a:spcAft>
                          <a:spcPts val="0"/>
                        </a:spcAft>
                        <a:buNone/>
                      </a:pPr>
                      <a:r>
                        <a:rPr lang="es-MX" sz="800" u="none" cap="none" strike="noStrike">
                          <a:latin typeface="Arial"/>
                          <a:ea typeface="Arial"/>
                          <a:cs typeface="Arial"/>
                          <a:sym typeface="Arial"/>
                        </a:rPr>
                        <a:t>17,06%</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23825" rtl="0" algn="r">
                        <a:lnSpc>
                          <a:spcPct val="100000"/>
                        </a:lnSpc>
                        <a:spcBef>
                          <a:spcPts val="0"/>
                        </a:spcBef>
                        <a:spcAft>
                          <a:spcPts val="0"/>
                        </a:spcAft>
                        <a:buNone/>
                      </a:pPr>
                      <a:r>
                        <a:rPr lang="es-MX" sz="800" u="none" cap="none" strike="noStrike">
                          <a:latin typeface="Arial"/>
                          <a:ea typeface="Arial"/>
                          <a:cs typeface="Arial"/>
                          <a:sym typeface="Arial"/>
                        </a:rPr>
                        <a:t>34,37</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6,32%</a:t>
                      </a:r>
                      <a:endParaRPr sz="800" u="none" cap="none" strike="noStrike">
                        <a:latin typeface="Arial"/>
                        <a:ea typeface="Arial"/>
                        <a:cs typeface="Arial"/>
                        <a:sym typeface="Arial"/>
                      </a:endParaRPr>
                    </a:p>
                  </a:txBody>
                  <a:tcPr marT="27950" marB="0" marR="0" marL="0">
                    <a:solidFill>
                      <a:srgbClr val="FFFFFF"/>
                    </a:solidFill>
                  </a:tcPr>
                </a:tc>
              </a:tr>
              <a:tr h="160375">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O23011745992024289801000 Impulsando el Desarrollo Económico en Tunjuelito</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1.458</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160,60</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83820" rtl="0" algn="r">
                        <a:lnSpc>
                          <a:spcPct val="100000"/>
                        </a:lnSpc>
                        <a:spcBef>
                          <a:spcPts val="0"/>
                        </a:spcBef>
                        <a:spcAft>
                          <a:spcPts val="0"/>
                        </a:spcAft>
                        <a:buNone/>
                      </a:pPr>
                      <a:r>
                        <a:rPr lang="es-MX" sz="800" u="none" cap="none" strike="noStrike">
                          <a:latin typeface="Arial"/>
                          <a:ea typeface="Arial"/>
                          <a:cs typeface="Arial"/>
                          <a:sym typeface="Arial"/>
                        </a:rPr>
                        <a:t>11,02%</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123825" rtl="0" algn="r">
                        <a:lnSpc>
                          <a:spcPct val="100000"/>
                        </a:lnSpc>
                        <a:spcBef>
                          <a:spcPts val="0"/>
                        </a:spcBef>
                        <a:spcAft>
                          <a:spcPts val="0"/>
                        </a:spcAft>
                        <a:buNone/>
                      </a:pPr>
                      <a:r>
                        <a:rPr lang="es-MX" sz="800" u="none" cap="none" strike="noStrike">
                          <a:latin typeface="Arial"/>
                          <a:ea typeface="Arial"/>
                          <a:cs typeface="Arial"/>
                          <a:sym typeface="Arial"/>
                        </a:rPr>
                        <a:t>45,74</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3,14%</a:t>
                      </a:r>
                      <a:endParaRPr sz="800" u="none" cap="none" strike="noStrike">
                        <a:latin typeface="Arial"/>
                        <a:ea typeface="Arial"/>
                        <a:cs typeface="Arial"/>
                        <a:sym typeface="Arial"/>
                      </a:endParaRPr>
                    </a:p>
                  </a:txBody>
                  <a:tcPr marT="27300" marB="0" marR="0" marL="0">
                    <a:solidFill>
                      <a:srgbClr val="FFFFFF"/>
                    </a:solidFill>
                  </a:tcPr>
                </a:tc>
              </a:tr>
              <a:tr h="160375">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O23011745992024290001000 Tunjuelito promueve entornos seguros para la ciuda</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208279" rtl="0" algn="r">
                        <a:lnSpc>
                          <a:spcPct val="100000"/>
                        </a:lnSpc>
                        <a:spcBef>
                          <a:spcPts val="0"/>
                        </a:spcBef>
                        <a:spcAft>
                          <a:spcPts val="0"/>
                        </a:spcAft>
                        <a:buNone/>
                      </a:pPr>
                      <a:r>
                        <a:rPr lang="es-MX" sz="800" u="none" cap="none" strike="noStrike">
                          <a:latin typeface="Arial"/>
                          <a:ea typeface="Arial"/>
                          <a:cs typeface="Arial"/>
                          <a:sym typeface="Arial"/>
                        </a:rPr>
                        <a:t>8.413</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21920" rtl="0" algn="r">
                        <a:lnSpc>
                          <a:spcPct val="100000"/>
                        </a:lnSpc>
                        <a:spcBef>
                          <a:spcPts val="0"/>
                        </a:spcBef>
                        <a:spcAft>
                          <a:spcPts val="0"/>
                        </a:spcAft>
                        <a:buNone/>
                      </a:pPr>
                      <a:r>
                        <a:rPr lang="es-MX" sz="800" u="none" cap="none" strike="noStrike">
                          <a:latin typeface="Arial"/>
                          <a:ea typeface="Arial"/>
                          <a:cs typeface="Arial"/>
                          <a:sym typeface="Arial"/>
                        </a:rPr>
                        <a:t>5.264,30</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81915" rtl="0" algn="r">
                        <a:lnSpc>
                          <a:spcPct val="100000"/>
                        </a:lnSpc>
                        <a:spcBef>
                          <a:spcPts val="0"/>
                        </a:spcBef>
                        <a:spcAft>
                          <a:spcPts val="0"/>
                        </a:spcAft>
                        <a:buNone/>
                      </a:pPr>
                      <a:r>
                        <a:rPr lang="es-MX" sz="800" u="none" cap="none" strike="noStrike">
                          <a:latin typeface="Arial"/>
                          <a:ea typeface="Arial"/>
                          <a:cs typeface="Arial"/>
                          <a:sym typeface="Arial"/>
                        </a:rPr>
                        <a:t>62,58%</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23189" rtl="0" algn="r">
                        <a:lnSpc>
                          <a:spcPct val="100000"/>
                        </a:lnSpc>
                        <a:spcBef>
                          <a:spcPts val="0"/>
                        </a:spcBef>
                        <a:spcAft>
                          <a:spcPts val="0"/>
                        </a:spcAft>
                        <a:buNone/>
                      </a:pPr>
                      <a:r>
                        <a:rPr lang="es-MX" sz="800" u="none" cap="none" strike="noStrike">
                          <a:latin typeface="Arial"/>
                          <a:ea typeface="Arial"/>
                          <a:cs typeface="Arial"/>
                          <a:sym typeface="Arial"/>
                        </a:rPr>
                        <a:t>2.110,24</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16839" rtl="0" algn="ctr">
                        <a:lnSpc>
                          <a:spcPct val="100000"/>
                        </a:lnSpc>
                        <a:spcBef>
                          <a:spcPts val="0"/>
                        </a:spcBef>
                        <a:spcAft>
                          <a:spcPts val="0"/>
                        </a:spcAft>
                        <a:buNone/>
                      </a:pPr>
                      <a:r>
                        <a:rPr lang="es-MX" sz="800" u="none" cap="none" strike="noStrike">
                          <a:latin typeface="Arial"/>
                          <a:ea typeface="Arial"/>
                          <a:cs typeface="Arial"/>
                          <a:sym typeface="Arial"/>
                        </a:rPr>
                        <a:t>25,08%</a:t>
                      </a:r>
                      <a:endParaRPr sz="800" u="none" cap="none" strike="noStrike">
                        <a:latin typeface="Arial"/>
                        <a:ea typeface="Arial"/>
                        <a:cs typeface="Arial"/>
                        <a:sym typeface="Arial"/>
                      </a:endParaRPr>
                    </a:p>
                  </a:txBody>
                  <a:tcPr marT="27950" marB="0" marR="0" marL="0">
                    <a:solidFill>
                      <a:srgbClr val="FFFFFF"/>
                    </a:solidFill>
                  </a:tcPr>
                </a:tc>
              </a:tr>
              <a:tr h="160375">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O23011745992024290501000 Tunjuelito fortalece sus parques y embellece sus e</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1.751</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82550" rtl="0" algn="r">
                        <a:lnSpc>
                          <a:spcPct val="100000"/>
                        </a:lnSpc>
                        <a:spcBef>
                          <a:spcPts val="0"/>
                        </a:spcBef>
                        <a:spcAft>
                          <a:spcPts val="0"/>
                        </a:spcAft>
                        <a:buNone/>
                      </a:pPr>
                      <a:r>
                        <a:rPr lang="es-MX" sz="800" u="none" cap="none" strike="noStrike">
                          <a:latin typeface="Arial"/>
                          <a:ea typeface="Arial"/>
                          <a:cs typeface="Arial"/>
                          <a:sym typeface="Arial"/>
                        </a:rPr>
                        <a:t>0,00%</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23825" rtl="0" algn="r">
                        <a:lnSpc>
                          <a:spcPct val="100000"/>
                        </a:lnSpc>
                        <a:spcBef>
                          <a:spcPts val="0"/>
                        </a:spcBef>
                        <a:spcAft>
                          <a:spcPts val="0"/>
                        </a:spcAft>
                        <a:buNone/>
                      </a:pPr>
                      <a:r>
                        <a:rPr lang="es-MX" sz="800" u="none" cap="none" strike="noStrike">
                          <a:latin typeface="Arial"/>
                          <a:ea typeface="Arial"/>
                          <a:cs typeface="Arial"/>
                          <a:sym typeface="Arial"/>
                        </a:rPr>
                        <a:t>-</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0,00%</a:t>
                      </a:r>
                      <a:endParaRPr sz="800" u="none" cap="none" strike="noStrike">
                        <a:latin typeface="Arial"/>
                        <a:ea typeface="Arial"/>
                        <a:cs typeface="Arial"/>
                        <a:sym typeface="Arial"/>
                      </a:endParaRPr>
                    </a:p>
                  </a:txBody>
                  <a:tcPr marT="27950" marB="0" marR="0" marL="0">
                    <a:solidFill>
                      <a:srgbClr val="FFFFFF"/>
                    </a:solidFill>
                  </a:tcPr>
                </a:tc>
              </a:tr>
              <a:tr h="160375">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O23011745992024291001000 Espacios de Desarrollo Comunitario para Tunjuelito</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464</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32,70</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82550" rtl="0" algn="r">
                        <a:lnSpc>
                          <a:spcPct val="100000"/>
                        </a:lnSpc>
                        <a:spcBef>
                          <a:spcPts val="0"/>
                        </a:spcBef>
                        <a:spcAft>
                          <a:spcPts val="0"/>
                        </a:spcAft>
                        <a:buNone/>
                      </a:pPr>
                      <a:r>
                        <a:rPr lang="es-MX" sz="800" u="none" cap="none" strike="noStrike">
                          <a:latin typeface="Arial"/>
                          <a:ea typeface="Arial"/>
                          <a:cs typeface="Arial"/>
                          <a:sym typeface="Arial"/>
                        </a:rPr>
                        <a:t>7,04%</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23825" rtl="0" algn="r">
                        <a:lnSpc>
                          <a:spcPct val="100000"/>
                        </a:lnSpc>
                        <a:spcBef>
                          <a:spcPts val="0"/>
                        </a:spcBef>
                        <a:spcAft>
                          <a:spcPts val="0"/>
                        </a:spcAft>
                        <a:buNone/>
                      </a:pPr>
                      <a:r>
                        <a:rPr lang="es-MX" sz="800" u="none" cap="none" strike="noStrike">
                          <a:latin typeface="Arial"/>
                          <a:ea typeface="Arial"/>
                          <a:cs typeface="Arial"/>
                          <a:sym typeface="Arial"/>
                        </a:rPr>
                        <a:t>14,72</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3,17%</a:t>
                      </a:r>
                      <a:endParaRPr sz="800" u="none" cap="none" strike="noStrike">
                        <a:latin typeface="Arial"/>
                        <a:ea typeface="Arial"/>
                        <a:cs typeface="Arial"/>
                        <a:sym typeface="Arial"/>
                      </a:endParaRPr>
                    </a:p>
                  </a:txBody>
                  <a:tcPr marT="27950" marB="0" marR="0" marL="0">
                    <a:solidFill>
                      <a:srgbClr val="FFFFFF"/>
                    </a:solidFill>
                  </a:tcPr>
                </a:tc>
              </a:tr>
              <a:tr h="160375">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O23011745992024291201000 Conciencia ciudadana como un acto de amor por Bogo</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390</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77,10</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83820" rtl="0" algn="r">
                        <a:lnSpc>
                          <a:spcPct val="100000"/>
                        </a:lnSpc>
                        <a:spcBef>
                          <a:spcPts val="0"/>
                        </a:spcBef>
                        <a:spcAft>
                          <a:spcPts val="0"/>
                        </a:spcAft>
                        <a:buNone/>
                      </a:pPr>
                      <a:r>
                        <a:rPr lang="es-MX" sz="800" u="none" cap="none" strike="noStrike">
                          <a:latin typeface="Arial"/>
                          <a:ea typeface="Arial"/>
                          <a:cs typeface="Arial"/>
                          <a:sym typeface="Arial"/>
                        </a:rPr>
                        <a:t>19,77%</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23825" rtl="0" algn="r">
                        <a:lnSpc>
                          <a:spcPct val="100000"/>
                        </a:lnSpc>
                        <a:spcBef>
                          <a:spcPts val="0"/>
                        </a:spcBef>
                        <a:spcAft>
                          <a:spcPts val="0"/>
                        </a:spcAft>
                        <a:buNone/>
                      </a:pPr>
                      <a:r>
                        <a:rPr lang="es-MX" sz="800" u="none" cap="none" strike="noStrike">
                          <a:latin typeface="Arial"/>
                          <a:ea typeface="Arial"/>
                          <a:cs typeface="Arial"/>
                          <a:sym typeface="Arial"/>
                        </a:rPr>
                        <a:t>25,87</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6,63%</a:t>
                      </a:r>
                      <a:endParaRPr sz="800" u="none" cap="none" strike="noStrike">
                        <a:latin typeface="Arial"/>
                        <a:ea typeface="Arial"/>
                        <a:cs typeface="Arial"/>
                        <a:sym typeface="Arial"/>
                      </a:endParaRPr>
                    </a:p>
                  </a:txBody>
                  <a:tcPr marT="27950" marB="0" marR="0" marL="0">
                    <a:solidFill>
                      <a:srgbClr val="FFFFFF"/>
                    </a:solidFill>
                  </a:tcPr>
                </a:tc>
              </a:tr>
              <a:tr h="160375">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O23011745992024291401000 Tunjuelito se moviliza con seguridad</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8.011</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1.237,78</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83820" rtl="0" algn="r">
                        <a:lnSpc>
                          <a:spcPct val="100000"/>
                        </a:lnSpc>
                        <a:spcBef>
                          <a:spcPts val="0"/>
                        </a:spcBef>
                        <a:spcAft>
                          <a:spcPts val="0"/>
                        </a:spcAft>
                        <a:buNone/>
                      </a:pPr>
                      <a:r>
                        <a:rPr lang="es-MX" sz="800" u="none" cap="none" strike="noStrike">
                          <a:latin typeface="Arial"/>
                          <a:ea typeface="Arial"/>
                          <a:cs typeface="Arial"/>
                          <a:sym typeface="Arial"/>
                        </a:rPr>
                        <a:t>15,45%</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123825" rtl="0" algn="r">
                        <a:lnSpc>
                          <a:spcPct val="100000"/>
                        </a:lnSpc>
                        <a:spcBef>
                          <a:spcPts val="0"/>
                        </a:spcBef>
                        <a:spcAft>
                          <a:spcPts val="0"/>
                        </a:spcAft>
                        <a:buNone/>
                      </a:pPr>
                      <a:r>
                        <a:rPr lang="es-MX" sz="800" u="none" cap="none" strike="noStrike">
                          <a:latin typeface="Arial"/>
                          <a:ea typeface="Arial"/>
                          <a:cs typeface="Arial"/>
                          <a:sym typeface="Arial"/>
                        </a:rPr>
                        <a:t>403,98</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5,04%</a:t>
                      </a:r>
                      <a:endParaRPr sz="800" u="none" cap="none" strike="noStrike">
                        <a:latin typeface="Arial"/>
                        <a:ea typeface="Arial"/>
                        <a:cs typeface="Arial"/>
                        <a:sym typeface="Arial"/>
                      </a:endParaRPr>
                    </a:p>
                  </a:txBody>
                  <a:tcPr marT="27300" marB="0" marR="0" marL="0">
                    <a:solidFill>
                      <a:srgbClr val="FFFFFF"/>
                    </a:solidFill>
                  </a:tcPr>
                </a:tc>
              </a:tr>
              <a:tr h="160375">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O23011745992024291601000 Tunjuelito comprometido con el deporte y la recrea</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1.997</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507,84</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83820" rtl="0" algn="r">
                        <a:lnSpc>
                          <a:spcPct val="100000"/>
                        </a:lnSpc>
                        <a:spcBef>
                          <a:spcPts val="0"/>
                        </a:spcBef>
                        <a:spcAft>
                          <a:spcPts val="0"/>
                        </a:spcAft>
                        <a:buNone/>
                      </a:pPr>
                      <a:r>
                        <a:rPr lang="es-MX" sz="800" u="none" cap="none" strike="noStrike">
                          <a:latin typeface="Arial"/>
                          <a:ea typeface="Arial"/>
                          <a:cs typeface="Arial"/>
                          <a:sym typeface="Arial"/>
                        </a:rPr>
                        <a:t>25,43%</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23825" rtl="0" algn="r">
                        <a:lnSpc>
                          <a:spcPct val="100000"/>
                        </a:lnSpc>
                        <a:spcBef>
                          <a:spcPts val="0"/>
                        </a:spcBef>
                        <a:spcAft>
                          <a:spcPts val="0"/>
                        </a:spcAft>
                        <a:buNone/>
                      </a:pPr>
                      <a:r>
                        <a:rPr lang="es-MX" sz="800" u="none" cap="none" strike="noStrike">
                          <a:latin typeface="Arial"/>
                          <a:ea typeface="Arial"/>
                          <a:cs typeface="Arial"/>
                          <a:sym typeface="Arial"/>
                        </a:rPr>
                        <a:t>173,85</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8,71%</a:t>
                      </a:r>
                      <a:endParaRPr sz="800" u="none" cap="none" strike="noStrike">
                        <a:latin typeface="Arial"/>
                        <a:ea typeface="Arial"/>
                        <a:cs typeface="Arial"/>
                        <a:sym typeface="Arial"/>
                      </a:endParaRPr>
                    </a:p>
                  </a:txBody>
                  <a:tcPr marT="27950" marB="0" marR="0" marL="0">
                    <a:solidFill>
                      <a:srgbClr val="FFFFFF"/>
                    </a:solidFill>
                  </a:tcPr>
                </a:tc>
              </a:tr>
              <a:tr h="160375">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O23011745992024291801000 Tunjuelito por un pacto con sus raíces</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254</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82550" rtl="0" algn="r">
                        <a:lnSpc>
                          <a:spcPct val="100000"/>
                        </a:lnSpc>
                        <a:spcBef>
                          <a:spcPts val="0"/>
                        </a:spcBef>
                        <a:spcAft>
                          <a:spcPts val="0"/>
                        </a:spcAft>
                        <a:buNone/>
                      </a:pPr>
                      <a:r>
                        <a:rPr lang="es-MX" sz="800" u="none" cap="none" strike="noStrike">
                          <a:latin typeface="Arial"/>
                          <a:ea typeface="Arial"/>
                          <a:cs typeface="Arial"/>
                          <a:sym typeface="Arial"/>
                        </a:rPr>
                        <a:t>0,00%</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123825" rtl="0" algn="r">
                        <a:lnSpc>
                          <a:spcPct val="100000"/>
                        </a:lnSpc>
                        <a:spcBef>
                          <a:spcPts val="0"/>
                        </a:spcBef>
                        <a:spcAft>
                          <a:spcPts val="0"/>
                        </a:spcAft>
                        <a:buNone/>
                      </a:pPr>
                      <a:r>
                        <a:rPr lang="es-MX" sz="800" u="none" cap="none" strike="noStrike">
                          <a:latin typeface="Arial"/>
                          <a:ea typeface="Arial"/>
                          <a:cs typeface="Arial"/>
                          <a:sym typeface="Arial"/>
                        </a:rPr>
                        <a:t>-</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0,00%</a:t>
                      </a:r>
                      <a:endParaRPr sz="800" u="none" cap="none" strike="noStrike">
                        <a:latin typeface="Arial"/>
                        <a:ea typeface="Arial"/>
                        <a:cs typeface="Arial"/>
                        <a:sym typeface="Arial"/>
                      </a:endParaRPr>
                    </a:p>
                  </a:txBody>
                  <a:tcPr marT="27300" marB="0" marR="0" marL="0">
                    <a:solidFill>
                      <a:srgbClr val="FFFFFF"/>
                    </a:solidFill>
                  </a:tcPr>
                </a:tc>
              </a:tr>
              <a:tr h="160375">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O23011745992024292401000 Tunjuelito fortalece su ecosistema cultural y crea</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561</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40,80</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82550" rtl="0" algn="r">
                        <a:lnSpc>
                          <a:spcPct val="100000"/>
                        </a:lnSpc>
                        <a:spcBef>
                          <a:spcPts val="0"/>
                        </a:spcBef>
                        <a:spcAft>
                          <a:spcPts val="0"/>
                        </a:spcAft>
                        <a:buNone/>
                      </a:pPr>
                      <a:r>
                        <a:rPr lang="es-MX" sz="800" u="none" cap="none" strike="noStrike">
                          <a:latin typeface="Arial"/>
                          <a:ea typeface="Arial"/>
                          <a:cs typeface="Arial"/>
                          <a:sym typeface="Arial"/>
                        </a:rPr>
                        <a:t>7,27%</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123825" rtl="0" algn="r">
                        <a:lnSpc>
                          <a:spcPct val="100000"/>
                        </a:lnSpc>
                        <a:spcBef>
                          <a:spcPts val="0"/>
                        </a:spcBef>
                        <a:spcAft>
                          <a:spcPts val="0"/>
                        </a:spcAft>
                        <a:buNone/>
                      </a:pPr>
                      <a:r>
                        <a:rPr lang="es-MX" sz="800" u="none" cap="none" strike="noStrike">
                          <a:latin typeface="Arial"/>
                          <a:ea typeface="Arial"/>
                          <a:cs typeface="Arial"/>
                          <a:sym typeface="Arial"/>
                        </a:rPr>
                        <a:t>19,95</a:t>
                      </a:r>
                      <a:endParaRPr sz="800" u="none" cap="none" strike="noStrike">
                        <a:latin typeface="Arial"/>
                        <a:ea typeface="Arial"/>
                        <a:cs typeface="Arial"/>
                        <a:sym typeface="Arial"/>
                      </a:endParaRPr>
                    </a:p>
                  </a:txBody>
                  <a:tcPr marT="2730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3,56%</a:t>
                      </a:r>
                      <a:endParaRPr sz="800" u="none" cap="none" strike="noStrike">
                        <a:latin typeface="Arial"/>
                        <a:ea typeface="Arial"/>
                        <a:cs typeface="Arial"/>
                        <a:sym typeface="Arial"/>
                      </a:endParaRPr>
                    </a:p>
                  </a:txBody>
                  <a:tcPr marT="27300" marB="0" marR="0" marL="0">
                    <a:solidFill>
                      <a:srgbClr val="FFFFFF"/>
                    </a:solidFill>
                  </a:tcPr>
                </a:tc>
              </a:tr>
              <a:tr h="155100">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O23011745992024292801000 Participación ciudadana como motor de desarrollo e</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1.436</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384,54</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83820" rtl="0" algn="r">
                        <a:lnSpc>
                          <a:spcPct val="100000"/>
                        </a:lnSpc>
                        <a:spcBef>
                          <a:spcPts val="0"/>
                        </a:spcBef>
                        <a:spcAft>
                          <a:spcPts val="0"/>
                        </a:spcAft>
                        <a:buNone/>
                      </a:pPr>
                      <a:r>
                        <a:rPr lang="es-MX" sz="800" u="none" cap="none" strike="noStrike">
                          <a:latin typeface="Arial"/>
                          <a:ea typeface="Arial"/>
                          <a:cs typeface="Arial"/>
                          <a:sym typeface="Arial"/>
                        </a:rPr>
                        <a:t>26,78%</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23825" rtl="0" algn="r">
                        <a:lnSpc>
                          <a:spcPct val="100000"/>
                        </a:lnSpc>
                        <a:spcBef>
                          <a:spcPts val="0"/>
                        </a:spcBef>
                        <a:spcAft>
                          <a:spcPts val="0"/>
                        </a:spcAft>
                        <a:buNone/>
                      </a:pPr>
                      <a:r>
                        <a:rPr lang="es-MX" sz="800" u="none" cap="none" strike="noStrike">
                          <a:latin typeface="Arial"/>
                          <a:ea typeface="Arial"/>
                          <a:cs typeface="Arial"/>
                          <a:sym typeface="Arial"/>
                        </a:rPr>
                        <a:t>155,85</a:t>
                      </a:r>
                      <a:endParaRPr sz="800" u="none" cap="none" strike="noStrike">
                        <a:latin typeface="Arial"/>
                        <a:ea typeface="Arial"/>
                        <a:cs typeface="Arial"/>
                        <a:sym typeface="Arial"/>
                      </a:endParaRPr>
                    </a:p>
                  </a:txBody>
                  <a:tcPr marT="2795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10,85%</a:t>
                      </a:r>
                      <a:endParaRPr sz="800" u="none" cap="none" strike="noStrike">
                        <a:latin typeface="Arial"/>
                        <a:ea typeface="Arial"/>
                        <a:cs typeface="Arial"/>
                        <a:sym typeface="Arial"/>
                      </a:endParaRPr>
                    </a:p>
                  </a:txBody>
                  <a:tcPr marT="27950" marB="0" marR="0" marL="0">
                    <a:solidFill>
                      <a:srgbClr val="FFFFFF"/>
                    </a:solidFill>
                  </a:tcPr>
                </a:tc>
              </a:tr>
              <a:tr h="147875">
                <a:tc>
                  <a:txBody>
                    <a:bodyPr/>
                    <a:lstStyle/>
                    <a:p>
                      <a:pPr indent="0" lvl="0" marL="5080" marR="0" rtl="0" algn="l">
                        <a:lnSpc>
                          <a:spcPct val="100000"/>
                        </a:lnSpc>
                        <a:spcBef>
                          <a:spcPts val="0"/>
                        </a:spcBef>
                        <a:spcAft>
                          <a:spcPts val="0"/>
                        </a:spcAft>
                        <a:buNone/>
                      </a:pPr>
                      <a:r>
                        <a:rPr lang="es-MX" sz="800" u="none" cap="none" strike="noStrike">
                          <a:latin typeface="Arial"/>
                          <a:ea typeface="Arial"/>
                          <a:cs typeface="Arial"/>
                          <a:sym typeface="Arial"/>
                        </a:rPr>
                        <a:t>O23011745992024292901000 Tunjuelito epicentro de cultura</a:t>
                      </a:r>
                      <a:endParaRPr sz="800" u="none" cap="none" strike="noStrike">
                        <a:latin typeface="Arial"/>
                        <a:ea typeface="Arial"/>
                        <a:cs typeface="Arial"/>
                        <a:sym typeface="Arial"/>
                      </a:endParaRPr>
                    </a:p>
                  </a:txBody>
                  <a:tcPr marT="20950" marB="0" marR="0" marL="0">
                    <a:solidFill>
                      <a:srgbClr val="FFFFFF"/>
                    </a:solidFill>
                  </a:tcPr>
                </a:tc>
                <a:tc>
                  <a:txBody>
                    <a:bodyPr/>
                    <a:lstStyle/>
                    <a:p>
                      <a:pPr indent="0" lvl="0" marL="0" marR="208915" rtl="0" algn="r">
                        <a:lnSpc>
                          <a:spcPct val="100000"/>
                        </a:lnSpc>
                        <a:spcBef>
                          <a:spcPts val="0"/>
                        </a:spcBef>
                        <a:spcAft>
                          <a:spcPts val="0"/>
                        </a:spcAft>
                        <a:buNone/>
                      </a:pPr>
                      <a:r>
                        <a:rPr lang="es-MX" sz="800" u="none" cap="none" strike="noStrike">
                          <a:latin typeface="Arial"/>
                          <a:ea typeface="Arial"/>
                          <a:cs typeface="Arial"/>
                          <a:sym typeface="Arial"/>
                        </a:rPr>
                        <a:t>5.613</a:t>
                      </a:r>
                      <a:endParaRPr sz="800" u="none" cap="none" strike="noStrike">
                        <a:latin typeface="Arial"/>
                        <a:ea typeface="Arial"/>
                        <a:cs typeface="Arial"/>
                        <a:sym typeface="Arial"/>
                      </a:endParaRPr>
                    </a:p>
                  </a:txBody>
                  <a:tcPr marT="20950" marB="0" marR="0" marL="0">
                    <a:solidFill>
                      <a:srgbClr val="FFFFFF"/>
                    </a:solidFill>
                  </a:tcPr>
                </a:tc>
                <a:tc>
                  <a:txBody>
                    <a:bodyPr/>
                    <a:lstStyle/>
                    <a:p>
                      <a:pPr indent="0" lvl="0" marL="0" marR="122554" rtl="0" algn="r">
                        <a:lnSpc>
                          <a:spcPct val="100000"/>
                        </a:lnSpc>
                        <a:spcBef>
                          <a:spcPts val="0"/>
                        </a:spcBef>
                        <a:spcAft>
                          <a:spcPts val="0"/>
                        </a:spcAft>
                        <a:buNone/>
                      </a:pPr>
                      <a:r>
                        <a:rPr lang="es-MX" sz="800" u="none" cap="none" strike="noStrike">
                          <a:latin typeface="Arial"/>
                          <a:ea typeface="Arial"/>
                          <a:cs typeface="Arial"/>
                          <a:sym typeface="Arial"/>
                        </a:rPr>
                        <a:t>4.257,56</a:t>
                      </a:r>
                      <a:endParaRPr sz="800" u="none" cap="none" strike="noStrike">
                        <a:latin typeface="Arial"/>
                        <a:ea typeface="Arial"/>
                        <a:cs typeface="Arial"/>
                        <a:sym typeface="Arial"/>
                      </a:endParaRPr>
                    </a:p>
                  </a:txBody>
                  <a:tcPr marT="20950" marB="0" marR="0" marL="0">
                    <a:solidFill>
                      <a:srgbClr val="FFFFFF"/>
                    </a:solidFill>
                  </a:tcPr>
                </a:tc>
                <a:tc>
                  <a:txBody>
                    <a:bodyPr/>
                    <a:lstStyle/>
                    <a:p>
                      <a:pPr indent="0" lvl="0" marL="0" marR="83820" rtl="0" algn="r">
                        <a:lnSpc>
                          <a:spcPct val="100000"/>
                        </a:lnSpc>
                        <a:spcBef>
                          <a:spcPts val="0"/>
                        </a:spcBef>
                        <a:spcAft>
                          <a:spcPts val="0"/>
                        </a:spcAft>
                        <a:buNone/>
                      </a:pPr>
                      <a:r>
                        <a:rPr lang="es-MX" sz="800" u="none" cap="none" strike="noStrike">
                          <a:latin typeface="Arial"/>
                          <a:ea typeface="Arial"/>
                          <a:cs typeface="Arial"/>
                          <a:sym typeface="Arial"/>
                        </a:rPr>
                        <a:t>75,85%</a:t>
                      </a:r>
                      <a:endParaRPr sz="800" u="none" cap="none" strike="noStrike">
                        <a:latin typeface="Arial"/>
                        <a:ea typeface="Arial"/>
                        <a:cs typeface="Arial"/>
                        <a:sym typeface="Arial"/>
                      </a:endParaRPr>
                    </a:p>
                  </a:txBody>
                  <a:tcPr marT="20950" marB="0" marR="0" marL="0">
                    <a:solidFill>
                      <a:srgbClr val="FFFFFF"/>
                    </a:solidFill>
                  </a:tcPr>
                </a:tc>
                <a:tc>
                  <a:txBody>
                    <a:bodyPr/>
                    <a:lstStyle/>
                    <a:p>
                      <a:pPr indent="0" lvl="0" marL="0" marR="125095" rtl="0" algn="r">
                        <a:lnSpc>
                          <a:spcPct val="100000"/>
                        </a:lnSpc>
                        <a:spcBef>
                          <a:spcPts val="0"/>
                        </a:spcBef>
                        <a:spcAft>
                          <a:spcPts val="0"/>
                        </a:spcAft>
                        <a:buNone/>
                      </a:pPr>
                      <a:r>
                        <a:rPr lang="es-MX" sz="800" u="none" cap="none" strike="noStrike">
                          <a:latin typeface="Arial"/>
                          <a:ea typeface="Arial"/>
                          <a:cs typeface="Arial"/>
                          <a:sym typeface="Arial"/>
                        </a:rPr>
                        <a:t>4.180,17</a:t>
                      </a:r>
                      <a:endParaRPr sz="800" u="none" cap="none" strike="noStrike">
                        <a:latin typeface="Arial"/>
                        <a:ea typeface="Arial"/>
                        <a:cs typeface="Arial"/>
                        <a:sym typeface="Arial"/>
                      </a:endParaRPr>
                    </a:p>
                  </a:txBody>
                  <a:tcPr marT="20950" marB="0" marR="0" marL="0">
                    <a:solidFill>
                      <a:srgbClr val="FFFFFF"/>
                    </a:solidFill>
                  </a:tcPr>
                </a:tc>
                <a:tc>
                  <a:txBody>
                    <a:bodyPr/>
                    <a:lstStyle/>
                    <a:p>
                      <a:pPr indent="0" lvl="0" marL="0" marR="117475" rtl="0" algn="ctr">
                        <a:lnSpc>
                          <a:spcPct val="100000"/>
                        </a:lnSpc>
                        <a:spcBef>
                          <a:spcPts val="0"/>
                        </a:spcBef>
                        <a:spcAft>
                          <a:spcPts val="0"/>
                        </a:spcAft>
                        <a:buNone/>
                      </a:pPr>
                      <a:r>
                        <a:rPr lang="es-MX" sz="800" u="none" cap="none" strike="noStrike">
                          <a:latin typeface="Arial"/>
                          <a:ea typeface="Arial"/>
                          <a:cs typeface="Arial"/>
                          <a:sym typeface="Arial"/>
                        </a:rPr>
                        <a:t>74,47%</a:t>
                      </a:r>
                      <a:endParaRPr sz="800" u="none" cap="none" strike="noStrike">
                        <a:latin typeface="Arial"/>
                        <a:ea typeface="Arial"/>
                        <a:cs typeface="Arial"/>
                        <a:sym typeface="Arial"/>
                      </a:endParaRPr>
                    </a:p>
                  </a:txBody>
                  <a:tcPr marT="20950" marB="0" marR="0" marL="0">
                    <a:solidFill>
                      <a:srgbClr val="FFFFFF"/>
                    </a:solidFill>
                  </a:tcPr>
                </a:tc>
              </a:tr>
              <a:tr h="141300">
                <a:tc>
                  <a:txBody>
                    <a:bodyPr/>
                    <a:lstStyle/>
                    <a:p>
                      <a:pPr indent="0" lvl="0" marL="5080" marR="0" rtl="0" algn="l">
                        <a:lnSpc>
                          <a:spcPct val="100000"/>
                        </a:lnSpc>
                        <a:spcBef>
                          <a:spcPts val="0"/>
                        </a:spcBef>
                        <a:spcAft>
                          <a:spcPts val="0"/>
                        </a:spcAft>
                        <a:buNone/>
                      </a:pPr>
                      <a:r>
                        <a:rPr b="1" lang="es-MX" sz="800" u="none" cap="none" strike="noStrike">
                          <a:latin typeface="Arial"/>
                          <a:ea typeface="Arial"/>
                          <a:cs typeface="Arial"/>
                          <a:sym typeface="Arial"/>
                        </a:rPr>
                        <a:t>Obligaciones por Pagar</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209550" rtl="0" algn="r">
                        <a:lnSpc>
                          <a:spcPct val="100000"/>
                        </a:lnSpc>
                        <a:spcBef>
                          <a:spcPts val="0"/>
                        </a:spcBef>
                        <a:spcAft>
                          <a:spcPts val="0"/>
                        </a:spcAft>
                        <a:buNone/>
                      </a:pPr>
                      <a:r>
                        <a:rPr b="1" lang="es-MX" sz="800" u="none" cap="none" strike="noStrike">
                          <a:latin typeface="Arial"/>
                          <a:ea typeface="Arial"/>
                          <a:cs typeface="Arial"/>
                          <a:sym typeface="Arial"/>
                        </a:rPr>
                        <a:t>30.112</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122554" rtl="0" algn="r">
                        <a:lnSpc>
                          <a:spcPct val="100000"/>
                        </a:lnSpc>
                        <a:spcBef>
                          <a:spcPts val="0"/>
                        </a:spcBef>
                        <a:spcAft>
                          <a:spcPts val="0"/>
                        </a:spcAft>
                        <a:buNone/>
                      </a:pPr>
                      <a:r>
                        <a:rPr b="1" lang="es-MX" sz="800" u="none" cap="none" strike="noStrike">
                          <a:latin typeface="Arial"/>
                          <a:ea typeface="Arial"/>
                          <a:cs typeface="Arial"/>
                          <a:sym typeface="Arial"/>
                        </a:rPr>
                        <a:t>29.609,00</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80010" rtl="0" algn="r">
                        <a:lnSpc>
                          <a:spcPct val="100000"/>
                        </a:lnSpc>
                        <a:spcBef>
                          <a:spcPts val="0"/>
                        </a:spcBef>
                        <a:spcAft>
                          <a:spcPts val="0"/>
                        </a:spcAft>
                        <a:buNone/>
                      </a:pPr>
                      <a:r>
                        <a:rPr b="1" lang="es-MX" sz="800" u="none" cap="none" strike="noStrike">
                          <a:latin typeface="Arial"/>
                          <a:ea typeface="Arial"/>
                          <a:cs typeface="Arial"/>
                          <a:sym typeface="Arial"/>
                        </a:rPr>
                        <a:t>98,33%</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124460" rtl="0" algn="r">
                        <a:lnSpc>
                          <a:spcPct val="100000"/>
                        </a:lnSpc>
                        <a:spcBef>
                          <a:spcPts val="0"/>
                        </a:spcBef>
                        <a:spcAft>
                          <a:spcPts val="0"/>
                        </a:spcAft>
                        <a:buNone/>
                      </a:pPr>
                      <a:r>
                        <a:rPr b="1" lang="es-MX" sz="800" u="none" cap="none" strike="noStrike">
                          <a:latin typeface="Arial"/>
                          <a:ea typeface="Arial"/>
                          <a:cs typeface="Arial"/>
                          <a:sym typeface="Arial"/>
                        </a:rPr>
                        <a:t>10.123,00</a:t>
                      </a:r>
                      <a:endParaRPr sz="800" u="none" cap="none" strike="noStrike">
                        <a:latin typeface="Arial"/>
                        <a:ea typeface="Arial"/>
                        <a:cs typeface="Arial"/>
                        <a:sym typeface="Arial"/>
                      </a:endParaRPr>
                    </a:p>
                  </a:txBody>
                  <a:tcPr marT="14600" marB="0" marR="0" marL="0">
                    <a:solidFill>
                      <a:srgbClr val="FFFFFF"/>
                    </a:solidFill>
                  </a:tcPr>
                </a:tc>
                <a:tc>
                  <a:txBody>
                    <a:bodyPr/>
                    <a:lstStyle/>
                    <a:p>
                      <a:pPr indent="0" lvl="0" marL="0" marR="114300" rtl="0" algn="ctr">
                        <a:lnSpc>
                          <a:spcPct val="100000"/>
                        </a:lnSpc>
                        <a:spcBef>
                          <a:spcPts val="0"/>
                        </a:spcBef>
                        <a:spcAft>
                          <a:spcPts val="0"/>
                        </a:spcAft>
                        <a:buNone/>
                      </a:pPr>
                      <a:r>
                        <a:rPr b="1" lang="es-MX" sz="800" u="none" cap="none" strike="noStrike">
                          <a:latin typeface="Arial"/>
                          <a:ea typeface="Arial"/>
                          <a:cs typeface="Arial"/>
                          <a:sym typeface="Arial"/>
                        </a:rPr>
                        <a:t>33,62%</a:t>
                      </a:r>
                      <a:endParaRPr sz="800" u="none" cap="none" strike="noStrike">
                        <a:latin typeface="Arial"/>
                        <a:ea typeface="Arial"/>
                        <a:cs typeface="Arial"/>
                        <a:sym typeface="Arial"/>
                      </a:endParaRPr>
                    </a:p>
                  </a:txBody>
                  <a:tcPr marT="14600" marB="0" marR="0" marL="0">
                    <a:solidFill>
                      <a:srgbClr val="FFFFFF"/>
                    </a:solidFill>
                  </a:tcPr>
                </a:tc>
              </a:tr>
              <a:tr h="141300">
                <a:tc>
                  <a:txBody>
                    <a:bodyPr/>
                    <a:lstStyle/>
                    <a:p>
                      <a:pPr indent="0" lvl="0" marL="5080" marR="0" rtl="0" algn="l">
                        <a:lnSpc>
                          <a:spcPct val="100000"/>
                        </a:lnSpc>
                        <a:spcBef>
                          <a:spcPts val="0"/>
                        </a:spcBef>
                        <a:spcAft>
                          <a:spcPts val="0"/>
                        </a:spcAft>
                        <a:buNone/>
                      </a:pPr>
                      <a:r>
                        <a:rPr b="1" lang="es-MX" sz="800" u="none" cap="none" strike="noStrike">
                          <a:latin typeface="Arial"/>
                          <a:ea typeface="Arial"/>
                          <a:cs typeface="Arial"/>
                          <a:sym typeface="Arial"/>
                        </a:rPr>
                        <a:t>TOTAL</a:t>
                      </a:r>
                      <a:endParaRPr sz="800" u="none" cap="none" strike="noStrike">
                        <a:latin typeface="Arial"/>
                        <a:ea typeface="Arial"/>
                        <a:cs typeface="Arial"/>
                        <a:sym typeface="Arial"/>
                      </a:endParaRPr>
                    </a:p>
                  </a:txBody>
                  <a:tcPr marT="14600" marB="0" marR="0" marL="0">
                    <a:lnB cap="flat" cmpd="sng" w="28575">
                      <a:solidFill>
                        <a:srgbClr val="000000"/>
                      </a:solidFill>
                      <a:prstDash val="solid"/>
                      <a:round/>
                      <a:headEnd len="sm" w="sm" type="none"/>
                      <a:tailEnd len="sm" w="sm" type="none"/>
                    </a:lnB>
                    <a:solidFill>
                      <a:srgbClr val="FFFFFF"/>
                    </a:solidFill>
                  </a:tcPr>
                </a:tc>
                <a:tc>
                  <a:txBody>
                    <a:bodyPr/>
                    <a:lstStyle/>
                    <a:p>
                      <a:pPr indent="0" lvl="0" marL="0" marR="209550" rtl="0" algn="r">
                        <a:lnSpc>
                          <a:spcPct val="100000"/>
                        </a:lnSpc>
                        <a:spcBef>
                          <a:spcPts val="0"/>
                        </a:spcBef>
                        <a:spcAft>
                          <a:spcPts val="0"/>
                        </a:spcAft>
                        <a:buNone/>
                      </a:pPr>
                      <a:r>
                        <a:rPr b="1" lang="es-MX" sz="800" u="none" cap="none" strike="noStrike">
                          <a:latin typeface="Arial"/>
                          <a:ea typeface="Arial"/>
                          <a:cs typeface="Arial"/>
                          <a:sym typeface="Arial"/>
                        </a:rPr>
                        <a:t>94.828</a:t>
                      </a:r>
                      <a:endParaRPr sz="800" u="none" cap="none" strike="noStrike">
                        <a:latin typeface="Arial"/>
                        <a:ea typeface="Arial"/>
                        <a:cs typeface="Arial"/>
                        <a:sym typeface="Arial"/>
                      </a:endParaRPr>
                    </a:p>
                  </a:txBody>
                  <a:tcPr marT="14600" marB="0" marR="0" marL="0">
                    <a:lnB cap="flat" cmpd="sng" w="28575">
                      <a:solidFill>
                        <a:srgbClr val="000000"/>
                      </a:solidFill>
                      <a:prstDash val="solid"/>
                      <a:round/>
                      <a:headEnd len="sm" w="sm" type="none"/>
                      <a:tailEnd len="sm" w="sm" type="none"/>
                    </a:lnB>
                    <a:solidFill>
                      <a:srgbClr val="FFFFFF"/>
                    </a:solidFill>
                  </a:tcPr>
                </a:tc>
                <a:tc>
                  <a:txBody>
                    <a:bodyPr/>
                    <a:lstStyle/>
                    <a:p>
                      <a:pPr indent="0" lvl="0" marL="0" marR="122554" rtl="0" algn="r">
                        <a:lnSpc>
                          <a:spcPct val="100000"/>
                        </a:lnSpc>
                        <a:spcBef>
                          <a:spcPts val="0"/>
                        </a:spcBef>
                        <a:spcAft>
                          <a:spcPts val="0"/>
                        </a:spcAft>
                        <a:buNone/>
                      </a:pPr>
                      <a:r>
                        <a:rPr b="1" lang="es-MX" sz="800" u="none" cap="none" strike="noStrike">
                          <a:latin typeface="Arial"/>
                          <a:ea typeface="Arial"/>
                          <a:cs typeface="Arial"/>
                          <a:sym typeface="Arial"/>
                        </a:rPr>
                        <a:t>55.240,14</a:t>
                      </a:r>
                      <a:endParaRPr sz="800" u="none" cap="none" strike="noStrike">
                        <a:latin typeface="Arial"/>
                        <a:ea typeface="Arial"/>
                        <a:cs typeface="Arial"/>
                        <a:sym typeface="Arial"/>
                      </a:endParaRPr>
                    </a:p>
                  </a:txBody>
                  <a:tcPr marT="14600" marB="0" marR="0" marL="0">
                    <a:lnB cap="flat" cmpd="sng" w="28575">
                      <a:solidFill>
                        <a:srgbClr val="000000"/>
                      </a:solidFill>
                      <a:prstDash val="solid"/>
                      <a:round/>
                      <a:headEnd len="sm" w="sm" type="none"/>
                      <a:tailEnd len="sm" w="sm" type="none"/>
                    </a:lnB>
                    <a:solidFill>
                      <a:srgbClr val="FFFFFF"/>
                    </a:solidFill>
                  </a:tcPr>
                </a:tc>
                <a:tc>
                  <a:txBody>
                    <a:bodyPr/>
                    <a:lstStyle/>
                    <a:p>
                      <a:pPr indent="0" lvl="0" marL="0" marR="80010" rtl="0" algn="r">
                        <a:lnSpc>
                          <a:spcPct val="100000"/>
                        </a:lnSpc>
                        <a:spcBef>
                          <a:spcPts val="0"/>
                        </a:spcBef>
                        <a:spcAft>
                          <a:spcPts val="0"/>
                        </a:spcAft>
                        <a:buNone/>
                      </a:pPr>
                      <a:r>
                        <a:rPr b="1" lang="es-MX" sz="800" u="none" cap="none" strike="noStrike">
                          <a:latin typeface="Arial"/>
                          <a:ea typeface="Arial"/>
                          <a:cs typeface="Arial"/>
                          <a:sym typeface="Arial"/>
                        </a:rPr>
                        <a:t>58,25%</a:t>
                      </a:r>
                      <a:endParaRPr sz="800" u="none" cap="none" strike="noStrike">
                        <a:latin typeface="Arial"/>
                        <a:ea typeface="Arial"/>
                        <a:cs typeface="Arial"/>
                        <a:sym typeface="Arial"/>
                      </a:endParaRPr>
                    </a:p>
                  </a:txBody>
                  <a:tcPr marT="14600" marB="0" marR="0" marL="0">
                    <a:lnB cap="flat" cmpd="sng" w="28575">
                      <a:solidFill>
                        <a:srgbClr val="000000"/>
                      </a:solidFill>
                      <a:prstDash val="solid"/>
                      <a:round/>
                      <a:headEnd len="sm" w="sm" type="none"/>
                      <a:tailEnd len="sm" w="sm" type="none"/>
                    </a:lnB>
                    <a:solidFill>
                      <a:srgbClr val="FFFFFF"/>
                    </a:solidFill>
                  </a:tcPr>
                </a:tc>
                <a:tc>
                  <a:txBody>
                    <a:bodyPr/>
                    <a:lstStyle/>
                    <a:p>
                      <a:pPr indent="0" lvl="0" marL="0" marR="124460" rtl="0" algn="r">
                        <a:lnSpc>
                          <a:spcPct val="100000"/>
                        </a:lnSpc>
                        <a:spcBef>
                          <a:spcPts val="0"/>
                        </a:spcBef>
                        <a:spcAft>
                          <a:spcPts val="0"/>
                        </a:spcAft>
                        <a:buNone/>
                      </a:pPr>
                      <a:r>
                        <a:rPr b="1" lang="es-MX" sz="800" u="none" cap="none" strike="noStrike">
                          <a:latin typeface="Arial"/>
                          <a:ea typeface="Arial"/>
                          <a:cs typeface="Arial"/>
                          <a:sym typeface="Arial"/>
                        </a:rPr>
                        <a:t>26.043,15</a:t>
                      </a:r>
                      <a:endParaRPr sz="800" u="none" cap="none" strike="noStrike">
                        <a:latin typeface="Arial"/>
                        <a:ea typeface="Arial"/>
                        <a:cs typeface="Arial"/>
                        <a:sym typeface="Arial"/>
                      </a:endParaRPr>
                    </a:p>
                  </a:txBody>
                  <a:tcPr marT="14600" marB="0" marR="0" marL="0">
                    <a:lnB cap="flat" cmpd="sng" w="28575">
                      <a:solidFill>
                        <a:srgbClr val="000000"/>
                      </a:solidFill>
                      <a:prstDash val="solid"/>
                      <a:round/>
                      <a:headEnd len="sm" w="sm" type="none"/>
                      <a:tailEnd len="sm" w="sm" type="none"/>
                    </a:lnB>
                    <a:solidFill>
                      <a:srgbClr val="FFFFFF"/>
                    </a:solidFill>
                  </a:tcPr>
                </a:tc>
                <a:tc>
                  <a:txBody>
                    <a:bodyPr/>
                    <a:lstStyle/>
                    <a:p>
                      <a:pPr indent="0" lvl="0" marL="0" marR="114300" rtl="0" algn="ctr">
                        <a:lnSpc>
                          <a:spcPct val="100000"/>
                        </a:lnSpc>
                        <a:spcBef>
                          <a:spcPts val="0"/>
                        </a:spcBef>
                        <a:spcAft>
                          <a:spcPts val="0"/>
                        </a:spcAft>
                        <a:buNone/>
                      </a:pPr>
                      <a:r>
                        <a:rPr b="1" lang="es-MX" sz="800" u="none" cap="none" strike="noStrike">
                          <a:latin typeface="Arial"/>
                          <a:ea typeface="Arial"/>
                          <a:cs typeface="Arial"/>
                          <a:sym typeface="Arial"/>
                        </a:rPr>
                        <a:t>27,46%</a:t>
                      </a:r>
                      <a:endParaRPr sz="800" u="none" cap="none" strike="noStrike">
                        <a:latin typeface="Arial"/>
                        <a:ea typeface="Arial"/>
                        <a:cs typeface="Arial"/>
                        <a:sym typeface="Arial"/>
                      </a:endParaRPr>
                    </a:p>
                  </a:txBody>
                  <a:tcPr marT="14600" marB="0" marR="0" marL="0">
                    <a:lnB cap="flat" cmpd="sng" w="28575">
                      <a:solidFill>
                        <a:srgbClr val="000000"/>
                      </a:solidFill>
                      <a:prstDash val="solid"/>
                      <a:round/>
                      <a:headEnd len="sm" w="sm" type="none"/>
                      <a:tailEnd len="sm" w="sm" type="none"/>
                    </a:lnB>
                    <a:solidFill>
                      <a:srgbClr val="FFFFFF"/>
                    </a:solidFill>
                  </a:tcPr>
                </a:tc>
              </a:tr>
            </a:tbl>
          </a:graphicData>
        </a:graphic>
      </p:graphicFrame>
      <p:sp>
        <p:nvSpPr>
          <p:cNvPr id="702" name="Google Shape;702;p48"/>
          <p:cNvSpPr txBox="1"/>
          <p:nvPr/>
        </p:nvSpPr>
        <p:spPr>
          <a:xfrm>
            <a:off x="206654" y="1705518"/>
            <a:ext cx="2127312" cy="3102772"/>
          </a:xfrm>
          <a:prstGeom prst="rect">
            <a:avLst/>
          </a:prstGeom>
          <a:noFill/>
          <a:ln>
            <a:noFill/>
          </a:ln>
        </p:spPr>
        <p:txBody>
          <a:bodyPr anchorCtr="0" anchor="t" bIns="0" lIns="0" spcFirstLastPara="1" rIns="0" wrap="square" tIns="12050">
            <a:spAutoFit/>
          </a:bodyPr>
          <a:lstStyle/>
          <a:p>
            <a:pPr indent="0" lvl="0" marL="12700" marR="5080" rtl="0" algn="ctr">
              <a:lnSpc>
                <a:spcPct val="100000"/>
              </a:lnSpc>
              <a:spcBef>
                <a:spcPts val="0"/>
              </a:spcBef>
              <a:spcAft>
                <a:spcPts val="0"/>
              </a:spcAft>
              <a:buNone/>
            </a:pPr>
            <a:r>
              <a:rPr b="1" i="0" lang="es-MX" sz="4000" u="none" cap="none" strike="noStrike">
                <a:solidFill>
                  <a:srgbClr val="CC0000"/>
                </a:solidFill>
                <a:latin typeface="Trebuchet MS"/>
                <a:ea typeface="Trebuchet MS"/>
                <a:cs typeface="Trebuchet MS"/>
                <a:sym typeface="Trebuchet MS"/>
              </a:rPr>
              <a:t>% </a:t>
            </a:r>
            <a:endParaRPr b="1" i="0" sz="4000" u="none" cap="none" strike="noStrike">
              <a:solidFill>
                <a:srgbClr val="CC0000"/>
              </a:solidFill>
              <a:latin typeface="Trebuchet MS"/>
              <a:ea typeface="Trebuchet MS"/>
              <a:cs typeface="Trebuchet MS"/>
              <a:sym typeface="Trebuchet MS"/>
            </a:endParaRPr>
          </a:p>
          <a:p>
            <a:pPr indent="0" lvl="0" marL="12700" marR="5080" rtl="0" algn="ctr">
              <a:lnSpc>
                <a:spcPct val="100000"/>
              </a:lnSpc>
              <a:spcBef>
                <a:spcPts val="95"/>
              </a:spcBef>
              <a:spcAft>
                <a:spcPts val="0"/>
              </a:spcAft>
              <a:buNone/>
            </a:pPr>
            <a:r>
              <a:rPr b="1" i="0" lang="es-MX" sz="4000" u="none" cap="none" strike="noStrike">
                <a:solidFill>
                  <a:srgbClr val="CC0000"/>
                </a:solidFill>
                <a:latin typeface="Trebuchet MS"/>
                <a:ea typeface="Trebuchet MS"/>
                <a:cs typeface="Trebuchet MS"/>
                <a:sym typeface="Trebuchet MS"/>
              </a:rPr>
              <a:t>Ejecuci</a:t>
            </a:r>
            <a:r>
              <a:rPr b="1" i="0" lang="es-MX" sz="4000" u="none" cap="none" strike="noStrike">
                <a:solidFill>
                  <a:srgbClr val="CC0000"/>
                </a:solidFill>
                <a:latin typeface="Cambria"/>
                <a:ea typeface="Cambria"/>
                <a:cs typeface="Cambria"/>
                <a:sym typeface="Cambria"/>
              </a:rPr>
              <a:t>ó</a:t>
            </a:r>
            <a:r>
              <a:rPr b="1" i="0" lang="es-MX" sz="4000" u="none" cap="none" strike="noStrike">
                <a:solidFill>
                  <a:srgbClr val="CC0000"/>
                </a:solidFill>
                <a:latin typeface="Trebuchet MS"/>
                <a:ea typeface="Trebuchet MS"/>
                <a:cs typeface="Trebuchet MS"/>
                <a:sym typeface="Trebuchet MS"/>
              </a:rPr>
              <a:t>n Inversi</a:t>
            </a:r>
            <a:r>
              <a:rPr b="1" i="0" lang="es-MX" sz="4000" u="none" cap="none" strike="noStrike">
                <a:solidFill>
                  <a:srgbClr val="CC0000"/>
                </a:solidFill>
                <a:latin typeface="Cambria"/>
                <a:ea typeface="Cambria"/>
                <a:cs typeface="Cambria"/>
                <a:sym typeface="Cambria"/>
              </a:rPr>
              <a:t>ó</a:t>
            </a:r>
            <a:r>
              <a:rPr b="1" i="0" lang="es-MX" sz="4000" u="none" cap="none" strike="noStrike">
                <a:solidFill>
                  <a:srgbClr val="CC0000"/>
                </a:solidFill>
                <a:latin typeface="Trebuchet MS"/>
                <a:ea typeface="Trebuchet MS"/>
                <a:cs typeface="Trebuchet MS"/>
                <a:sym typeface="Trebuchet MS"/>
              </a:rPr>
              <a:t>n Por Proyecto</a:t>
            </a:r>
            <a:endParaRPr b="0" i="0" sz="40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grpSp>
        <p:nvGrpSpPr>
          <p:cNvPr id="707" name="Google Shape;707;p49"/>
          <p:cNvGrpSpPr/>
          <p:nvPr/>
        </p:nvGrpSpPr>
        <p:grpSpPr>
          <a:xfrm>
            <a:off x="0" y="0"/>
            <a:ext cx="12191999" cy="6858508"/>
            <a:chOff x="0" y="0"/>
            <a:chExt cx="12191999" cy="6858508"/>
          </a:xfrm>
        </p:grpSpPr>
        <p:pic>
          <p:nvPicPr>
            <p:cNvPr id="708" name="Google Shape;708;p49"/>
            <p:cNvPicPr preferRelativeResize="0"/>
            <p:nvPr/>
          </p:nvPicPr>
          <p:blipFill rotWithShape="1">
            <a:blip r:embed="rId3">
              <a:alphaModFix/>
            </a:blip>
            <a:srcRect b="0" l="0" r="0" t="0"/>
            <a:stretch/>
          </p:blipFill>
          <p:spPr>
            <a:xfrm>
              <a:off x="0" y="9140"/>
              <a:ext cx="12191999" cy="6848856"/>
            </a:xfrm>
            <a:prstGeom prst="rect">
              <a:avLst/>
            </a:prstGeom>
            <a:noFill/>
            <a:ln>
              <a:noFill/>
            </a:ln>
          </p:spPr>
        </p:pic>
        <p:sp>
          <p:nvSpPr>
            <p:cNvPr id="709" name="Google Shape;709;p49"/>
            <p:cNvSpPr/>
            <p:nvPr/>
          </p:nvSpPr>
          <p:spPr>
            <a:xfrm>
              <a:off x="10943843" y="2532888"/>
              <a:ext cx="1245235" cy="4325620"/>
            </a:xfrm>
            <a:custGeom>
              <a:rect b="b" l="l" r="r" t="t"/>
              <a:pathLst>
                <a:path extrusionOk="0" h="4325620" w="1245234">
                  <a:moveTo>
                    <a:pt x="1245107" y="0"/>
                  </a:moveTo>
                  <a:lnTo>
                    <a:pt x="0" y="4325111"/>
                  </a:lnTo>
                  <a:lnTo>
                    <a:pt x="1245107" y="4325111"/>
                  </a:lnTo>
                  <a:lnTo>
                    <a:pt x="1245107" y="0"/>
                  </a:lnTo>
                  <a:close/>
                </a:path>
              </a:pathLst>
            </a:custGeom>
            <a:solidFill>
              <a:srgbClr val="FF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0" name="Google Shape;710;p49"/>
            <p:cNvSpPr/>
            <p:nvPr/>
          </p:nvSpPr>
          <p:spPr>
            <a:xfrm>
              <a:off x="10943843" y="0"/>
              <a:ext cx="1245235" cy="2533015"/>
            </a:xfrm>
            <a:custGeom>
              <a:rect b="b" l="l" r="r" t="t"/>
              <a:pathLst>
                <a:path extrusionOk="0" h="2533015" w="1245234">
                  <a:moveTo>
                    <a:pt x="1245107" y="0"/>
                  </a:moveTo>
                  <a:lnTo>
                    <a:pt x="0" y="0"/>
                  </a:lnTo>
                  <a:lnTo>
                    <a:pt x="1245107" y="2532888"/>
                  </a:lnTo>
                  <a:lnTo>
                    <a:pt x="1245107" y="0"/>
                  </a:lnTo>
                  <a:close/>
                </a:path>
              </a:pathLst>
            </a:custGeom>
            <a:solidFill>
              <a:srgbClr val="CC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711" name="Google Shape;711;p49"/>
            <p:cNvPicPr preferRelativeResize="0"/>
            <p:nvPr/>
          </p:nvPicPr>
          <p:blipFill rotWithShape="1">
            <a:blip r:embed="rId4">
              <a:alphaModFix/>
            </a:blip>
            <a:srcRect b="0" l="0" r="0" t="0"/>
            <a:stretch/>
          </p:blipFill>
          <p:spPr>
            <a:xfrm>
              <a:off x="11155679" y="6463284"/>
              <a:ext cx="954024" cy="312418"/>
            </a:xfrm>
            <a:prstGeom prst="rect">
              <a:avLst/>
            </a:prstGeom>
            <a:noFill/>
            <a:ln>
              <a:noFill/>
            </a:ln>
          </p:spPr>
        </p:pic>
      </p:grpSp>
      <p:sp>
        <p:nvSpPr>
          <p:cNvPr id="712" name="Google Shape;712;p49"/>
          <p:cNvSpPr txBox="1"/>
          <p:nvPr/>
        </p:nvSpPr>
        <p:spPr>
          <a:xfrm>
            <a:off x="401523" y="279907"/>
            <a:ext cx="4813935" cy="513715"/>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3200"/>
              <a:buFont typeface="Arial"/>
              <a:buNone/>
            </a:pPr>
            <a:r>
              <a:rPr b="1" i="0" lang="es-MX" sz="3200" u="none" cap="none" strike="noStrike">
                <a:solidFill>
                  <a:schemeClr val="dk1"/>
                </a:solidFill>
                <a:latin typeface="Arial"/>
                <a:ea typeface="Arial"/>
                <a:cs typeface="Arial"/>
                <a:sym typeface="Arial"/>
              </a:rPr>
              <a:t>CUMPLIMIENTO PAC 2025.</a:t>
            </a:r>
            <a:endParaRPr b="1" i="0" sz="3200" u="none" cap="none" strike="noStrike">
              <a:solidFill>
                <a:schemeClr val="dk1"/>
              </a:solidFill>
              <a:latin typeface="Arial"/>
              <a:ea typeface="Arial"/>
              <a:cs typeface="Arial"/>
              <a:sym typeface="Arial"/>
            </a:endParaRPr>
          </a:p>
        </p:txBody>
      </p:sp>
      <p:pic>
        <p:nvPicPr>
          <p:cNvPr id="713" name="Google Shape;713;p49"/>
          <p:cNvPicPr preferRelativeResize="0"/>
          <p:nvPr/>
        </p:nvPicPr>
        <p:blipFill rotWithShape="1">
          <a:blip r:embed="rId5">
            <a:alphaModFix/>
          </a:blip>
          <a:srcRect b="0" l="0" r="0" t="0"/>
          <a:stretch/>
        </p:blipFill>
        <p:spPr>
          <a:xfrm>
            <a:off x="577595" y="1027175"/>
            <a:ext cx="2409444" cy="4803648"/>
          </a:xfrm>
          <a:prstGeom prst="rect">
            <a:avLst/>
          </a:prstGeom>
          <a:noFill/>
          <a:ln>
            <a:noFill/>
          </a:ln>
        </p:spPr>
      </p:pic>
      <p:graphicFrame>
        <p:nvGraphicFramePr>
          <p:cNvPr id="714" name="Google Shape;714;p49"/>
          <p:cNvGraphicFramePr/>
          <p:nvPr/>
        </p:nvGraphicFramePr>
        <p:xfrm>
          <a:off x="3332480" y="1482217"/>
          <a:ext cx="3000000" cy="3000000"/>
        </p:xfrm>
        <a:graphic>
          <a:graphicData uri="http://schemas.openxmlformats.org/drawingml/2006/table">
            <a:tbl>
              <a:tblPr bandRow="1" firstRow="1">
                <a:noFill/>
                <a:tableStyleId>{2ECD65C5-5FB9-4BDB-87B1-9E38C34C57EE}</a:tableStyleId>
              </a:tblPr>
              <a:tblGrid>
                <a:gridCol w="690875"/>
                <a:gridCol w="690875"/>
                <a:gridCol w="690875"/>
                <a:gridCol w="690875"/>
              </a:tblGrid>
              <a:tr h="130175">
                <a:tc>
                  <a:txBody>
                    <a:bodyPr/>
                    <a:lstStyle/>
                    <a:p>
                      <a:pPr indent="0" lvl="0" marL="0" marR="0" rtl="0" algn="ctr">
                        <a:lnSpc>
                          <a:spcPct val="117333"/>
                        </a:lnSpc>
                        <a:spcBef>
                          <a:spcPts val="0"/>
                        </a:spcBef>
                        <a:spcAft>
                          <a:spcPts val="0"/>
                        </a:spcAft>
                        <a:buNone/>
                      </a:pPr>
                      <a:r>
                        <a:rPr b="1" lang="es-MX" sz="750" u="none" cap="none" strike="noStrike">
                          <a:latin typeface="Calibri"/>
                          <a:ea typeface="Calibri"/>
                          <a:cs typeface="Calibri"/>
                          <a:sym typeface="Calibri"/>
                        </a:rPr>
                        <a:t>Mes</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3175" marR="0" rtl="0" algn="ctr">
                        <a:lnSpc>
                          <a:spcPct val="117333"/>
                        </a:lnSpc>
                        <a:spcBef>
                          <a:spcPts val="0"/>
                        </a:spcBef>
                        <a:spcAft>
                          <a:spcPts val="0"/>
                        </a:spcAft>
                        <a:buNone/>
                      </a:pPr>
                      <a:r>
                        <a:rPr b="1" lang="es-MX" sz="750" u="none" cap="none" strike="noStrike">
                          <a:latin typeface="Calibri"/>
                          <a:ea typeface="Calibri"/>
                          <a:cs typeface="Calibri"/>
                          <a:sym typeface="Calibri"/>
                        </a:rPr>
                        <a:t>Verde</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7333"/>
                        </a:lnSpc>
                        <a:spcBef>
                          <a:spcPts val="0"/>
                        </a:spcBef>
                        <a:spcAft>
                          <a:spcPts val="0"/>
                        </a:spcAft>
                        <a:buNone/>
                      </a:pPr>
                      <a:r>
                        <a:rPr b="1" lang="es-MX" sz="750" u="none" cap="none" strike="noStrike">
                          <a:latin typeface="Calibri"/>
                          <a:ea typeface="Calibri"/>
                          <a:cs typeface="Calibri"/>
                          <a:sym typeface="Calibri"/>
                        </a:rPr>
                        <a:t>Amarillo</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 marR="0" rtl="0" algn="ctr">
                        <a:lnSpc>
                          <a:spcPct val="117333"/>
                        </a:lnSpc>
                        <a:spcBef>
                          <a:spcPts val="0"/>
                        </a:spcBef>
                        <a:spcAft>
                          <a:spcPts val="0"/>
                        </a:spcAft>
                        <a:buNone/>
                      </a:pPr>
                      <a:r>
                        <a:rPr b="1" lang="es-MX" sz="750" u="none" cap="none" strike="noStrike">
                          <a:latin typeface="Calibri"/>
                          <a:ea typeface="Calibri"/>
                          <a:cs typeface="Calibri"/>
                          <a:sym typeface="Calibri"/>
                        </a:rPr>
                        <a:t>Rojo</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0175">
                <a:tc>
                  <a:txBody>
                    <a:bodyPr/>
                    <a:lstStyle/>
                    <a:p>
                      <a:pPr indent="0" lvl="0" marL="0" marR="12065" rtl="0" algn="ctr">
                        <a:lnSpc>
                          <a:spcPct val="117333"/>
                        </a:lnSpc>
                        <a:spcBef>
                          <a:spcPts val="0"/>
                        </a:spcBef>
                        <a:spcAft>
                          <a:spcPts val="0"/>
                        </a:spcAft>
                        <a:buNone/>
                      </a:pPr>
                      <a:r>
                        <a:rPr lang="es-MX" sz="750" u="none" cap="none" strike="noStrike">
                          <a:latin typeface="Calibri"/>
                          <a:ea typeface="Calibri"/>
                          <a:cs typeface="Calibri"/>
                          <a:sym typeface="Calibri"/>
                        </a:rPr>
                        <a:t>Enero</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4445" marR="0" rtl="0" algn="ctr">
                        <a:lnSpc>
                          <a:spcPct val="117333"/>
                        </a:lnSpc>
                        <a:spcBef>
                          <a:spcPts val="0"/>
                        </a:spcBef>
                        <a:spcAft>
                          <a:spcPts val="0"/>
                        </a:spcAft>
                        <a:buNone/>
                      </a:pPr>
                      <a:r>
                        <a:rPr lang="es-MX" sz="750" u="none" cap="none" strike="noStrike">
                          <a:latin typeface="Calibri"/>
                          <a:ea typeface="Calibri"/>
                          <a:cs typeface="Calibri"/>
                          <a:sym typeface="Calibri"/>
                        </a:rPr>
                        <a:t>&gt; = 7%</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4765" marR="0" rtl="0" algn="ctr">
                        <a:lnSpc>
                          <a:spcPct val="117333"/>
                        </a:lnSpc>
                        <a:spcBef>
                          <a:spcPts val="0"/>
                        </a:spcBef>
                        <a:spcAft>
                          <a:spcPts val="0"/>
                        </a:spcAft>
                        <a:buNone/>
                      </a:pPr>
                      <a:r>
                        <a:rPr lang="es-MX" sz="750" u="none" cap="none" strike="noStrike">
                          <a:latin typeface="Calibri"/>
                          <a:ea typeface="Calibri"/>
                          <a:cs typeface="Calibri"/>
                          <a:sym typeface="Calibri"/>
                        </a:rPr>
                        <a:t>&gt; = 5% y &lt; 7%</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4445" marR="0" rtl="0" algn="ctr">
                        <a:lnSpc>
                          <a:spcPct val="117333"/>
                        </a:lnSpc>
                        <a:spcBef>
                          <a:spcPts val="0"/>
                        </a:spcBef>
                        <a:spcAft>
                          <a:spcPts val="0"/>
                        </a:spcAft>
                        <a:buNone/>
                      </a:pPr>
                      <a:r>
                        <a:rPr lang="es-MX" sz="750" u="none" cap="none" strike="noStrike">
                          <a:latin typeface="Calibri"/>
                          <a:ea typeface="Calibri"/>
                          <a:cs typeface="Calibri"/>
                          <a:sym typeface="Calibri"/>
                        </a:rPr>
                        <a:t>&lt; 5%</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0175">
                <a:tc>
                  <a:txBody>
                    <a:bodyPr/>
                    <a:lstStyle/>
                    <a:p>
                      <a:pPr indent="0" lvl="0" marL="0" marR="5715" rtl="0" algn="ctr">
                        <a:lnSpc>
                          <a:spcPct val="117333"/>
                        </a:lnSpc>
                        <a:spcBef>
                          <a:spcPts val="0"/>
                        </a:spcBef>
                        <a:spcAft>
                          <a:spcPts val="0"/>
                        </a:spcAft>
                        <a:buNone/>
                      </a:pPr>
                      <a:r>
                        <a:rPr lang="es-MX" sz="750" u="none" cap="none" strike="noStrike">
                          <a:latin typeface="Calibri"/>
                          <a:ea typeface="Calibri"/>
                          <a:cs typeface="Calibri"/>
                          <a:sym typeface="Calibri"/>
                        </a:rPr>
                        <a:t>Febrero</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&gt; = 13%</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4765" marR="0" rtl="0" algn="ctr">
                        <a:lnSpc>
                          <a:spcPct val="117333"/>
                        </a:lnSpc>
                        <a:spcBef>
                          <a:spcPts val="0"/>
                        </a:spcBef>
                        <a:spcAft>
                          <a:spcPts val="0"/>
                        </a:spcAft>
                        <a:buNone/>
                      </a:pPr>
                      <a:r>
                        <a:rPr lang="es-MX" sz="750" u="none" cap="none" strike="noStrike">
                          <a:latin typeface="Calibri"/>
                          <a:ea typeface="Calibri"/>
                          <a:cs typeface="Calibri"/>
                          <a:sym typeface="Calibri"/>
                        </a:rPr>
                        <a:t>&gt; = 10% y &lt; 13%</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&lt; 10%</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0175">
                <a:tc>
                  <a:txBody>
                    <a:bodyPr/>
                    <a:lstStyle/>
                    <a:p>
                      <a:pPr indent="0" lvl="0" marL="5080" marR="0" rtl="0" algn="ctr">
                        <a:lnSpc>
                          <a:spcPct val="117333"/>
                        </a:lnSpc>
                        <a:spcBef>
                          <a:spcPts val="0"/>
                        </a:spcBef>
                        <a:spcAft>
                          <a:spcPts val="0"/>
                        </a:spcAft>
                        <a:buNone/>
                      </a:pPr>
                      <a:r>
                        <a:rPr lang="es-MX" sz="750" u="none" cap="none" strike="noStrike">
                          <a:latin typeface="Calibri"/>
                          <a:ea typeface="Calibri"/>
                          <a:cs typeface="Calibri"/>
                          <a:sym typeface="Calibri"/>
                        </a:rPr>
                        <a:t>Marzo</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&gt; = 20%</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4765" marR="0" rtl="0" algn="ctr">
                        <a:lnSpc>
                          <a:spcPct val="117333"/>
                        </a:lnSpc>
                        <a:spcBef>
                          <a:spcPts val="0"/>
                        </a:spcBef>
                        <a:spcAft>
                          <a:spcPts val="0"/>
                        </a:spcAft>
                        <a:buNone/>
                      </a:pPr>
                      <a:r>
                        <a:rPr lang="es-MX" sz="750" u="none" cap="none" strike="noStrike">
                          <a:latin typeface="Calibri"/>
                          <a:ea typeface="Calibri"/>
                          <a:cs typeface="Calibri"/>
                          <a:sym typeface="Calibri"/>
                        </a:rPr>
                        <a:t>&gt; = 15% y &lt; 20%</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&lt; 15%</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0175">
                <a:tc>
                  <a:txBody>
                    <a:bodyPr/>
                    <a:lstStyle/>
                    <a:p>
                      <a:pPr indent="0" lvl="0" marL="2540" marR="0" rtl="0" algn="ctr">
                        <a:lnSpc>
                          <a:spcPct val="117333"/>
                        </a:lnSpc>
                        <a:spcBef>
                          <a:spcPts val="0"/>
                        </a:spcBef>
                        <a:spcAft>
                          <a:spcPts val="0"/>
                        </a:spcAft>
                        <a:buNone/>
                      </a:pPr>
                      <a:r>
                        <a:rPr lang="es-MX" sz="750" u="none" cap="none" strike="noStrike">
                          <a:latin typeface="Calibri"/>
                          <a:ea typeface="Calibri"/>
                          <a:cs typeface="Calibri"/>
                          <a:sym typeface="Calibri"/>
                        </a:rPr>
                        <a:t>Abril</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&gt; = 27%</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4765" marR="0" rtl="0" algn="ctr">
                        <a:lnSpc>
                          <a:spcPct val="117333"/>
                        </a:lnSpc>
                        <a:spcBef>
                          <a:spcPts val="0"/>
                        </a:spcBef>
                        <a:spcAft>
                          <a:spcPts val="0"/>
                        </a:spcAft>
                        <a:buNone/>
                      </a:pPr>
                      <a:r>
                        <a:rPr lang="es-MX" sz="750" u="none" cap="none" strike="noStrike">
                          <a:latin typeface="Calibri"/>
                          <a:ea typeface="Calibri"/>
                          <a:cs typeface="Calibri"/>
                          <a:sym typeface="Calibri"/>
                        </a:rPr>
                        <a:t>&gt; = 20% y &lt; 27%</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&lt; 20%</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0175">
                <a:tc>
                  <a:txBody>
                    <a:bodyPr/>
                    <a:lstStyle/>
                    <a:p>
                      <a:pPr indent="0" lvl="0" marL="5715" marR="0" rtl="0" algn="ctr">
                        <a:lnSpc>
                          <a:spcPct val="117333"/>
                        </a:lnSpc>
                        <a:spcBef>
                          <a:spcPts val="0"/>
                        </a:spcBef>
                        <a:spcAft>
                          <a:spcPts val="0"/>
                        </a:spcAft>
                        <a:buNone/>
                      </a:pPr>
                      <a:r>
                        <a:rPr lang="es-MX" sz="750" u="none" cap="none" strike="noStrike">
                          <a:latin typeface="Calibri"/>
                          <a:ea typeface="Calibri"/>
                          <a:cs typeface="Calibri"/>
                          <a:sym typeface="Calibri"/>
                        </a:rPr>
                        <a:t>Mayo</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&gt; = 33%</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4765" marR="0" rtl="0" algn="ctr">
                        <a:lnSpc>
                          <a:spcPct val="117333"/>
                        </a:lnSpc>
                        <a:spcBef>
                          <a:spcPts val="0"/>
                        </a:spcBef>
                        <a:spcAft>
                          <a:spcPts val="0"/>
                        </a:spcAft>
                        <a:buNone/>
                      </a:pPr>
                      <a:r>
                        <a:rPr lang="es-MX" sz="750" u="none" cap="none" strike="noStrike">
                          <a:latin typeface="Calibri"/>
                          <a:ea typeface="Calibri"/>
                          <a:cs typeface="Calibri"/>
                          <a:sym typeface="Calibri"/>
                        </a:rPr>
                        <a:t>&gt; = 25% y &lt; 33%</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&lt; 25%</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0175">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Junio</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&gt; = 40%</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4765" marR="0" rtl="0" algn="ctr">
                        <a:lnSpc>
                          <a:spcPct val="117333"/>
                        </a:lnSpc>
                        <a:spcBef>
                          <a:spcPts val="0"/>
                        </a:spcBef>
                        <a:spcAft>
                          <a:spcPts val="0"/>
                        </a:spcAft>
                        <a:buNone/>
                      </a:pPr>
                      <a:r>
                        <a:rPr lang="es-MX" sz="750" u="none" cap="none" strike="noStrike">
                          <a:latin typeface="Calibri"/>
                          <a:ea typeface="Calibri"/>
                          <a:cs typeface="Calibri"/>
                          <a:sym typeface="Calibri"/>
                        </a:rPr>
                        <a:t>&gt; = 30% y &lt; 40%</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&lt; 30%</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0175">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Julio</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&gt; = 47%</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4765" marR="0" rtl="0" algn="ctr">
                        <a:lnSpc>
                          <a:spcPct val="117333"/>
                        </a:lnSpc>
                        <a:spcBef>
                          <a:spcPts val="0"/>
                        </a:spcBef>
                        <a:spcAft>
                          <a:spcPts val="0"/>
                        </a:spcAft>
                        <a:buNone/>
                      </a:pPr>
                      <a:r>
                        <a:rPr lang="es-MX" sz="750" u="none" cap="none" strike="noStrike">
                          <a:latin typeface="Calibri"/>
                          <a:ea typeface="Calibri"/>
                          <a:cs typeface="Calibri"/>
                          <a:sym typeface="Calibri"/>
                        </a:rPr>
                        <a:t>&gt; = 35% y &lt; 47%</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&lt; 35%</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0175">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Agosto</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&gt; = 53%</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4765" marR="0" rtl="0" algn="ctr">
                        <a:lnSpc>
                          <a:spcPct val="117333"/>
                        </a:lnSpc>
                        <a:spcBef>
                          <a:spcPts val="0"/>
                        </a:spcBef>
                        <a:spcAft>
                          <a:spcPts val="0"/>
                        </a:spcAft>
                        <a:buNone/>
                      </a:pPr>
                      <a:r>
                        <a:rPr lang="es-MX" sz="750" u="none" cap="none" strike="noStrike">
                          <a:latin typeface="Calibri"/>
                          <a:ea typeface="Calibri"/>
                          <a:cs typeface="Calibri"/>
                          <a:sym typeface="Calibri"/>
                        </a:rPr>
                        <a:t>&gt; = 40% y &lt; 53%</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&lt; 40%</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0175">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Septiembre</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&gt; = 60%</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4765" marR="0" rtl="0" algn="ctr">
                        <a:lnSpc>
                          <a:spcPct val="117333"/>
                        </a:lnSpc>
                        <a:spcBef>
                          <a:spcPts val="0"/>
                        </a:spcBef>
                        <a:spcAft>
                          <a:spcPts val="0"/>
                        </a:spcAft>
                        <a:buNone/>
                      </a:pPr>
                      <a:r>
                        <a:rPr lang="es-MX" sz="750" u="none" cap="none" strike="noStrike">
                          <a:latin typeface="Calibri"/>
                          <a:ea typeface="Calibri"/>
                          <a:cs typeface="Calibri"/>
                          <a:sym typeface="Calibri"/>
                        </a:rPr>
                        <a:t>&gt; = 45% y &lt; 60%</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&lt; 45%</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0175">
                <a:tc>
                  <a:txBody>
                    <a:bodyPr/>
                    <a:lstStyle/>
                    <a:p>
                      <a:pPr indent="0" lvl="0" marL="2540" marR="0" rtl="0" algn="ctr">
                        <a:lnSpc>
                          <a:spcPct val="117333"/>
                        </a:lnSpc>
                        <a:spcBef>
                          <a:spcPts val="0"/>
                        </a:spcBef>
                        <a:spcAft>
                          <a:spcPts val="0"/>
                        </a:spcAft>
                        <a:buNone/>
                      </a:pPr>
                      <a:r>
                        <a:rPr lang="es-MX" sz="750" u="none" cap="none" strike="noStrike">
                          <a:latin typeface="Calibri"/>
                          <a:ea typeface="Calibri"/>
                          <a:cs typeface="Calibri"/>
                          <a:sym typeface="Calibri"/>
                        </a:rPr>
                        <a:t>Octubre</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&gt; = 67%</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4765" marR="0" rtl="0" algn="ctr">
                        <a:lnSpc>
                          <a:spcPct val="117333"/>
                        </a:lnSpc>
                        <a:spcBef>
                          <a:spcPts val="0"/>
                        </a:spcBef>
                        <a:spcAft>
                          <a:spcPts val="0"/>
                        </a:spcAft>
                        <a:buNone/>
                      </a:pPr>
                      <a:r>
                        <a:rPr lang="es-MX" sz="750" u="none" cap="none" strike="noStrike">
                          <a:latin typeface="Calibri"/>
                          <a:ea typeface="Calibri"/>
                          <a:cs typeface="Calibri"/>
                          <a:sym typeface="Calibri"/>
                        </a:rPr>
                        <a:t>&gt; = 50% y &lt; 67%</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&lt; 50%</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0175">
                <a:tc>
                  <a:txBody>
                    <a:bodyPr/>
                    <a:lstStyle/>
                    <a:p>
                      <a:pPr indent="0" lvl="0" marL="2540" marR="0" rtl="0" algn="ctr">
                        <a:lnSpc>
                          <a:spcPct val="117333"/>
                        </a:lnSpc>
                        <a:spcBef>
                          <a:spcPts val="0"/>
                        </a:spcBef>
                        <a:spcAft>
                          <a:spcPts val="0"/>
                        </a:spcAft>
                        <a:buNone/>
                      </a:pPr>
                      <a:r>
                        <a:rPr lang="es-MX" sz="750" u="none" cap="none" strike="noStrike">
                          <a:latin typeface="Calibri"/>
                          <a:ea typeface="Calibri"/>
                          <a:cs typeface="Calibri"/>
                          <a:sym typeface="Calibri"/>
                        </a:rPr>
                        <a:t>Noviembre</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&gt; = 73%</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4765" marR="0" rtl="0" algn="ctr">
                        <a:lnSpc>
                          <a:spcPct val="117333"/>
                        </a:lnSpc>
                        <a:spcBef>
                          <a:spcPts val="0"/>
                        </a:spcBef>
                        <a:spcAft>
                          <a:spcPts val="0"/>
                        </a:spcAft>
                        <a:buNone/>
                      </a:pPr>
                      <a:r>
                        <a:rPr lang="es-MX" sz="750" u="none" cap="none" strike="noStrike">
                          <a:latin typeface="Calibri"/>
                          <a:ea typeface="Calibri"/>
                          <a:cs typeface="Calibri"/>
                          <a:sym typeface="Calibri"/>
                        </a:rPr>
                        <a:t>&gt; = 55% y &lt; 73%</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&lt; 55%</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0175">
                <a:tc>
                  <a:txBody>
                    <a:bodyPr/>
                    <a:lstStyle/>
                    <a:p>
                      <a:pPr indent="0" lvl="0" marL="2540" marR="0" rtl="0" algn="ctr">
                        <a:lnSpc>
                          <a:spcPct val="117333"/>
                        </a:lnSpc>
                        <a:spcBef>
                          <a:spcPts val="0"/>
                        </a:spcBef>
                        <a:spcAft>
                          <a:spcPts val="0"/>
                        </a:spcAft>
                        <a:buNone/>
                      </a:pPr>
                      <a:r>
                        <a:rPr lang="es-MX" sz="750" u="none" cap="none" strike="noStrike">
                          <a:latin typeface="Calibri"/>
                          <a:ea typeface="Calibri"/>
                          <a:cs typeface="Calibri"/>
                          <a:sym typeface="Calibri"/>
                        </a:rPr>
                        <a:t>Diciembre</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&gt; = 80%</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24765" marR="0" rtl="0" algn="ctr">
                        <a:lnSpc>
                          <a:spcPct val="117333"/>
                        </a:lnSpc>
                        <a:spcBef>
                          <a:spcPts val="0"/>
                        </a:spcBef>
                        <a:spcAft>
                          <a:spcPts val="0"/>
                        </a:spcAft>
                        <a:buNone/>
                      </a:pPr>
                      <a:r>
                        <a:rPr lang="es-MX" sz="750" u="none" cap="none" strike="noStrike">
                          <a:latin typeface="Calibri"/>
                          <a:ea typeface="Calibri"/>
                          <a:cs typeface="Calibri"/>
                          <a:sym typeface="Calibri"/>
                        </a:rPr>
                        <a:t>&gt; = 60% y &lt; 80%</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7333"/>
                        </a:lnSpc>
                        <a:spcBef>
                          <a:spcPts val="0"/>
                        </a:spcBef>
                        <a:spcAft>
                          <a:spcPts val="0"/>
                        </a:spcAft>
                        <a:buNone/>
                      </a:pPr>
                      <a:r>
                        <a:rPr lang="es-MX" sz="750" u="none" cap="none" strike="noStrike">
                          <a:latin typeface="Calibri"/>
                          <a:ea typeface="Calibri"/>
                          <a:cs typeface="Calibri"/>
                          <a:sym typeface="Calibri"/>
                        </a:rPr>
                        <a:t>&lt; 60%</a:t>
                      </a:r>
                      <a:endParaRPr sz="750" u="none" cap="none" strike="noStrike">
                        <a:latin typeface="Calibri"/>
                        <a:ea typeface="Calibri"/>
                        <a:cs typeface="Calibri"/>
                        <a:sym typeface="Calibri"/>
                      </a:endParaRPr>
                    </a:p>
                  </a:txBody>
                  <a:tcPr marT="5725"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715" name="Google Shape;715;p49"/>
          <p:cNvGraphicFramePr/>
          <p:nvPr/>
        </p:nvGraphicFramePr>
        <p:xfrm>
          <a:off x="3257042" y="3863087"/>
          <a:ext cx="3000000" cy="3000000"/>
        </p:xfrm>
        <a:graphic>
          <a:graphicData uri="http://schemas.openxmlformats.org/drawingml/2006/table">
            <a:tbl>
              <a:tblPr bandRow="1" firstRow="1">
                <a:noFill/>
                <a:tableStyleId>{2ECD65C5-5FB9-4BDB-87B1-9E38C34C57EE}</a:tableStyleId>
              </a:tblPr>
              <a:tblGrid>
                <a:gridCol w="1534800"/>
                <a:gridCol w="1698625"/>
              </a:tblGrid>
              <a:tr h="161925">
                <a:tc>
                  <a:txBody>
                    <a:bodyPr/>
                    <a:lstStyle/>
                    <a:p>
                      <a:pPr indent="0" lvl="0" marL="438150" marR="514984" rtl="0" algn="l">
                        <a:lnSpc>
                          <a:spcPct val="117499"/>
                        </a:lnSpc>
                        <a:spcBef>
                          <a:spcPts val="0"/>
                        </a:spcBef>
                        <a:spcAft>
                          <a:spcPts val="0"/>
                        </a:spcAft>
                        <a:buNone/>
                      </a:pPr>
                      <a:r>
                        <a:rPr b="1" lang="es-MX" sz="1000" u="none" cap="none" strike="noStrike">
                          <a:latin typeface="Arial"/>
                          <a:ea typeface="Arial"/>
                          <a:cs typeface="Arial"/>
                          <a:sym typeface="Arial"/>
                        </a:rPr>
                        <a:t>MES</a:t>
                      </a:r>
                      <a:endParaRPr sz="1000" u="none" cap="none" strike="noStrike">
                        <a:latin typeface="Arial"/>
                        <a:ea typeface="Arial"/>
                        <a:cs typeface="Arial"/>
                        <a:sym typeface="Arial"/>
                      </a:endParaRPr>
                    </a:p>
                  </a:txBody>
                  <a:tcPr marT="0" marB="0" marR="0" marL="0">
                    <a:lnT cap="flat" cmpd="sng" w="28575">
                      <a:solidFill>
                        <a:srgbClr val="000000"/>
                      </a:solidFill>
                      <a:prstDash val="solid"/>
                      <a:round/>
                      <a:headEnd len="sm" w="sm" type="none"/>
                      <a:tailEnd len="sm" w="sm" type="none"/>
                    </a:lnT>
                    <a:solidFill>
                      <a:srgbClr val="D9D9D9"/>
                    </a:solidFill>
                  </a:tcPr>
                </a:tc>
                <a:tc>
                  <a:txBody>
                    <a:bodyPr/>
                    <a:lstStyle/>
                    <a:p>
                      <a:pPr indent="0" lvl="0" marL="297815" marR="0" rtl="0" algn="l">
                        <a:lnSpc>
                          <a:spcPct val="117499"/>
                        </a:lnSpc>
                        <a:spcBef>
                          <a:spcPts val="0"/>
                        </a:spcBef>
                        <a:spcAft>
                          <a:spcPts val="0"/>
                        </a:spcAft>
                        <a:buNone/>
                      </a:pPr>
                      <a:r>
                        <a:rPr b="1" lang="es-MX" sz="1000" u="none" cap="none" strike="noStrike">
                          <a:latin typeface="Arial"/>
                          <a:ea typeface="Arial"/>
                          <a:cs typeface="Arial"/>
                          <a:sym typeface="Arial"/>
                        </a:rPr>
                        <a:t>PAC PROGRAMADO</a:t>
                      </a:r>
                      <a:endParaRPr sz="1000" u="none" cap="none" strike="noStrike">
                        <a:latin typeface="Arial"/>
                        <a:ea typeface="Arial"/>
                        <a:cs typeface="Arial"/>
                        <a:sym typeface="Arial"/>
                      </a:endParaRPr>
                    </a:p>
                  </a:txBody>
                  <a:tcPr marT="0" marB="0" marR="0" marL="0">
                    <a:lnT cap="flat" cmpd="sng" w="28575">
                      <a:solidFill>
                        <a:srgbClr val="000000"/>
                      </a:solidFill>
                      <a:prstDash val="solid"/>
                      <a:round/>
                      <a:headEnd len="sm" w="sm" type="none"/>
                      <a:tailEnd len="sm" w="sm" type="none"/>
                    </a:lnT>
                    <a:solidFill>
                      <a:srgbClr val="D9D9D9"/>
                    </a:solidFill>
                  </a:tcPr>
                </a:tc>
              </a:tr>
              <a:tr h="161925">
                <a:tc>
                  <a:txBody>
                    <a:bodyPr/>
                    <a:lstStyle/>
                    <a:p>
                      <a:pPr indent="0" lvl="0" marL="140970" marR="514984" rtl="0" algn="ctr">
                        <a:lnSpc>
                          <a:spcPct val="117499"/>
                        </a:lnSpc>
                        <a:spcBef>
                          <a:spcPts val="0"/>
                        </a:spcBef>
                        <a:spcAft>
                          <a:spcPts val="0"/>
                        </a:spcAft>
                        <a:buNone/>
                      </a:pPr>
                      <a:r>
                        <a:rPr lang="es-MX" sz="1000" u="none" cap="none" strike="noStrike">
                          <a:latin typeface="Arial"/>
                          <a:ea typeface="Arial"/>
                          <a:cs typeface="Arial"/>
                          <a:sym typeface="Arial"/>
                        </a:rPr>
                        <a:t>07</a:t>
                      </a:r>
                      <a:endParaRPr sz="1000" u="none" cap="none" strike="noStrike">
                        <a:latin typeface="Arial"/>
                        <a:ea typeface="Arial"/>
                        <a:cs typeface="Arial"/>
                        <a:sym typeface="Arial"/>
                      </a:endParaRPr>
                    </a:p>
                  </a:txBody>
                  <a:tcPr marT="0" marB="0" marR="0" marL="0"/>
                </a:tc>
                <a:tc>
                  <a:txBody>
                    <a:bodyPr/>
                    <a:lstStyle/>
                    <a:p>
                      <a:pPr indent="0" lvl="0" marL="480694" marR="0" rtl="0" algn="l">
                        <a:lnSpc>
                          <a:spcPct val="117499"/>
                        </a:lnSpc>
                        <a:spcBef>
                          <a:spcPts val="0"/>
                        </a:spcBef>
                        <a:spcAft>
                          <a:spcPts val="0"/>
                        </a:spcAft>
                        <a:buNone/>
                      </a:pPr>
                      <a:r>
                        <a:rPr lang="es-MX" sz="1000" u="none" cap="none" strike="noStrike">
                          <a:latin typeface="Arial"/>
                          <a:ea typeface="Arial"/>
                          <a:cs typeface="Arial"/>
                          <a:sym typeface="Arial"/>
                        </a:rPr>
                        <a:t>12.023.456.130</a:t>
                      </a:r>
                      <a:endParaRPr sz="1000" u="none" cap="none" strike="noStrike">
                        <a:latin typeface="Arial"/>
                        <a:ea typeface="Arial"/>
                        <a:cs typeface="Arial"/>
                        <a:sym typeface="Arial"/>
                      </a:endParaRPr>
                    </a:p>
                  </a:txBody>
                  <a:tcPr marT="0" marB="0" marR="0" marL="0"/>
                </a:tc>
              </a:tr>
              <a:tr h="161925">
                <a:tc>
                  <a:txBody>
                    <a:bodyPr/>
                    <a:lstStyle/>
                    <a:p>
                      <a:pPr indent="0" lvl="0" marL="140970" marR="514984" rtl="0" algn="ctr">
                        <a:lnSpc>
                          <a:spcPct val="117499"/>
                        </a:lnSpc>
                        <a:spcBef>
                          <a:spcPts val="0"/>
                        </a:spcBef>
                        <a:spcAft>
                          <a:spcPts val="0"/>
                        </a:spcAft>
                        <a:buNone/>
                      </a:pPr>
                      <a:r>
                        <a:rPr lang="es-MX" sz="1000" u="none" cap="none" strike="noStrike">
                          <a:latin typeface="Arial"/>
                          <a:ea typeface="Arial"/>
                          <a:cs typeface="Arial"/>
                          <a:sym typeface="Arial"/>
                        </a:rPr>
                        <a:t>08</a:t>
                      </a:r>
                      <a:endParaRPr sz="1000" u="none" cap="none" strike="noStrike">
                        <a:latin typeface="Arial"/>
                        <a:ea typeface="Arial"/>
                        <a:cs typeface="Arial"/>
                        <a:sym typeface="Arial"/>
                      </a:endParaRPr>
                    </a:p>
                  </a:txBody>
                  <a:tcPr marT="0" marB="0" marR="0" marL="0"/>
                </a:tc>
                <a:tc>
                  <a:txBody>
                    <a:bodyPr/>
                    <a:lstStyle/>
                    <a:p>
                      <a:pPr indent="0" lvl="0" marL="480694" marR="0" rtl="0" algn="l">
                        <a:lnSpc>
                          <a:spcPct val="117499"/>
                        </a:lnSpc>
                        <a:spcBef>
                          <a:spcPts val="0"/>
                        </a:spcBef>
                        <a:spcAft>
                          <a:spcPts val="0"/>
                        </a:spcAft>
                        <a:buNone/>
                      </a:pPr>
                      <a:r>
                        <a:rPr lang="es-MX" sz="1000" u="none" cap="none" strike="noStrike">
                          <a:latin typeface="Arial"/>
                          <a:ea typeface="Arial"/>
                          <a:cs typeface="Arial"/>
                          <a:sym typeface="Arial"/>
                        </a:rPr>
                        <a:t>11.127.081.687</a:t>
                      </a:r>
                      <a:endParaRPr sz="1000" u="none" cap="none" strike="noStrike">
                        <a:latin typeface="Arial"/>
                        <a:ea typeface="Arial"/>
                        <a:cs typeface="Arial"/>
                        <a:sym typeface="Arial"/>
                      </a:endParaRPr>
                    </a:p>
                  </a:txBody>
                  <a:tcPr marT="0" marB="0" marR="0" marL="0"/>
                </a:tc>
              </a:tr>
              <a:tr h="161300">
                <a:tc>
                  <a:txBody>
                    <a:bodyPr/>
                    <a:lstStyle/>
                    <a:p>
                      <a:pPr indent="0" lvl="0" marL="140970" marR="514984" rtl="0" algn="ctr">
                        <a:lnSpc>
                          <a:spcPct val="117499"/>
                        </a:lnSpc>
                        <a:spcBef>
                          <a:spcPts val="0"/>
                        </a:spcBef>
                        <a:spcAft>
                          <a:spcPts val="0"/>
                        </a:spcAft>
                        <a:buNone/>
                      </a:pPr>
                      <a:r>
                        <a:rPr lang="es-MX" sz="1000" u="none" cap="none" strike="noStrike">
                          <a:latin typeface="Arial"/>
                          <a:ea typeface="Arial"/>
                          <a:cs typeface="Arial"/>
                          <a:sym typeface="Arial"/>
                        </a:rPr>
                        <a:t>09</a:t>
                      </a:r>
                      <a:endParaRPr sz="1000" u="none" cap="none" strike="noStrike">
                        <a:latin typeface="Arial"/>
                        <a:ea typeface="Arial"/>
                        <a:cs typeface="Arial"/>
                        <a:sym typeface="Arial"/>
                      </a:endParaRPr>
                    </a:p>
                  </a:txBody>
                  <a:tcPr marT="0" marB="0" marR="0" marL="0"/>
                </a:tc>
                <a:tc>
                  <a:txBody>
                    <a:bodyPr/>
                    <a:lstStyle/>
                    <a:p>
                      <a:pPr indent="0" lvl="0" marL="516255" marR="0" rtl="0" algn="l">
                        <a:lnSpc>
                          <a:spcPct val="117499"/>
                        </a:lnSpc>
                        <a:spcBef>
                          <a:spcPts val="0"/>
                        </a:spcBef>
                        <a:spcAft>
                          <a:spcPts val="0"/>
                        </a:spcAft>
                        <a:buNone/>
                      </a:pPr>
                      <a:r>
                        <a:rPr lang="es-MX" sz="1000" u="none" cap="none" strike="noStrike">
                          <a:latin typeface="Arial"/>
                          <a:ea typeface="Arial"/>
                          <a:cs typeface="Arial"/>
                          <a:sym typeface="Arial"/>
                        </a:rPr>
                        <a:t>3.939.287.066</a:t>
                      </a:r>
                      <a:endParaRPr sz="1000" u="none" cap="none" strike="noStrike">
                        <a:latin typeface="Arial"/>
                        <a:ea typeface="Arial"/>
                        <a:cs typeface="Arial"/>
                        <a:sym typeface="Arial"/>
                      </a:endParaRPr>
                    </a:p>
                  </a:txBody>
                  <a:tcPr marT="0" marB="0" marR="0" marL="0"/>
                </a:tc>
              </a:tr>
              <a:tr h="161925">
                <a:tc>
                  <a:txBody>
                    <a:bodyPr/>
                    <a:lstStyle/>
                    <a:p>
                      <a:pPr indent="0" lvl="0" marL="140970" marR="514984" rtl="0" algn="ctr">
                        <a:lnSpc>
                          <a:spcPct val="117499"/>
                        </a:lnSpc>
                        <a:spcBef>
                          <a:spcPts val="0"/>
                        </a:spcBef>
                        <a:spcAft>
                          <a:spcPts val="0"/>
                        </a:spcAft>
                        <a:buNone/>
                      </a:pPr>
                      <a:r>
                        <a:rPr lang="es-MX" sz="1000" u="none" cap="none" strike="noStrike">
                          <a:latin typeface="Arial"/>
                          <a:ea typeface="Arial"/>
                          <a:cs typeface="Arial"/>
                          <a:sym typeface="Arial"/>
                        </a:rPr>
                        <a:t>10</a:t>
                      </a:r>
                      <a:endParaRPr sz="1000" u="none" cap="none" strike="noStrike">
                        <a:latin typeface="Arial"/>
                        <a:ea typeface="Arial"/>
                        <a:cs typeface="Arial"/>
                        <a:sym typeface="Arial"/>
                      </a:endParaRPr>
                    </a:p>
                  </a:txBody>
                  <a:tcPr marT="0" marB="0" marR="0" marL="0"/>
                </a:tc>
                <a:tc>
                  <a:txBody>
                    <a:bodyPr/>
                    <a:lstStyle/>
                    <a:p>
                      <a:pPr indent="0" lvl="0" marL="480694" marR="0" rtl="0" algn="l">
                        <a:lnSpc>
                          <a:spcPct val="117499"/>
                        </a:lnSpc>
                        <a:spcBef>
                          <a:spcPts val="0"/>
                        </a:spcBef>
                        <a:spcAft>
                          <a:spcPts val="0"/>
                        </a:spcAft>
                        <a:buNone/>
                      </a:pPr>
                      <a:r>
                        <a:rPr lang="es-MX" sz="1000" u="none" cap="none" strike="noStrike">
                          <a:latin typeface="Arial"/>
                          <a:ea typeface="Arial"/>
                          <a:cs typeface="Arial"/>
                          <a:sym typeface="Arial"/>
                        </a:rPr>
                        <a:t>11.588.665.656</a:t>
                      </a:r>
                      <a:endParaRPr sz="1000" u="none" cap="none" strike="noStrike">
                        <a:latin typeface="Arial"/>
                        <a:ea typeface="Arial"/>
                        <a:cs typeface="Arial"/>
                        <a:sym typeface="Arial"/>
                      </a:endParaRPr>
                    </a:p>
                  </a:txBody>
                  <a:tcPr marT="0" marB="0" marR="0" marL="0"/>
                </a:tc>
              </a:tr>
              <a:tr h="161925">
                <a:tc>
                  <a:txBody>
                    <a:bodyPr/>
                    <a:lstStyle/>
                    <a:p>
                      <a:pPr indent="0" lvl="0" marL="140970" marR="514984" rtl="0" algn="ctr">
                        <a:lnSpc>
                          <a:spcPct val="117499"/>
                        </a:lnSpc>
                        <a:spcBef>
                          <a:spcPts val="0"/>
                        </a:spcBef>
                        <a:spcAft>
                          <a:spcPts val="0"/>
                        </a:spcAft>
                        <a:buNone/>
                      </a:pPr>
                      <a:r>
                        <a:rPr lang="es-MX" sz="1000" u="none" cap="none" strike="noStrike">
                          <a:latin typeface="Arial"/>
                          <a:ea typeface="Arial"/>
                          <a:cs typeface="Arial"/>
                          <a:sym typeface="Arial"/>
                        </a:rPr>
                        <a:t>11</a:t>
                      </a:r>
                      <a:endParaRPr sz="1000" u="none" cap="none" strike="noStrike">
                        <a:latin typeface="Arial"/>
                        <a:ea typeface="Arial"/>
                        <a:cs typeface="Arial"/>
                        <a:sym typeface="Arial"/>
                      </a:endParaRPr>
                    </a:p>
                  </a:txBody>
                  <a:tcPr marT="0" marB="0" marR="0" marL="0"/>
                </a:tc>
                <a:tc>
                  <a:txBody>
                    <a:bodyPr/>
                    <a:lstStyle/>
                    <a:p>
                      <a:pPr indent="0" lvl="0" marL="516255" marR="0" rtl="0" algn="l">
                        <a:lnSpc>
                          <a:spcPct val="117499"/>
                        </a:lnSpc>
                        <a:spcBef>
                          <a:spcPts val="0"/>
                        </a:spcBef>
                        <a:spcAft>
                          <a:spcPts val="0"/>
                        </a:spcAft>
                        <a:buNone/>
                      </a:pPr>
                      <a:r>
                        <a:rPr lang="es-MX" sz="1000" u="none" cap="none" strike="noStrike">
                          <a:latin typeface="Arial"/>
                          <a:ea typeface="Arial"/>
                          <a:cs typeface="Arial"/>
                          <a:sym typeface="Arial"/>
                        </a:rPr>
                        <a:t>4.442.718.859</a:t>
                      </a:r>
                      <a:endParaRPr sz="1000" u="none" cap="none" strike="noStrike">
                        <a:latin typeface="Arial"/>
                        <a:ea typeface="Arial"/>
                        <a:cs typeface="Arial"/>
                        <a:sym typeface="Arial"/>
                      </a:endParaRPr>
                    </a:p>
                  </a:txBody>
                  <a:tcPr marT="0" marB="0" marR="0" marL="0"/>
                </a:tc>
              </a:tr>
              <a:tr h="151125">
                <a:tc>
                  <a:txBody>
                    <a:bodyPr/>
                    <a:lstStyle/>
                    <a:p>
                      <a:pPr indent="0" lvl="0" marL="0" marR="0" rtl="0" algn="l">
                        <a:lnSpc>
                          <a:spcPct val="109500"/>
                        </a:lnSpc>
                        <a:spcBef>
                          <a:spcPts val="0"/>
                        </a:spcBef>
                        <a:spcAft>
                          <a:spcPts val="0"/>
                        </a:spcAft>
                        <a:buNone/>
                      </a:pPr>
                      <a:r>
                        <a:rPr lang="es-MX" sz="1000" u="sng" cap="none" strike="noStrike">
                          <a:latin typeface="Arial"/>
                          <a:ea typeface="Arial"/>
                          <a:cs typeface="Arial"/>
                          <a:sym typeface="Arial"/>
                        </a:rPr>
                        <a:t>	12	</a:t>
                      </a:r>
                      <a:endParaRPr sz="1000" u="none" cap="none" strike="noStrike">
                        <a:latin typeface="Arial"/>
                        <a:ea typeface="Arial"/>
                        <a:cs typeface="Arial"/>
                        <a:sym typeface="Arial"/>
                      </a:endParaRPr>
                    </a:p>
                  </a:txBody>
                  <a:tcPr marT="0" marB="0" marR="0" marL="0"/>
                </a:tc>
                <a:tc>
                  <a:txBody>
                    <a:bodyPr/>
                    <a:lstStyle/>
                    <a:p>
                      <a:pPr indent="0" lvl="0" marL="516255" marR="0" rtl="0" algn="l">
                        <a:lnSpc>
                          <a:spcPct val="109500"/>
                        </a:lnSpc>
                        <a:spcBef>
                          <a:spcPts val="0"/>
                        </a:spcBef>
                        <a:spcAft>
                          <a:spcPts val="0"/>
                        </a:spcAft>
                        <a:buNone/>
                      </a:pPr>
                      <a:r>
                        <a:rPr lang="es-MX" sz="1000" u="sng" cap="none" strike="noStrike">
                          <a:latin typeface="Arial"/>
                          <a:ea typeface="Arial"/>
                          <a:cs typeface="Arial"/>
                          <a:sym typeface="Arial"/>
                        </a:rPr>
                        <a:t>6.031.029.775	</a:t>
                      </a:r>
                      <a:endParaRPr sz="1000" u="none" cap="none" strike="noStrike">
                        <a:latin typeface="Arial"/>
                        <a:ea typeface="Arial"/>
                        <a:cs typeface="Arial"/>
                        <a:sym typeface="Arial"/>
                      </a:endParaRPr>
                    </a:p>
                  </a:txBody>
                  <a:tcPr marT="0" marB="0" marR="0" marL="0"/>
                </a:tc>
              </a:tr>
            </a:tbl>
          </a:graphicData>
        </a:graphic>
      </p:graphicFrame>
      <p:sp>
        <p:nvSpPr>
          <p:cNvPr id="716" name="Google Shape;716;p49"/>
          <p:cNvSpPr txBox="1"/>
          <p:nvPr/>
        </p:nvSpPr>
        <p:spPr>
          <a:xfrm>
            <a:off x="3018406" y="5375783"/>
            <a:ext cx="3742055" cy="751488"/>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None/>
            </a:pPr>
            <a:r>
              <a:rPr b="1" i="0" lang="es-MX" sz="2400" u="none" cap="none" strike="noStrike">
                <a:solidFill>
                  <a:srgbClr val="000000"/>
                </a:solidFill>
                <a:latin typeface="Verdana"/>
                <a:ea typeface="Verdana"/>
                <a:cs typeface="Verdana"/>
                <a:sym typeface="Verdana"/>
              </a:rPr>
              <a:t>Cumplimiento PAC JULIO: 30%</a:t>
            </a:r>
            <a:endParaRPr b="1" i="0" sz="2400" u="none" cap="none" strike="noStrike">
              <a:solidFill>
                <a:srgbClr val="000000"/>
              </a:solidFill>
              <a:latin typeface="Verdana"/>
              <a:ea typeface="Verdana"/>
              <a:cs typeface="Verdana"/>
              <a:sym typeface="Verdana"/>
            </a:endParaRPr>
          </a:p>
        </p:txBody>
      </p:sp>
      <p:graphicFrame>
        <p:nvGraphicFramePr>
          <p:cNvPr id="717" name="Google Shape;717;p49"/>
          <p:cNvGraphicFramePr/>
          <p:nvPr/>
        </p:nvGraphicFramePr>
        <p:xfrm>
          <a:off x="6835903" y="1027175"/>
          <a:ext cx="3000000" cy="3000000"/>
        </p:xfrm>
        <a:graphic>
          <a:graphicData uri="http://schemas.openxmlformats.org/drawingml/2006/table">
            <a:tbl>
              <a:tblPr>
                <a:noFill/>
                <a:tableStyleId>{78B33DAD-74F8-46BB-8408-D14DF976D976}</a:tableStyleId>
              </a:tblPr>
              <a:tblGrid>
                <a:gridCol w="586575"/>
                <a:gridCol w="1148175"/>
                <a:gridCol w="903525"/>
                <a:gridCol w="936175"/>
                <a:gridCol w="961575"/>
              </a:tblGrid>
              <a:tr h="313800">
                <a:tc>
                  <a:txBody>
                    <a:bodyPr/>
                    <a:lstStyle/>
                    <a:p>
                      <a:pPr indent="0" lvl="0" marL="0" marR="0" rtl="0" algn="ctr">
                        <a:lnSpc>
                          <a:spcPct val="100000"/>
                        </a:lnSpc>
                        <a:spcBef>
                          <a:spcPts val="0"/>
                        </a:spcBef>
                        <a:spcAft>
                          <a:spcPts val="0"/>
                        </a:spcAft>
                        <a:buNone/>
                      </a:pPr>
                      <a:r>
                        <a:rPr b="1" i="0" lang="es-MX" sz="1100" u="none" cap="none" strike="noStrike">
                          <a:solidFill>
                            <a:srgbClr val="000000"/>
                          </a:solidFill>
                          <a:latin typeface="Arial"/>
                          <a:ea typeface="Arial"/>
                          <a:cs typeface="Arial"/>
                          <a:sym typeface="Arial"/>
                        </a:rPr>
                        <a:t>CÓDIGO</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s-MX" sz="1100" u="none" cap="none" strike="noStrike">
                          <a:solidFill>
                            <a:srgbClr val="000000"/>
                          </a:solidFill>
                          <a:latin typeface="Arial"/>
                          <a:ea typeface="Arial"/>
                          <a:cs typeface="Arial"/>
                          <a:sym typeface="Arial"/>
                        </a:rPr>
                        <a:t>ENTIDAD</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s-MX" sz="1100" u="none" cap="none" strike="noStrike">
                          <a:solidFill>
                            <a:srgbClr val="000000"/>
                          </a:solidFill>
                          <a:latin typeface="Arial"/>
                          <a:ea typeface="Arial"/>
                          <a:cs typeface="Arial"/>
                          <a:sym typeface="Arial"/>
                        </a:rPr>
                        <a:t>PAC ACTUAL</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s-MX" sz="1100" u="none" cap="none" strike="noStrike">
                          <a:solidFill>
                            <a:srgbClr val="000000"/>
                          </a:solidFill>
                          <a:latin typeface="Arial"/>
                          <a:ea typeface="Arial"/>
                          <a:cs typeface="Arial"/>
                          <a:sym typeface="Arial"/>
                        </a:rPr>
                        <a:t>EJECUTADO</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s-MX" sz="1100" u="none" cap="none" strike="noStrike">
                          <a:solidFill>
                            <a:srgbClr val="000000"/>
                          </a:solidFill>
                          <a:latin typeface="Arial"/>
                          <a:ea typeface="Arial"/>
                          <a:cs typeface="Arial"/>
                          <a:sym typeface="Arial"/>
                        </a:rPr>
                        <a:t>% EJECUTADO/ PAC ACTUAL</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8275">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0006-01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Tunjuelito</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99.516</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26.044</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26%</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188275">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0008-01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Kennedy</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353.746</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92.558</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26%</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8275">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0012-01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Barrios Unidos</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85.240</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21.212</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25%</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8275">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0019-01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Ciudad Bolívar</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386.888</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94.974</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25%</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8275">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0013-01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Teusaquillo</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65.500</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15.977</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24%</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8275">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0016-01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Puente Aranda</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97.235</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23.461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24%</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8275">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0017-01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La Candelaria</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52.449</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11.388</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22%</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8275">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0014-01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Mártires</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85.866</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18.537</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22%</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8275">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0010-01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Engativá</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205.239</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43.742</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8275">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0002-01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Chapinero</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81.869</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17.433</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8275">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0018-01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Rafael Uribe Uribe</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236.320</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50.245</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8275">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0020-01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Sumapaz</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129.412</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27.215</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8275">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0005-01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Usme</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226.737</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45.835</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20%</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8275">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0004-01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San Cristobal</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234.721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46.597</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20%</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8275">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0007-01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Bosa</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305.466</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59.804</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20%</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8275">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0015-01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Antonio Nariño</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62.111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11.972</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19%</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8275">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0003-01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Santa Fé</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101.657</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19.287</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19%</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8275">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0001-01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Usaquén</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133.159</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23.726</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18%</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8275">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0009-01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Fontibón</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116.818</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20.441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17%</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8275">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0011-01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Suba</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311.672</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42.175</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s-MX" sz="1100" u="none" cap="none" strike="noStrike">
                          <a:solidFill>
                            <a:srgbClr val="000000"/>
                          </a:solidFill>
                          <a:latin typeface="Arial"/>
                          <a:ea typeface="Arial"/>
                          <a:cs typeface="Arial"/>
                          <a:sym typeface="Arial"/>
                        </a:rPr>
                        <a:t>14%</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1950">
                <a:tc>
                  <a:txBody>
                    <a:bodyPr/>
                    <a:lstStyle/>
                    <a:p>
                      <a:pPr indent="0" lvl="0" marL="0" marR="0" rtl="0" algn="l">
                        <a:lnSpc>
                          <a:spcPct val="100000"/>
                        </a:lnSpc>
                        <a:spcBef>
                          <a:spcPts val="0"/>
                        </a:spcBef>
                        <a:spcAft>
                          <a:spcPts val="0"/>
                        </a:spcAft>
                        <a:buNone/>
                      </a:pPr>
                      <a:r>
                        <a:rPr b="0" i="0" lang="es-MX" sz="2400" u="none" cap="none" strike="noStrike">
                          <a:solidFill>
                            <a:srgbClr val="000000"/>
                          </a:solidFill>
                          <a:latin typeface="Arial"/>
                          <a:ea typeface="Arial"/>
                          <a:cs typeface="Arial"/>
                          <a:sym typeface="Arial"/>
                        </a:rPr>
                        <a:t> </a:t>
                      </a:r>
                      <a:endParaRPr/>
                    </a:p>
                  </a:txBody>
                  <a:tcPr marT="6975" marB="0" marR="6975" marL="6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i="0" lang="es-MX" sz="1100" u="sng" cap="none" strike="noStrike">
                          <a:solidFill>
                            <a:srgbClr val="000000"/>
                          </a:solidFill>
                          <a:latin typeface="Arial"/>
                          <a:ea typeface="Arial"/>
                          <a:cs typeface="Arial"/>
                          <a:sym typeface="Arial"/>
                        </a:rPr>
                        <a:t>       Total </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s-MX" sz="1100" u="sng" cap="none" strike="noStrike">
                          <a:solidFill>
                            <a:srgbClr val="000000"/>
                          </a:solidFill>
                          <a:latin typeface="Arial"/>
                          <a:ea typeface="Arial"/>
                          <a:cs typeface="Arial"/>
                          <a:sym typeface="Arial"/>
                        </a:rPr>
                        <a:t>3.371.620</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s-MX" sz="1100" u="sng" cap="none" strike="noStrike">
                          <a:solidFill>
                            <a:srgbClr val="000000"/>
                          </a:solidFill>
                          <a:latin typeface="Arial"/>
                          <a:ea typeface="Arial"/>
                          <a:cs typeface="Arial"/>
                          <a:sym typeface="Arial"/>
                        </a:rPr>
                        <a:t>712.622</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s-MX" sz="1100" u="sng" cap="none" strike="noStrike">
                          <a:solidFill>
                            <a:srgbClr val="000000"/>
                          </a:solidFill>
                          <a:latin typeface="Arial"/>
                          <a:ea typeface="Arial"/>
                          <a:cs typeface="Arial"/>
                          <a:sym typeface="Arial"/>
                        </a:rPr>
                        <a:t>21%</a:t>
                      </a:r>
                      <a:endParaRPr/>
                    </a:p>
                  </a:txBody>
                  <a:tcPr marT="6975" marB="0" marR="6975" marL="6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5"/>
          <p:cNvPicPr preferRelativeResize="0"/>
          <p:nvPr/>
        </p:nvPicPr>
        <p:blipFill rotWithShape="1">
          <a:blip r:embed="rId3">
            <a:alphaModFix/>
          </a:blip>
          <a:srcRect b="15139" l="0" r="0" t="0"/>
          <a:stretch/>
        </p:blipFill>
        <p:spPr>
          <a:xfrm>
            <a:off x="0" y="0"/>
            <a:ext cx="12192000" cy="6895499"/>
          </a:xfrm>
          <a:prstGeom prst="rect">
            <a:avLst/>
          </a:prstGeom>
          <a:noFill/>
          <a:ln>
            <a:noFill/>
          </a:ln>
        </p:spPr>
      </p:pic>
      <p:grpSp>
        <p:nvGrpSpPr>
          <p:cNvPr id="140" name="Google Shape;140;p5"/>
          <p:cNvGrpSpPr/>
          <p:nvPr/>
        </p:nvGrpSpPr>
        <p:grpSpPr>
          <a:xfrm>
            <a:off x="10943664" y="-52"/>
            <a:ext cx="1245319" cy="6857697"/>
            <a:chOff x="10950525" y="35050"/>
            <a:chExt cx="1239000" cy="6822900"/>
          </a:xfrm>
        </p:grpSpPr>
        <p:sp>
          <p:nvSpPr>
            <p:cNvPr id="141" name="Google Shape;141;p5"/>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42" name="Google Shape;142;p5"/>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143" name="Google Shape;143;p5"/>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144" name="Google Shape;144;p5"/>
          <p:cNvSpPr txBox="1"/>
          <p:nvPr/>
        </p:nvSpPr>
        <p:spPr>
          <a:xfrm>
            <a:off x="1687446" y="29932"/>
            <a:ext cx="10617772" cy="193896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700"/>
              <a:buFont typeface="Arial"/>
              <a:buNone/>
            </a:pPr>
            <a:r>
              <a:rPr b="1" i="0" lang="es-MX" sz="5700" u="none" cap="none" strike="noStrike">
                <a:solidFill>
                  <a:srgbClr val="CC0000"/>
                </a:solidFill>
                <a:latin typeface="Calibri"/>
                <a:ea typeface="Calibri"/>
                <a:cs typeface="Calibri"/>
                <a:sym typeface="Calibri"/>
              </a:rPr>
              <a:t>ESTADO DE EJECUCIONES</a:t>
            </a:r>
            <a:endParaRPr b="1" i="0" sz="5700" u="none" cap="none" strike="noStrike">
              <a:solidFill>
                <a:srgbClr val="CC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700"/>
              <a:buFont typeface="Arial"/>
              <a:buNone/>
            </a:pPr>
            <a:r>
              <a:t/>
            </a:r>
            <a:endParaRPr b="1" i="0" sz="5700" u="none" cap="none" strike="noStrike">
              <a:solidFill>
                <a:srgbClr val="CC0000"/>
              </a:solidFill>
              <a:latin typeface="Calibri"/>
              <a:ea typeface="Calibri"/>
              <a:cs typeface="Calibri"/>
              <a:sym typeface="Calibri"/>
            </a:endParaRPr>
          </a:p>
        </p:txBody>
      </p:sp>
      <p:graphicFrame>
        <p:nvGraphicFramePr>
          <p:cNvPr id="145" name="Google Shape;145;p5"/>
          <p:cNvGraphicFramePr/>
          <p:nvPr/>
        </p:nvGraphicFramePr>
        <p:xfrm>
          <a:off x="784095" y="1184327"/>
          <a:ext cx="3000000" cy="3000000"/>
        </p:xfrm>
        <a:graphic>
          <a:graphicData uri="http://schemas.openxmlformats.org/drawingml/2006/table">
            <a:tbl>
              <a:tblPr>
                <a:noFill/>
                <a:tableStyleId>{52897131-EABC-44B9-802E-35CB63509F12}</a:tableStyleId>
              </a:tblPr>
              <a:tblGrid>
                <a:gridCol w="607650"/>
                <a:gridCol w="1492125"/>
                <a:gridCol w="1394225"/>
                <a:gridCol w="1644400"/>
                <a:gridCol w="956600"/>
                <a:gridCol w="1045700"/>
                <a:gridCol w="3227400"/>
              </a:tblGrid>
              <a:tr h="238800">
                <a:tc>
                  <a:txBody>
                    <a:bodyPr/>
                    <a:lstStyle/>
                    <a:p>
                      <a:pPr indent="0" lvl="0" marL="0" marR="0" rtl="0" algn="ctr">
                        <a:lnSpc>
                          <a:spcPct val="100000"/>
                        </a:lnSpc>
                        <a:spcBef>
                          <a:spcPts val="0"/>
                        </a:spcBef>
                        <a:spcAft>
                          <a:spcPts val="0"/>
                        </a:spcAft>
                        <a:buNone/>
                      </a:pPr>
                      <a:r>
                        <a:rPr b="1" lang="es-MX" sz="1400" u="none" cap="none" strike="noStrike">
                          <a:latin typeface="Open Sans"/>
                          <a:ea typeface="Open Sans"/>
                          <a:cs typeface="Open Sans"/>
                          <a:sym typeface="Open Sans"/>
                        </a:rPr>
                        <a:t>No. </a:t>
                      </a:r>
                      <a:endParaRPr b="1" i="0" sz="1400" u="none" cap="none" strike="noStrike">
                        <a:solidFill>
                          <a:srgbClr val="000000"/>
                        </a:solidFill>
                        <a:latin typeface="Open Sans"/>
                        <a:ea typeface="Open Sans"/>
                        <a:cs typeface="Open Sans"/>
                        <a:sym typeface="Open Sans"/>
                      </a:endParaRPr>
                    </a:p>
                  </a:txBody>
                  <a:tcPr marT="8800" marB="0" marR="8800" marL="88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s-MX" sz="1400" u="none" cap="none" strike="noStrike">
                          <a:latin typeface="Open Sans"/>
                          <a:ea typeface="Open Sans"/>
                          <a:cs typeface="Open Sans"/>
                          <a:sym typeface="Open Sans"/>
                        </a:rPr>
                        <a:t>Proyecto</a:t>
                      </a:r>
                      <a:endParaRPr b="1" i="0" sz="1400" u="none" cap="none" strike="noStrike">
                        <a:solidFill>
                          <a:srgbClr val="000000"/>
                        </a:solidFill>
                        <a:latin typeface="Open Sans"/>
                        <a:ea typeface="Open Sans"/>
                        <a:cs typeface="Open Sans"/>
                        <a:sym typeface="Open Sans"/>
                      </a:endParaRPr>
                    </a:p>
                  </a:txBody>
                  <a:tcPr marT="8800" marB="0" marR="8800" marL="88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s-MX" sz="1400" u="none" cap="none" strike="noStrike">
                          <a:latin typeface="Open Sans"/>
                          <a:ea typeface="Open Sans"/>
                          <a:cs typeface="Open Sans"/>
                          <a:sym typeface="Open Sans"/>
                        </a:rPr>
                        <a:t>Modalidad</a:t>
                      </a:r>
                      <a:endParaRPr b="1" i="0" sz="1400" u="none" cap="none" strike="noStrike">
                        <a:solidFill>
                          <a:srgbClr val="000000"/>
                        </a:solidFill>
                        <a:latin typeface="Open Sans"/>
                        <a:ea typeface="Open Sans"/>
                        <a:cs typeface="Open Sans"/>
                        <a:sym typeface="Open Sans"/>
                      </a:endParaRPr>
                    </a:p>
                  </a:txBody>
                  <a:tcPr marT="8800" marB="0" marR="8800" marL="88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s-MX" sz="1400" u="none" cap="none" strike="noStrike">
                          <a:latin typeface="Open Sans"/>
                          <a:ea typeface="Open Sans"/>
                          <a:cs typeface="Open Sans"/>
                          <a:sym typeface="Open Sans"/>
                        </a:rPr>
                        <a:t>Valor</a:t>
                      </a:r>
                      <a:endParaRPr b="1" i="0" sz="1400" u="none" cap="none" strike="noStrike">
                        <a:solidFill>
                          <a:srgbClr val="000000"/>
                        </a:solidFill>
                        <a:latin typeface="Open Sans"/>
                        <a:ea typeface="Open Sans"/>
                        <a:cs typeface="Open Sans"/>
                        <a:sym typeface="Open Sans"/>
                      </a:endParaRPr>
                    </a:p>
                  </a:txBody>
                  <a:tcPr marT="8800" marB="0" marR="8800" marL="88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s-MX" sz="1400" u="none" cap="none" strike="noStrike">
                          <a:latin typeface="Open Sans"/>
                          <a:ea typeface="Open Sans"/>
                          <a:cs typeface="Open Sans"/>
                          <a:sym typeface="Open Sans"/>
                        </a:rPr>
                        <a:t>Comité</a:t>
                      </a:r>
                      <a:endParaRPr b="1" i="0" sz="1400" u="none" cap="none" strike="noStrike">
                        <a:solidFill>
                          <a:srgbClr val="000000"/>
                        </a:solidFill>
                        <a:latin typeface="Open Sans"/>
                        <a:ea typeface="Open Sans"/>
                        <a:cs typeface="Open Sans"/>
                        <a:sym typeface="Open Sans"/>
                      </a:endParaRPr>
                    </a:p>
                  </a:txBody>
                  <a:tcPr marT="8800" marB="0" marR="8800" marL="88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s-MX" sz="1400" u="none" cap="none" strike="noStrike">
                          <a:latin typeface="Open Sans"/>
                          <a:ea typeface="Open Sans"/>
                          <a:cs typeface="Open Sans"/>
                          <a:sym typeface="Open Sans"/>
                        </a:rPr>
                        <a:t>Proyectado</a:t>
                      </a:r>
                      <a:endParaRPr b="1" i="0" sz="1400" u="none" cap="none" strike="noStrike">
                        <a:solidFill>
                          <a:srgbClr val="000000"/>
                        </a:solidFill>
                        <a:latin typeface="Open Sans"/>
                        <a:ea typeface="Open Sans"/>
                        <a:cs typeface="Open Sans"/>
                        <a:sym typeface="Open Sans"/>
                      </a:endParaRPr>
                    </a:p>
                  </a:txBody>
                  <a:tcPr marT="8800" marB="0" marR="8800" marL="88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s-MX" sz="1400" u="none" cap="none" strike="noStrike">
                          <a:latin typeface="Open Sans"/>
                          <a:ea typeface="Open Sans"/>
                          <a:cs typeface="Open Sans"/>
                          <a:sym typeface="Open Sans"/>
                        </a:rPr>
                        <a:t>Observación</a:t>
                      </a:r>
                      <a:endParaRPr b="1" i="0" sz="1400" u="none" cap="none" strike="noStrike">
                        <a:solidFill>
                          <a:srgbClr val="000000"/>
                        </a:solidFill>
                        <a:latin typeface="Open Sans"/>
                        <a:ea typeface="Open Sans"/>
                        <a:cs typeface="Open Sans"/>
                        <a:sym typeface="Open Sans"/>
                      </a:endParaRPr>
                    </a:p>
                  </a:txBody>
                  <a:tcPr marT="8800" marB="0" marR="8800" marL="88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475">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K01</a:t>
                      </a:r>
                      <a:endParaRPr b="0" i="0" sz="1200" u="none" cap="none" strike="noStrike">
                        <a:solidFill>
                          <a:srgbClr val="000000"/>
                        </a:solidFill>
                        <a:latin typeface="Open Sans"/>
                        <a:ea typeface="Open Sans"/>
                        <a:cs typeface="Open Sans"/>
                        <a:sym typeface="Open Sans"/>
                      </a:endParaRPr>
                    </a:p>
                  </a:txBody>
                  <a:tcPr marT="8800" marB="0" marR="8800" marL="88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Atenea</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Interadminsitrativo</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200" u="none" cap="none" strike="noStrike">
                          <a:latin typeface="Open Sans"/>
                          <a:ea typeface="Open Sans"/>
                          <a:cs typeface="Open Sans"/>
                          <a:sym typeface="Open Sans"/>
                        </a:rPr>
                        <a:t> $             681.000.000 </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23-abr</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antes mayo 26</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Acta de inicio 7-5-2025</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475">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K02</a:t>
                      </a:r>
                      <a:endParaRPr b="0" i="0" sz="1200" u="none" cap="none" strike="noStrike">
                        <a:solidFill>
                          <a:srgbClr val="000000"/>
                        </a:solidFill>
                        <a:latin typeface="Open Sans"/>
                        <a:ea typeface="Open Sans"/>
                        <a:cs typeface="Open Sans"/>
                        <a:sym typeface="Open Sans"/>
                      </a:endParaRPr>
                    </a:p>
                  </a:txBody>
                  <a:tcPr marT="8800" marB="0" marR="8800" marL="88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Cultura</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Licitación</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200" u="none" cap="none" strike="noStrike">
                          <a:latin typeface="Open Sans"/>
                          <a:ea typeface="Open Sans"/>
                          <a:cs typeface="Open Sans"/>
                          <a:sym typeface="Open Sans"/>
                        </a:rPr>
                        <a:t> $             820.000.000 </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9-jun</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jul 1-4</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Revisión Despacho ($682.324.250)</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475">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K03</a:t>
                      </a:r>
                      <a:endParaRPr b="0" i="0" sz="1200" u="none" cap="none" strike="noStrike">
                        <a:solidFill>
                          <a:srgbClr val="000000"/>
                        </a:solidFill>
                        <a:latin typeface="Open Sans"/>
                        <a:ea typeface="Open Sans"/>
                        <a:cs typeface="Open Sans"/>
                        <a:sym typeface="Open Sans"/>
                      </a:endParaRPr>
                    </a:p>
                  </a:txBody>
                  <a:tcPr marT="8800" marB="0" marR="8800" marL="88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Dotación educación</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Licitación</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200" u="none" cap="none" strike="noStrike">
                          <a:latin typeface="Open Sans"/>
                          <a:ea typeface="Open Sans"/>
                          <a:cs typeface="Open Sans"/>
                          <a:sym typeface="Open Sans"/>
                        </a:rPr>
                        <a:t> $             560.000.000 </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Sin solicitud</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jul 1-4</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Se devolvió al área técnica ($839.096.000)</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475">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K04</a:t>
                      </a:r>
                      <a:endParaRPr b="0" i="0" sz="1200" u="none" cap="none" strike="noStrike">
                        <a:solidFill>
                          <a:srgbClr val="000000"/>
                        </a:solidFill>
                        <a:latin typeface="Open Sans"/>
                        <a:ea typeface="Open Sans"/>
                        <a:cs typeface="Open Sans"/>
                        <a:sym typeface="Open Sans"/>
                      </a:endParaRPr>
                    </a:p>
                  </a:txBody>
                  <a:tcPr marT="8800" marB="0" marR="8800" marL="88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Dotaciones</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Menor cuantia</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200" u="none" cap="none" strike="noStrike">
                          <a:latin typeface="Open Sans"/>
                          <a:ea typeface="Open Sans"/>
                          <a:cs typeface="Open Sans"/>
                          <a:sym typeface="Open Sans"/>
                        </a:rPr>
                        <a:t> $         3.700.000.000 </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Sin solicitud</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jul 28-31</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Revisión Despacho ($111.699.000)</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02625">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K05</a:t>
                      </a:r>
                      <a:endParaRPr b="0" i="0" sz="1200" u="none" cap="none" strike="noStrike">
                        <a:solidFill>
                          <a:srgbClr val="000000"/>
                        </a:solidFill>
                        <a:latin typeface="Open Sans"/>
                        <a:ea typeface="Open Sans"/>
                        <a:cs typeface="Open Sans"/>
                        <a:sym typeface="Open Sans"/>
                      </a:endParaRPr>
                    </a:p>
                  </a:txBody>
                  <a:tcPr marT="8800" marB="0" marR="8800" marL="88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Dotaciones</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Interadminsitrativo</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200" u="none" cap="none" strike="noStrike">
                          <a:latin typeface="Open Sans"/>
                          <a:ea typeface="Open Sans"/>
                          <a:cs typeface="Open Sans"/>
                          <a:sym typeface="Open Sans"/>
                        </a:rPr>
                        <a:t> $         1.200.000.000 </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Sin solicitud</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juli 1-4</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Con Integración, pero se encuentra en Planeación </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02625">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K06</a:t>
                      </a:r>
                      <a:endParaRPr b="0" i="0" sz="1200" u="none" cap="none" strike="noStrike">
                        <a:solidFill>
                          <a:srgbClr val="000000"/>
                        </a:solidFill>
                        <a:latin typeface="Open Sans"/>
                        <a:ea typeface="Open Sans"/>
                        <a:cs typeface="Open Sans"/>
                        <a:sym typeface="Open Sans"/>
                      </a:endParaRPr>
                    </a:p>
                  </a:txBody>
                  <a:tcPr marT="8800" marB="0" marR="8800" marL="88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Más cultura Local</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Licitación</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200" u="none" cap="none" strike="noStrike">
                          <a:latin typeface="Open Sans"/>
                          <a:ea typeface="Open Sans"/>
                          <a:cs typeface="Open Sans"/>
                          <a:sym typeface="Open Sans"/>
                        </a:rPr>
                        <a:t> $         2.200.000.000 </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27-may</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jul 28-31</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Convenio Interadminsitrativo de Idartes NO. 679 ($1.030.443.000)</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475">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K07</a:t>
                      </a:r>
                      <a:endParaRPr b="0" i="0" sz="1200" u="none" cap="none" strike="noStrike">
                        <a:solidFill>
                          <a:srgbClr val="000000"/>
                        </a:solidFill>
                        <a:latin typeface="Open Sans"/>
                        <a:ea typeface="Open Sans"/>
                        <a:cs typeface="Open Sans"/>
                        <a:sym typeface="Open Sans"/>
                      </a:endParaRPr>
                    </a:p>
                  </a:txBody>
                  <a:tcPr marT="8800" marB="0" marR="8800" marL="88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Mujeres</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Licitación</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200" u="none" cap="none" strike="noStrike">
                          <a:latin typeface="Open Sans"/>
                          <a:ea typeface="Open Sans"/>
                          <a:cs typeface="Open Sans"/>
                          <a:sym typeface="Open Sans"/>
                        </a:rPr>
                        <a:t> $             713.000.000 </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Sin solicitud</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jun 23-27</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Revisión Despacho ($506.803.000)</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02625">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K08</a:t>
                      </a:r>
                      <a:endParaRPr b="0" i="0" sz="1200" u="none" cap="none" strike="noStrike">
                        <a:solidFill>
                          <a:srgbClr val="000000"/>
                        </a:solidFill>
                        <a:latin typeface="Open Sans"/>
                        <a:ea typeface="Open Sans"/>
                        <a:cs typeface="Open Sans"/>
                        <a:sym typeface="Open Sans"/>
                      </a:endParaRPr>
                    </a:p>
                  </a:txBody>
                  <a:tcPr marT="8800" marB="0" marR="8800" marL="88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Salud</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Licitación</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200" u="none" cap="none" strike="noStrike">
                          <a:latin typeface="Open Sans"/>
                          <a:ea typeface="Open Sans"/>
                          <a:cs typeface="Open Sans"/>
                          <a:sym typeface="Open Sans"/>
                        </a:rPr>
                        <a:t> $             800.000.000 </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Sin solicitud</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Jul 28-31</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Subred ($2.962.114.000) Se encuentra pendiente de mesas</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475">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K09</a:t>
                      </a:r>
                      <a:endParaRPr b="0" i="0" sz="1200" u="none" cap="none" strike="noStrike">
                        <a:solidFill>
                          <a:srgbClr val="000000"/>
                        </a:solidFill>
                        <a:latin typeface="Open Sans"/>
                        <a:ea typeface="Open Sans"/>
                        <a:cs typeface="Open Sans"/>
                        <a:sym typeface="Open Sans"/>
                      </a:endParaRPr>
                    </a:p>
                  </a:txBody>
                  <a:tcPr marT="8800" marB="0" marR="8800" marL="88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Ambiente</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Licitación</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200" u="none" cap="none" strike="noStrike">
                          <a:latin typeface="Open Sans"/>
                          <a:ea typeface="Open Sans"/>
                          <a:cs typeface="Open Sans"/>
                          <a:sym typeface="Open Sans"/>
                        </a:rPr>
                        <a:t> $         2.414.000.000 </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Sin solicitud</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Integración </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3">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El convenio de Integración social iría por el proyecto 2809:Menos pobreza y 2860: Seguridad alimentaria</a:t>
                      </a:r>
                      <a:endParaRPr b="0" i="0" sz="1200" u="none" cap="none" strike="noStrike">
                        <a:solidFill>
                          <a:srgbClr val="000000"/>
                        </a:solidFill>
                        <a:latin typeface="Open Sans"/>
                        <a:ea typeface="Open Sans"/>
                        <a:cs typeface="Open Sans"/>
                        <a:sym typeface="Open Sans"/>
                      </a:endParaRPr>
                    </a:p>
                  </a:txBody>
                  <a:tcPr marT="8800" marB="0" marR="8800" marL="88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02625">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K10</a:t>
                      </a:r>
                      <a:endParaRPr b="0" i="0" sz="1200" u="none" cap="none" strike="noStrike">
                        <a:solidFill>
                          <a:srgbClr val="000000"/>
                        </a:solidFill>
                        <a:latin typeface="Open Sans"/>
                        <a:ea typeface="Open Sans"/>
                        <a:cs typeface="Open Sans"/>
                        <a:sym typeface="Open Sans"/>
                      </a:endParaRPr>
                    </a:p>
                  </a:txBody>
                  <a:tcPr marT="8800" marB="0" marR="8800" marL="88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Empleo y emprendimiento</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Interadminsitrativo</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200" u="none" cap="none" strike="noStrike">
                          <a:latin typeface="Open Sans"/>
                          <a:ea typeface="Open Sans"/>
                          <a:cs typeface="Open Sans"/>
                          <a:sym typeface="Open Sans"/>
                        </a:rPr>
                        <a:t> $         6.500.000.000 </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Sin solicitud</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Integración </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r h="342475">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K11</a:t>
                      </a:r>
                      <a:endParaRPr b="0" i="0" sz="1200" u="none" cap="none" strike="noStrike">
                        <a:solidFill>
                          <a:srgbClr val="000000"/>
                        </a:solidFill>
                        <a:latin typeface="Open Sans"/>
                        <a:ea typeface="Open Sans"/>
                        <a:cs typeface="Open Sans"/>
                        <a:sym typeface="Open Sans"/>
                      </a:endParaRPr>
                    </a:p>
                  </a:txBody>
                  <a:tcPr marT="8800" marB="0" marR="8800" marL="88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Integración</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Interadminsitrativo</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200" u="none" cap="none" strike="noStrike">
                          <a:latin typeface="Open Sans"/>
                          <a:ea typeface="Open Sans"/>
                          <a:cs typeface="Open Sans"/>
                          <a:sym typeface="Open Sans"/>
                        </a:rPr>
                        <a:t> $             385.000.000 </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Sin solicitud</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Integración </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r h="402625">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K12</a:t>
                      </a:r>
                      <a:endParaRPr b="0" i="0" sz="1200" u="none" cap="none" strike="noStrike">
                        <a:solidFill>
                          <a:srgbClr val="000000"/>
                        </a:solidFill>
                        <a:latin typeface="Open Sans"/>
                        <a:ea typeface="Open Sans"/>
                        <a:cs typeface="Open Sans"/>
                        <a:sym typeface="Open Sans"/>
                      </a:endParaRPr>
                    </a:p>
                  </a:txBody>
                  <a:tcPr marT="8800" marB="0" marR="8800" marL="88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Integración</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Interadminsitrativo</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200" u="none" cap="none" strike="noStrike">
                          <a:latin typeface="Open Sans"/>
                          <a:ea typeface="Open Sans"/>
                          <a:cs typeface="Open Sans"/>
                          <a:sym typeface="Open Sans"/>
                        </a:rPr>
                        <a:t> - </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Sin solicitud</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Después  Jul 31</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Si referencia</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06050">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K13</a:t>
                      </a:r>
                      <a:endParaRPr b="0" i="0" sz="1200" u="none" cap="none" strike="noStrike">
                        <a:solidFill>
                          <a:srgbClr val="000000"/>
                        </a:solidFill>
                        <a:latin typeface="Open Sans"/>
                        <a:ea typeface="Open Sans"/>
                        <a:cs typeface="Open Sans"/>
                        <a:sym typeface="Open Sans"/>
                      </a:endParaRPr>
                    </a:p>
                  </a:txBody>
                  <a:tcPr marT="8800" marB="0" marR="8800" marL="88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Dotación Seguridad</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Licitación</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200" u="none" cap="none" strike="noStrike">
                          <a:latin typeface="Open Sans"/>
                          <a:ea typeface="Open Sans"/>
                          <a:cs typeface="Open Sans"/>
                          <a:sym typeface="Open Sans"/>
                        </a:rPr>
                        <a:t> </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Sin solicitud</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 </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Pendiente estudio de sector($718.371.000)</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2475">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 </a:t>
                      </a:r>
                      <a:endParaRPr b="0" i="0" sz="1200" u="none" cap="none" strike="noStrike">
                        <a:solidFill>
                          <a:srgbClr val="000000"/>
                        </a:solidFill>
                        <a:latin typeface="Open Sans"/>
                        <a:ea typeface="Open Sans"/>
                        <a:cs typeface="Open Sans"/>
                        <a:sym typeface="Open Sans"/>
                      </a:endParaRPr>
                    </a:p>
                  </a:txBody>
                  <a:tcPr marT="8800" marB="0" marR="8800" marL="88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Cultura</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Licitación</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200" u="none" cap="none" strike="noStrike">
                          <a:latin typeface="Open Sans"/>
                          <a:ea typeface="Open Sans"/>
                          <a:cs typeface="Open Sans"/>
                          <a:sym typeface="Open Sans"/>
                        </a:rPr>
                        <a:t> $             682.324.250 </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4-jul</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n/a</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200" u="none" cap="none" strike="noStrike">
                          <a:latin typeface="Open Sans"/>
                          <a:ea typeface="Open Sans"/>
                          <a:cs typeface="Open Sans"/>
                          <a:sym typeface="Open Sans"/>
                        </a:rPr>
                        <a:t>En fase de revisión </a:t>
                      </a:r>
                      <a:endParaRPr b="0" i="0" sz="1200" u="none" cap="none" strike="noStrike">
                        <a:solidFill>
                          <a:srgbClr val="000000"/>
                        </a:solidFill>
                        <a:latin typeface="Open Sans"/>
                        <a:ea typeface="Open Sans"/>
                        <a:cs typeface="Open Sans"/>
                        <a:sym typeface="Open Sans"/>
                      </a:endParaRPr>
                    </a:p>
                  </a:txBody>
                  <a:tcPr marT="8800" marB="0" marR="8800" marL="8800"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grpSp>
        <p:nvGrpSpPr>
          <p:cNvPr id="722" name="Google Shape;722;p50"/>
          <p:cNvGrpSpPr/>
          <p:nvPr/>
        </p:nvGrpSpPr>
        <p:grpSpPr>
          <a:xfrm>
            <a:off x="0" y="0"/>
            <a:ext cx="12191999" cy="6858508"/>
            <a:chOff x="0" y="0"/>
            <a:chExt cx="12191999" cy="6858508"/>
          </a:xfrm>
        </p:grpSpPr>
        <p:pic>
          <p:nvPicPr>
            <p:cNvPr id="723" name="Google Shape;723;p50"/>
            <p:cNvPicPr preferRelativeResize="0"/>
            <p:nvPr/>
          </p:nvPicPr>
          <p:blipFill rotWithShape="1">
            <a:blip r:embed="rId3">
              <a:alphaModFix/>
            </a:blip>
            <a:srcRect b="0" l="0" r="0" t="0"/>
            <a:stretch/>
          </p:blipFill>
          <p:spPr>
            <a:xfrm>
              <a:off x="0" y="9140"/>
              <a:ext cx="12191999" cy="6848856"/>
            </a:xfrm>
            <a:prstGeom prst="rect">
              <a:avLst/>
            </a:prstGeom>
            <a:noFill/>
            <a:ln>
              <a:noFill/>
            </a:ln>
          </p:spPr>
        </p:pic>
        <p:sp>
          <p:nvSpPr>
            <p:cNvPr id="724" name="Google Shape;724;p50"/>
            <p:cNvSpPr/>
            <p:nvPr/>
          </p:nvSpPr>
          <p:spPr>
            <a:xfrm>
              <a:off x="10943843" y="2532888"/>
              <a:ext cx="1245235" cy="4325620"/>
            </a:xfrm>
            <a:custGeom>
              <a:rect b="b" l="l" r="r" t="t"/>
              <a:pathLst>
                <a:path extrusionOk="0" h="4325620" w="1245234">
                  <a:moveTo>
                    <a:pt x="1245107" y="0"/>
                  </a:moveTo>
                  <a:lnTo>
                    <a:pt x="0" y="4325111"/>
                  </a:lnTo>
                  <a:lnTo>
                    <a:pt x="1245107" y="4325111"/>
                  </a:lnTo>
                  <a:lnTo>
                    <a:pt x="1245107" y="0"/>
                  </a:lnTo>
                  <a:close/>
                </a:path>
              </a:pathLst>
            </a:custGeom>
            <a:solidFill>
              <a:srgbClr val="FF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5" name="Google Shape;725;p50"/>
            <p:cNvSpPr/>
            <p:nvPr/>
          </p:nvSpPr>
          <p:spPr>
            <a:xfrm>
              <a:off x="10943843" y="0"/>
              <a:ext cx="1245235" cy="2533015"/>
            </a:xfrm>
            <a:custGeom>
              <a:rect b="b" l="l" r="r" t="t"/>
              <a:pathLst>
                <a:path extrusionOk="0" h="2533015" w="1245234">
                  <a:moveTo>
                    <a:pt x="1245107" y="0"/>
                  </a:moveTo>
                  <a:lnTo>
                    <a:pt x="0" y="0"/>
                  </a:lnTo>
                  <a:lnTo>
                    <a:pt x="1245107" y="2532888"/>
                  </a:lnTo>
                  <a:lnTo>
                    <a:pt x="1245107" y="0"/>
                  </a:lnTo>
                  <a:close/>
                </a:path>
              </a:pathLst>
            </a:custGeom>
            <a:solidFill>
              <a:srgbClr val="CC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726" name="Google Shape;726;p50"/>
            <p:cNvPicPr preferRelativeResize="0"/>
            <p:nvPr/>
          </p:nvPicPr>
          <p:blipFill rotWithShape="1">
            <a:blip r:embed="rId4">
              <a:alphaModFix/>
            </a:blip>
            <a:srcRect b="0" l="0" r="0" t="0"/>
            <a:stretch/>
          </p:blipFill>
          <p:spPr>
            <a:xfrm>
              <a:off x="11155679" y="6463284"/>
              <a:ext cx="954024" cy="312418"/>
            </a:xfrm>
            <a:prstGeom prst="rect">
              <a:avLst/>
            </a:prstGeom>
            <a:noFill/>
            <a:ln>
              <a:noFill/>
            </a:ln>
          </p:spPr>
        </p:pic>
      </p:grpSp>
      <p:sp>
        <p:nvSpPr>
          <p:cNvPr id="727" name="Google Shape;727;p50"/>
          <p:cNvSpPr txBox="1"/>
          <p:nvPr>
            <p:ph type="title"/>
          </p:nvPr>
        </p:nvSpPr>
        <p:spPr>
          <a:xfrm>
            <a:off x="838200" y="775273"/>
            <a:ext cx="10515600" cy="505267"/>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100"/>
              </a:spcBef>
              <a:spcAft>
                <a:spcPts val="0"/>
              </a:spcAft>
              <a:buSzPts val="4400"/>
              <a:buNone/>
            </a:pPr>
            <a:r>
              <a:rPr lang="es-MX" sz="3200">
                <a:solidFill>
                  <a:schemeClr val="dk1"/>
                </a:solidFill>
                <a:latin typeface="Arial"/>
                <a:ea typeface="Arial"/>
                <a:cs typeface="Arial"/>
                <a:sym typeface="Arial"/>
              </a:rPr>
              <a:t>Trámite</a:t>
            </a:r>
            <a:r>
              <a:rPr lang="es-MX" sz="3200">
                <a:solidFill>
                  <a:schemeClr val="dk1"/>
                </a:solidFill>
              </a:rPr>
              <a:t> de pagos.</a:t>
            </a:r>
            <a:endParaRPr sz="3200">
              <a:solidFill>
                <a:schemeClr val="dk1"/>
              </a:solidFill>
              <a:latin typeface="Cambria"/>
              <a:ea typeface="Cambria"/>
              <a:cs typeface="Cambria"/>
              <a:sym typeface="Cambria"/>
            </a:endParaRPr>
          </a:p>
        </p:txBody>
      </p:sp>
      <p:grpSp>
        <p:nvGrpSpPr>
          <p:cNvPr id="728" name="Google Shape;728;p50"/>
          <p:cNvGrpSpPr/>
          <p:nvPr/>
        </p:nvGrpSpPr>
        <p:grpSpPr>
          <a:xfrm>
            <a:off x="877316" y="1625218"/>
            <a:ext cx="9533625" cy="4994148"/>
            <a:chOff x="970788" y="960119"/>
            <a:chExt cx="9442704" cy="4994148"/>
          </a:xfrm>
        </p:grpSpPr>
        <p:pic>
          <p:nvPicPr>
            <p:cNvPr id="729" name="Google Shape;729;p50"/>
            <p:cNvPicPr preferRelativeResize="0"/>
            <p:nvPr/>
          </p:nvPicPr>
          <p:blipFill rotWithShape="1">
            <a:blip r:embed="rId5">
              <a:alphaModFix/>
            </a:blip>
            <a:srcRect b="0" l="0" r="0" t="0"/>
            <a:stretch/>
          </p:blipFill>
          <p:spPr>
            <a:xfrm>
              <a:off x="6310884" y="960119"/>
              <a:ext cx="4102608" cy="4994148"/>
            </a:xfrm>
            <a:prstGeom prst="rect">
              <a:avLst/>
            </a:prstGeom>
            <a:noFill/>
            <a:ln>
              <a:noFill/>
            </a:ln>
          </p:spPr>
        </p:pic>
        <p:pic>
          <p:nvPicPr>
            <p:cNvPr id="730" name="Google Shape;730;p50"/>
            <p:cNvPicPr preferRelativeResize="0"/>
            <p:nvPr/>
          </p:nvPicPr>
          <p:blipFill rotWithShape="1">
            <a:blip r:embed="rId6">
              <a:alphaModFix/>
            </a:blip>
            <a:srcRect b="0" l="0" r="0" t="0"/>
            <a:stretch/>
          </p:blipFill>
          <p:spPr>
            <a:xfrm>
              <a:off x="970788" y="960119"/>
              <a:ext cx="4047744" cy="4994148"/>
            </a:xfrm>
            <a:prstGeom prst="rect">
              <a:avLst/>
            </a:prstGeom>
            <a:noFill/>
            <a:ln>
              <a:noFill/>
            </a:ln>
          </p:spPr>
        </p:pic>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grpSp>
        <p:nvGrpSpPr>
          <p:cNvPr id="735" name="Google Shape;735;p51"/>
          <p:cNvGrpSpPr/>
          <p:nvPr/>
        </p:nvGrpSpPr>
        <p:grpSpPr>
          <a:xfrm>
            <a:off x="0" y="0"/>
            <a:ext cx="12192000" cy="6858508"/>
            <a:chOff x="0" y="0"/>
            <a:chExt cx="12192000" cy="6858508"/>
          </a:xfrm>
        </p:grpSpPr>
        <p:pic>
          <p:nvPicPr>
            <p:cNvPr id="736" name="Google Shape;736;p5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737" name="Google Shape;737;p51"/>
            <p:cNvSpPr/>
            <p:nvPr/>
          </p:nvSpPr>
          <p:spPr>
            <a:xfrm>
              <a:off x="10943843" y="2532888"/>
              <a:ext cx="1245235" cy="4325620"/>
            </a:xfrm>
            <a:custGeom>
              <a:rect b="b" l="l" r="r" t="t"/>
              <a:pathLst>
                <a:path extrusionOk="0" h="4325620" w="1245234">
                  <a:moveTo>
                    <a:pt x="1245107" y="0"/>
                  </a:moveTo>
                  <a:lnTo>
                    <a:pt x="0" y="4325111"/>
                  </a:lnTo>
                  <a:lnTo>
                    <a:pt x="1245107" y="4325111"/>
                  </a:lnTo>
                  <a:lnTo>
                    <a:pt x="1245107" y="0"/>
                  </a:lnTo>
                  <a:close/>
                </a:path>
              </a:pathLst>
            </a:custGeom>
            <a:solidFill>
              <a:srgbClr val="FF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738" name="Google Shape;738;p51"/>
            <p:cNvSpPr/>
            <p:nvPr/>
          </p:nvSpPr>
          <p:spPr>
            <a:xfrm>
              <a:off x="10943843" y="0"/>
              <a:ext cx="1245235" cy="2533015"/>
            </a:xfrm>
            <a:custGeom>
              <a:rect b="b" l="l" r="r" t="t"/>
              <a:pathLst>
                <a:path extrusionOk="0" h="2533015" w="1245234">
                  <a:moveTo>
                    <a:pt x="1245107" y="0"/>
                  </a:moveTo>
                  <a:lnTo>
                    <a:pt x="0" y="0"/>
                  </a:lnTo>
                  <a:lnTo>
                    <a:pt x="1245107" y="2532888"/>
                  </a:lnTo>
                  <a:lnTo>
                    <a:pt x="1245107" y="0"/>
                  </a:lnTo>
                  <a:close/>
                </a:path>
              </a:pathLst>
            </a:custGeom>
            <a:solidFill>
              <a:srgbClr val="CC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pic>
          <p:nvPicPr>
            <p:cNvPr id="739" name="Google Shape;739;p51"/>
            <p:cNvPicPr preferRelativeResize="0"/>
            <p:nvPr/>
          </p:nvPicPr>
          <p:blipFill rotWithShape="1">
            <a:blip r:embed="rId4">
              <a:alphaModFix/>
            </a:blip>
            <a:srcRect b="0" l="0" r="0" t="0"/>
            <a:stretch/>
          </p:blipFill>
          <p:spPr>
            <a:xfrm>
              <a:off x="11155680" y="6463284"/>
              <a:ext cx="954024" cy="312418"/>
            </a:xfrm>
            <a:prstGeom prst="rect">
              <a:avLst/>
            </a:prstGeom>
            <a:noFill/>
            <a:ln>
              <a:noFill/>
            </a:ln>
          </p:spPr>
        </p:pic>
      </p:grpSp>
      <p:sp>
        <p:nvSpPr>
          <p:cNvPr id="740" name="Google Shape;740;p51"/>
          <p:cNvSpPr txBox="1"/>
          <p:nvPr/>
        </p:nvSpPr>
        <p:spPr>
          <a:xfrm>
            <a:off x="998854" y="3364262"/>
            <a:ext cx="6362065" cy="505267"/>
          </a:xfrm>
          <a:prstGeom prst="rect">
            <a:avLst/>
          </a:prstGeom>
          <a:noFill/>
          <a:ln>
            <a:noFill/>
          </a:ln>
        </p:spPr>
        <p:txBody>
          <a:bodyPr anchorCtr="0" anchor="ctr" bIns="0" lIns="0" spcFirstLastPara="1" rIns="0" wrap="square" tIns="12700">
            <a:spAutoFit/>
          </a:bodyPr>
          <a:lstStyle/>
          <a:p>
            <a:pPr indent="0" lvl="0" marL="12700" marR="0" rtl="0" algn="l">
              <a:lnSpc>
                <a:spcPct val="100000"/>
              </a:lnSpc>
              <a:spcBef>
                <a:spcPts val="0"/>
              </a:spcBef>
              <a:spcAft>
                <a:spcPts val="0"/>
              </a:spcAft>
              <a:buClr>
                <a:srgbClr val="000000"/>
              </a:buClr>
              <a:buSzPts val="3200"/>
              <a:buFont typeface="Arial"/>
              <a:buNone/>
            </a:pPr>
            <a:r>
              <a:rPr b="1" i="0" lang="es-MX" sz="3200" u="none" cap="none" strike="noStrike">
                <a:solidFill>
                  <a:srgbClr val="000000"/>
                </a:solidFill>
                <a:latin typeface="Arial"/>
                <a:ea typeface="Arial"/>
                <a:cs typeface="Arial"/>
                <a:sym typeface="Arial"/>
              </a:rPr>
              <a:t>Trámite de pagos Persona Jurídica</a:t>
            </a:r>
            <a:endParaRPr/>
          </a:p>
        </p:txBody>
      </p:sp>
      <p:grpSp>
        <p:nvGrpSpPr>
          <p:cNvPr id="741" name="Google Shape;741;p51"/>
          <p:cNvGrpSpPr/>
          <p:nvPr/>
        </p:nvGrpSpPr>
        <p:grpSpPr>
          <a:xfrm>
            <a:off x="1183385" y="2033778"/>
            <a:ext cx="1327785" cy="530860"/>
            <a:chOff x="1183385" y="2033778"/>
            <a:chExt cx="1327785" cy="530860"/>
          </a:xfrm>
        </p:grpSpPr>
        <p:sp>
          <p:nvSpPr>
            <p:cNvPr id="742" name="Google Shape;742;p51"/>
            <p:cNvSpPr/>
            <p:nvPr/>
          </p:nvSpPr>
          <p:spPr>
            <a:xfrm>
              <a:off x="1183385" y="2033778"/>
              <a:ext cx="1327785" cy="530860"/>
            </a:xfrm>
            <a:custGeom>
              <a:rect b="b" l="l" r="r" t="t"/>
              <a:pathLst>
                <a:path extrusionOk="0" h="530860" w="1327785">
                  <a:moveTo>
                    <a:pt x="1062227" y="0"/>
                  </a:moveTo>
                  <a:lnTo>
                    <a:pt x="0" y="0"/>
                  </a:lnTo>
                  <a:lnTo>
                    <a:pt x="0" y="530351"/>
                  </a:lnTo>
                  <a:lnTo>
                    <a:pt x="1062227" y="530351"/>
                  </a:lnTo>
                  <a:lnTo>
                    <a:pt x="1327403" y="265175"/>
                  </a:lnTo>
                  <a:lnTo>
                    <a:pt x="1062227"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743" name="Google Shape;743;p51"/>
            <p:cNvSpPr/>
            <p:nvPr/>
          </p:nvSpPr>
          <p:spPr>
            <a:xfrm>
              <a:off x="1183385" y="2033778"/>
              <a:ext cx="1327785" cy="530860"/>
            </a:xfrm>
            <a:custGeom>
              <a:rect b="b" l="l" r="r" t="t"/>
              <a:pathLst>
                <a:path extrusionOk="0" h="530860" w="1327785">
                  <a:moveTo>
                    <a:pt x="0" y="0"/>
                  </a:moveTo>
                  <a:lnTo>
                    <a:pt x="1062227" y="0"/>
                  </a:lnTo>
                  <a:lnTo>
                    <a:pt x="1327403" y="265175"/>
                  </a:lnTo>
                  <a:lnTo>
                    <a:pt x="1062227" y="530351"/>
                  </a:lnTo>
                  <a:lnTo>
                    <a:pt x="0" y="530351"/>
                  </a:lnTo>
                  <a:lnTo>
                    <a:pt x="0" y="0"/>
                  </a:lnTo>
                  <a:close/>
                </a:path>
              </a:pathLst>
            </a:custGeom>
            <a:noFill/>
            <a:ln cap="flat" cmpd="sng" w="25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grpSp>
      <p:sp>
        <p:nvSpPr>
          <p:cNvPr id="744" name="Google Shape;744;p51"/>
          <p:cNvSpPr txBox="1"/>
          <p:nvPr/>
        </p:nvSpPr>
        <p:spPr>
          <a:xfrm>
            <a:off x="1482089" y="2199258"/>
            <a:ext cx="636905" cy="166071"/>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0" i="0" lang="es-MX" sz="1000" u="none" cap="none" strike="noStrike">
                <a:solidFill>
                  <a:srgbClr val="FFFFFF"/>
                </a:solidFill>
                <a:latin typeface="Arial"/>
                <a:ea typeface="Arial"/>
                <a:cs typeface="Arial"/>
                <a:sym typeface="Arial"/>
              </a:rPr>
              <a:t>Contratista</a:t>
            </a:r>
            <a:endParaRPr b="0" i="0" sz="1000" u="none" cap="none" strike="noStrike">
              <a:solidFill>
                <a:srgbClr val="000000"/>
              </a:solidFill>
              <a:latin typeface="Arial"/>
              <a:ea typeface="Arial"/>
              <a:cs typeface="Arial"/>
              <a:sym typeface="Arial"/>
            </a:endParaRPr>
          </a:p>
        </p:txBody>
      </p:sp>
      <p:grpSp>
        <p:nvGrpSpPr>
          <p:cNvPr id="745" name="Google Shape;745;p51"/>
          <p:cNvGrpSpPr/>
          <p:nvPr/>
        </p:nvGrpSpPr>
        <p:grpSpPr>
          <a:xfrm>
            <a:off x="2245613" y="2033778"/>
            <a:ext cx="1327785" cy="530860"/>
            <a:chOff x="2245613" y="2033778"/>
            <a:chExt cx="1327785" cy="530860"/>
          </a:xfrm>
        </p:grpSpPr>
        <p:sp>
          <p:nvSpPr>
            <p:cNvPr id="746" name="Google Shape;746;p51"/>
            <p:cNvSpPr/>
            <p:nvPr/>
          </p:nvSpPr>
          <p:spPr>
            <a:xfrm>
              <a:off x="2245613" y="2033778"/>
              <a:ext cx="1327785" cy="530860"/>
            </a:xfrm>
            <a:custGeom>
              <a:rect b="b" l="l" r="r" t="t"/>
              <a:pathLst>
                <a:path extrusionOk="0" h="530860" w="1327785">
                  <a:moveTo>
                    <a:pt x="1062227" y="0"/>
                  </a:moveTo>
                  <a:lnTo>
                    <a:pt x="0" y="0"/>
                  </a:lnTo>
                  <a:lnTo>
                    <a:pt x="265175" y="265175"/>
                  </a:lnTo>
                  <a:lnTo>
                    <a:pt x="0" y="530351"/>
                  </a:lnTo>
                  <a:lnTo>
                    <a:pt x="1062227" y="530351"/>
                  </a:lnTo>
                  <a:lnTo>
                    <a:pt x="1327403" y="265175"/>
                  </a:lnTo>
                  <a:lnTo>
                    <a:pt x="1062227"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747" name="Google Shape;747;p51"/>
            <p:cNvSpPr/>
            <p:nvPr/>
          </p:nvSpPr>
          <p:spPr>
            <a:xfrm>
              <a:off x="2245613" y="2033778"/>
              <a:ext cx="1327785" cy="530860"/>
            </a:xfrm>
            <a:custGeom>
              <a:rect b="b" l="l" r="r" t="t"/>
              <a:pathLst>
                <a:path extrusionOk="0" h="530860" w="1327785">
                  <a:moveTo>
                    <a:pt x="0" y="0"/>
                  </a:moveTo>
                  <a:lnTo>
                    <a:pt x="1062227" y="0"/>
                  </a:lnTo>
                  <a:lnTo>
                    <a:pt x="1327403" y="265175"/>
                  </a:lnTo>
                  <a:lnTo>
                    <a:pt x="1062227" y="530351"/>
                  </a:lnTo>
                  <a:lnTo>
                    <a:pt x="0" y="530351"/>
                  </a:lnTo>
                  <a:lnTo>
                    <a:pt x="265175" y="265175"/>
                  </a:lnTo>
                  <a:lnTo>
                    <a:pt x="0" y="0"/>
                  </a:lnTo>
                  <a:close/>
                </a:path>
              </a:pathLst>
            </a:custGeom>
            <a:noFill/>
            <a:ln cap="flat" cmpd="sng" w="25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grpSp>
      <p:sp>
        <p:nvSpPr>
          <p:cNvPr id="748" name="Google Shape;748;p51"/>
          <p:cNvSpPr txBox="1"/>
          <p:nvPr/>
        </p:nvSpPr>
        <p:spPr>
          <a:xfrm>
            <a:off x="2580513" y="2133726"/>
            <a:ext cx="684530" cy="291105"/>
          </a:xfrm>
          <a:prstGeom prst="rect">
            <a:avLst/>
          </a:prstGeom>
          <a:noFill/>
          <a:ln>
            <a:noFill/>
          </a:ln>
        </p:spPr>
        <p:txBody>
          <a:bodyPr anchorCtr="0" anchor="t" bIns="0" lIns="0" spcFirstLastPara="1" rIns="0" wrap="square" tIns="34275">
            <a:spAutoFit/>
          </a:bodyPr>
          <a:lstStyle/>
          <a:p>
            <a:pPr indent="28575" lvl="0" marL="12700" marR="5080" rtl="0" algn="l">
              <a:lnSpc>
                <a:spcPct val="103000"/>
              </a:lnSpc>
              <a:spcBef>
                <a:spcPts val="0"/>
              </a:spcBef>
              <a:spcAft>
                <a:spcPts val="0"/>
              </a:spcAft>
              <a:buNone/>
            </a:pPr>
            <a:r>
              <a:rPr b="0" i="0" lang="es-MX" sz="1000" u="none" cap="none" strike="noStrike">
                <a:solidFill>
                  <a:srgbClr val="FFFFFF"/>
                </a:solidFill>
                <a:latin typeface="Arial"/>
                <a:ea typeface="Arial"/>
                <a:cs typeface="Arial"/>
                <a:sym typeface="Arial"/>
              </a:rPr>
              <a:t>Apoyo a la Supervisión</a:t>
            </a:r>
            <a:endParaRPr b="0" i="0" sz="1000" u="none" cap="none" strike="noStrike">
              <a:solidFill>
                <a:srgbClr val="000000"/>
              </a:solidFill>
              <a:latin typeface="Arial"/>
              <a:ea typeface="Arial"/>
              <a:cs typeface="Arial"/>
              <a:sym typeface="Arial"/>
            </a:endParaRPr>
          </a:p>
        </p:txBody>
      </p:sp>
      <p:grpSp>
        <p:nvGrpSpPr>
          <p:cNvPr id="749" name="Google Shape;749;p51"/>
          <p:cNvGrpSpPr/>
          <p:nvPr/>
        </p:nvGrpSpPr>
        <p:grpSpPr>
          <a:xfrm>
            <a:off x="3307841" y="2033778"/>
            <a:ext cx="1327785" cy="530860"/>
            <a:chOff x="3307841" y="2033778"/>
            <a:chExt cx="1327785" cy="530860"/>
          </a:xfrm>
        </p:grpSpPr>
        <p:sp>
          <p:nvSpPr>
            <p:cNvPr id="750" name="Google Shape;750;p51"/>
            <p:cNvSpPr/>
            <p:nvPr/>
          </p:nvSpPr>
          <p:spPr>
            <a:xfrm>
              <a:off x="3307841" y="2033778"/>
              <a:ext cx="1327785" cy="530860"/>
            </a:xfrm>
            <a:custGeom>
              <a:rect b="b" l="l" r="r" t="t"/>
              <a:pathLst>
                <a:path extrusionOk="0" h="530860" w="1327785">
                  <a:moveTo>
                    <a:pt x="1062228" y="0"/>
                  </a:moveTo>
                  <a:lnTo>
                    <a:pt x="0" y="0"/>
                  </a:lnTo>
                  <a:lnTo>
                    <a:pt x="265175" y="265175"/>
                  </a:lnTo>
                  <a:lnTo>
                    <a:pt x="0" y="530351"/>
                  </a:lnTo>
                  <a:lnTo>
                    <a:pt x="1062228" y="530351"/>
                  </a:lnTo>
                  <a:lnTo>
                    <a:pt x="1327404" y="265175"/>
                  </a:lnTo>
                  <a:lnTo>
                    <a:pt x="1062228"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751" name="Google Shape;751;p51"/>
            <p:cNvSpPr/>
            <p:nvPr/>
          </p:nvSpPr>
          <p:spPr>
            <a:xfrm>
              <a:off x="3307841" y="2033778"/>
              <a:ext cx="1327785" cy="530860"/>
            </a:xfrm>
            <a:custGeom>
              <a:rect b="b" l="l" r="r" t="t"/>
              <a:pathLst>
                <a:path extrusionOk="0" h="530860" w="1327785">
                  <a:moveTo>
                    <a:pt x="0" y="0"/>
                  </a:moveTo>
                  <a:lnTo>
                    <a:pt x="1062228" y="0"/>
                  </a:lnTo>
                  <a:lnTo>
                    <a:pt x="1327404" y="265175"/>
                  </a:lnTo>
                  <a:lnTo>
                    <a:pt x="1062228" y="530351"/>
                  </a:lnTo>
                  <a:lnTo>
                    <a:pt x="0" y="530351"/>
                  </a:lnTo>
                  <a:lnTo>
                    <a:pt x="265175" y="265175"/>
                  </a:lnTo>
                  <a:lnTo>
                    <a:pt x="0" y="0"/>
                  </a:lnTo>
                  <a:close/>
                </a:path>
              </a:pathLst>
            </a:custGeom>
            <a:noFill/>
            <a:ln cap="flat" cmpd="sng" w="25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grpSp>
      <p:sp>
        <p:nvSpPr>
          <p:cNvPr id="752" name="Google Shape;752;p51"/>
          <p:cNvSpPr txBox="1"/>
          <p:nvPr/>
        </p:nvSpPr>
        <p:spPr>
          <a:xfrm>
            <a:off x="3685794" y="2133726"/>
            <a:ext cx="597535" cy="291105"/>
          </a:xfrm>
          <a:prstGeom prst="rect">
            <a:avLst/>
          </a:prstGeom>
          <a:noFill/>
          <a:ln>
            <a:noFill/>
          </a:ln>
        </p:spPr>
        <p:txBody>
          <a:bodyPr anchorCtr="0" anchor="t" bIns="0" lIns="0" spcFirstLastPara="1" rIns="0" wrap="square" tIns="34275">
            <a:spAutoFit/>
          </a:bodyPr>
          <a:lstStyle/>
          <a:p>
            <a:pPr indent="-50799" lvl="0" marL="62864" marR="5080" rtl="0" algn="l">
              <a:lnSpc>
                <a:spcPct val="103000"/>
              </a:lnSpc>
              <a:spcBef>
                <a:spcPts val="0"/>
              </a:spcBef>
              <a:spcAft>
                <a:spcPts val="0"/>
              </a:spcAft>
              <a:buNone/>
            </a:pPr>
            <a:r>
              <a:rPr b="0" i="0" lang="es-MX" sz="1000" u="none" cap="none" strike="noStrike">
                <a:solidFill>
                  <a:srgbClr val="FFFFFF"/>
                </a:solidFill>
                <a:latin typeface="Arial"/>
                <a:ea typeface="Arial"/>
                <a:cs typeface="Arial"/>
                <a:sym typeface="Arial"/>
              </a:rPr>
              <a:t>Equipo de Cuentas</a:t>
            </a:r>
            <a:endParaRPr b="0" i="0" sz="1000" u="none" cap="none" strike="noStrike">
              <a:solidFill>
                <a:srgbClr val="000000"/>
              </a:solidFill>
              <a:latin typeface="Arial"/>
              <a:ea typeface="Arial"/>
              <a:cs typeface="Arial"/>
              <a:sym typeface="Arial"/>
            </a:endParaRPr>
          </a:p>
        </p:txBody>
      </p:sp>
      <p:grpSp>
        <p:nvGrpSpPr>
          <p:cNvPr id="753" name="Google Shape;753;p51"/>
          <p:cNvGrpSpPr/>
          <p:nvPr/>
        </p:nvGrpSpPr>
        <p:grpSpPr>
          <a:xfrm>
            <a:off x="4370070" y="2033778"/>
            <a:ext cx="1329055" cy="530860"/>
            <a:chOff x="4370070" y="2033778"/>
            <a:chExt cx="1329055" cy="530860"/>
          </a:xfrm>
        </p:grpSpPr>
        <p:sp>
          <p:nvSpPr>
            <p:cNvPr id="754" name="Google Shape;754;p51"/>
            <p:cNvSpPr/>
            <p:nvPr/>
          </p:nvSpPr>
          <p:spPr>
            <a:xfrm>
              <a:off x="4370070" y="2033778"/>
              <a:ext cx="1329055" cy="530860"/>
            </a:xfrm>
            <a:custGeom>
              <a:rect b="b" l="l" r="r" t="t"/>
              <a:pathLst>
                <a:path extrusionOk="0" h="530860" w="1329054">
                  <a:moveTo>
                    <a:pt x="1063752" y="0"/>
                  </a:moveTo>
                  <a:lnTo>
                    <a:pt x="0" y="0"/>
                  </a:lnTo>
                  <a:lnTo>
                    <a:pt x="265175" y="265175"/>
                  </a:lnTo>
                  <a:lnTo>
                    <a:pt x="0" y="530351"/>
                  </a:lnTo>
                  <a:lnTo>
                    <a:pt x="1063752" y="530351"/>
                  </a:lnTo>
                  <a:lnTo>
                    <a:pt x="1328927" y="265175"/>
                  </a:lnTo>
                  <a:lnTo>
                    <a:pt x="1063752"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755" name="Google Shape;755;p51"/>
            <p:cNvSpPr/>
            <p:nvPr/>
          </p:nvSpPr>
          <p:spPr>
            <a:xfrm>
              <a:off x="4370070" y="2033778"/>
              <a:ext cx="1329055" cy="530860"/>
            </a:xfrm>
            <a:custGeom>
              <a:rect b="b" l="l" r="r" t="t"/>
              <a:pathLst>
                <a:path extrusionOk="0" h="530860" w="1329054">
                  <a:moveTo>
                    <a:pt x="0" y="0"/>
                  </a:moveTo>
                  <a:lnTo>
                    <a:pt x="1063752" y="0"/>
                  </a:lnTo>
                  <a:lnTo>
                    <a:pt x="1328927" y="265175"/>
                  </a:lnTo>
                  <a:lnTo>
                    <a:pt x="1063752" y="530351"/>
                  </a:lnTo>
                  <a:lnTo>
                    <a:pt x="0" y="530351"/>
                  </a:lnTo>
                  <a:lnTo>
                    <a:pt x="265175" y="265175"/>
                  </a:lnTo>
                  <a:lnTo>
                    <a:pt x="0" y="0"/>
                  </a:lnTo>
                  <a:close/>
                </a:path>
              </a:pathLst>
            </a:custGeom>
            <a:noFill/>
            <a:ln cap="flat" cmpd="sng" w="25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grpSp>
      <p:sp>
        <p:nvSpPr>
          <p:cNvPr id="756" name="Google Shape;756;p51"/>
          <p:cNvSpPr txBox="1"/>
          <p:nvPr/>
        </p:nvSpPr>
        <p:spPr>
          <a:xfrm>
            <a:off x="4696459" y="2133726"/>
            <a:ext cx="700405" cy="291105"/>
          </a:xfrm>
          <a:prstGeom prst="rect">
            <a:avLst/>
          </a:prstGeom>
          <a:noFill/>
          <a:ln>
            <a:noFill/>
          </a:ln>
        </p:spPr>
        <p:txBody>
          <a:bodyPr anchorCtr="0" anchor="t" bIns="0" lIns="0" spcFirstLastPara="1" rIns="0" wrap="square" tIns="34275">
            <a:spAutoFit/>
          </a:bodyPr>
          <a:lstStyle/>
          <a:p>
            <a:pPr indent="-67310" lvl="0" marL="79375" marR="5080" rtl="0" algn="l">
              <a:lnSpc>
                <a:spcPct val="103000"/>
              </a:lnSpc>
              <a:spcBef>
                <a:spcPts val="0"/>
              </a:spcBef>
              <a:spcAft>
                <a:spcPts val="0"/>
              </a:spcAft>
              <a:buNone/>
            </a:pPr>
            <a:r>
              <a:rPr b="0" i="0" lang="es-MX" sz="1000" u="none" cap="none" strike="noStrike">
                <a:solidFill>
                  <a:srgbClr val="FFFFFF"/>
                </a:solidFill>
                <a:latin typeface="Arial"/>
                <a:ea typeface="Arial"/>
                <a:cs typeface="Arial"/>
                <a:sym typeface="Arial"/>
              </a:rPr>
              <a:t>Ordenadora del Gasto</a:t>
            </a:r>
            <a:endParaRPr b="0" i="0" sz="1000" u="none" cap="none" strike="noStrike">
              <a:solidFill>
                <a:srgbClr val="000000"/>
              </a:solidFill>
              <a:latin typeface="Arial"/>
              <a:ea typeface="Arial"/>
              <a:cs typeface="Arial"/>
              <a:sym typeface="Arial"/>
            </a:endParaRPr>
          </a:p>
        </p:txBody>
      </p:sp>
      <p:grpSp>
        <p:nvGrpSpPr>
          <p:cNvPr id="757" name="Google Shape;757;p51"/>
          <p:cNvGrpSpPr/>
          <p:nvPr/>
        </p:nvGrpSpPr>
        <p:grpSpPr>
          <a:xfrm>
            <a:off x="5432297" y="2033778"/>
            <a:ext cx="1329055" cy="530860"/>
            <a:chOff x="5432297" y="2033778"/>
            <a:chExt cx="1329055" cy="530860"/>
          </a:xfrm>
        </p:grpSpPr>
        <p:sp>
          <p:nvSpPr>
            <p:cNvPr id="758" name="Google Shape;758;p51"/>
            <p:cNvSpPr/>
            <p:nvPr/>
          </p:nvSpPr>
          <p:spPr>
            <a:xfrm>
              <a:off x="5432297" y="2033778"/>
              <a:ext cx="1329055" cy="530860"/>
            </a:xfrm>
            <a:custGeom>
              <a:rect b="b" l="l" r="r" t="t"/>
              <a:pathLst>
                <a:path extrusionOk="0" h="530860" w="1329054">
                  <a:moveTo>
                    <a:pt x="1063752" y="0"/>
                  </a:moveTo>
                  <a:lnTo>
                    <a:pt x="0" y="0"/>
                  </a:lnTo>
                  <a:lnTo>
                    <a:pt x="265175" y="265175"/>
                  </a:lnTo>
                  <a:lnTo>
                    <a:pt x="0" y="530351"/>
                  </a:lnTo>
                  <a:lnTo>
                    <a:pt x="1063752" y="530351"/>
                  </a:lnTo>
                  <a:lnTo>
                    <a:pt x="1328927" y="265175"/>
                  </a:lnTo>
                  <a:lnTo>
                    <a:pt x="1063752"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759" name="Google Shape;759;p51"/>
            <p:cNvSpPr/>
            <p:nvPr/>
          </p:nvSpPr>
          <p:spPr>
            <a:xfrm>
              <a:off x="5432297" y="2033778"/>
              <a:ext cx="1329055" cy="530860"/>
            </a:xfrm>
            <a:custGeom>
              <a:rect b="b" l="l" r="r" t="t"/>
              <a:pathLst>
                <a:path extrusionOk="0" h="530860" w="1329054">
                  <a:moveTo>
                    <a:pt x="0" y="0"/>
                  </a:moveTo>
                  <a:lnTo>
                    <a:pt x="1063752" y="0"/>
                  </a:lnTo>
                  <a:lnTo>
                    <a:pt x="1328927" y="265175"/>
                  </a:lnTo>
                  <a:lnTo>
                    <a:pt x="1063752" y="530351"/>
                  </a:lnTo>
                  <a:lnTo>
                    <a:pt x="0" y="530351"/>
                  </a:lnTo>
                  <a:lnTo>
                    <a:pt x="265175" y="265175"/>
                  </a:lnTo>
                  <a:lnTo>
                    <a:pt x="0" y="0"/>
                  </a:lnTo>
                  <a:close/>
                </a:path>
              </a:pathLst>
            </a:custGeom>
            <a:noFill/>
            <a:ln cap="flat" cmpd="sng" w="25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grpSp>
      <p:sp>
        <p:nvSpPr>
          <p:cNvPr id="760" name="Google Shape;760;p51"/>
          <p:cNvSpPr txBox="1"/>
          <p:nvPr/>
        </p:nvSpPr>
        <p:spPr>
          <a:xfrm>
            <a:off x="5861430" y="2133726"/>
            <a:ext cx="496570" cy="291105"/>
          </a:xfrm>
          <a:prstGeom prst="rect">
            <a:avLst/>
          </a:prstGeom>
          <a:noFill/>
          <a:ln>
            <a:noFill/>
          </a:ln>
        </p:spPr>
        <p:txBody>
          <a:bodyPr anchorCtr="0" anchor="t" bIns="0" lIns="0" spcFirstLastPara="1" rIns="0" wrap="square" tIns="34275">
            <a:spAutoFit/>
          </a:bodyPr>
          <a:lstStyle/>
          <a:p>
            <a:pPr indent="-106679" lvl="0" marL="119379" marR="5080" rtl="0" algn="l">
              <a:lnSpc>
                <a:spcPct val="103000"/>
              </a:lnSpc>
              <a:spcBef>
                <a:spcPts val="0"/>
              </a:spcBef>
              <a:spcAft>
                <a:spcPts val="0"/>
              </a:spcAft>
              <a:buNone/>
            </a:pPr>
            <a:r>
              <a:rPr b="0" i="0" lang="es-MX" sz="1000" u="none" cap="none" strike="noStrike">
                <a:solidFill>
                  <a:srgbClr val="FFFFFF"/>
                </a:solidFill>
                <a:latin typeface="Arial"/>
                <a:ea typeface="Arial"/>
                <a:cs typeface="Arial"/>
                <a:sym typeface="Arial"/>
              </a:rPr>
              <a:t>Registro PAC</a:t>
            </a:r>
            <a:endParaRPr b="0" i="0" sz="1000" u="none" cap="none" strike="noStrike">
              <a:solidFill>
                <a:srgbClr val="000000"/>
              </a:solidFill>
              <a:latin typeface="Arial"/>
              <a:ea typeface="Arial"/>
              <a:cs typeface="Arial"/>
              <a:sym typeface="Arial"/>
            </a:endParaRPr>
          </a:p>
        </p:txBody>
      </p:sp>
      <p:grpSp>
        <p:nvGrpSpPr>
          <p:cNvPr id="761" name="Google Shape;761;p51"/>
          <p:cNvGrpSpPr/>
          <p:nvPr/>
        </p:nvGrpSpPr>
        <p:grpSpPr>
          <a:xfrm>
            <a:off x="6494526" y="2033778"/>
            <a:ext cx="1329055" cy="530860"/>
            <a:chOff x="6494526" y="2033778"/>
            <a:chExt cx="1329055" cy="530860"/>
          </a:xfrm>
        </p:grpSpPr>
        <p:sp>
          <p:nvSpPr>
            <p:cNvPr id="762" name="Google Shape;762;p51"/>
            <p:cNvSpPr/>
            <p:nvPr/>
          </p:nvSpPr>
          <p:spPr>
            <a:xfrm>
              <a:off x="6494526" y="2033778"/>
              <a:ext cx="1329055" cy="530860"/>
            </a:xfrm>
            <a:custGeom>
              <a:rect b="b" l="l" r="r" t="t"/>
              <a:pathLst>
                <a:path extrusionOk="0" h="530860" w="1329054">
                  <a:moveTo>
                    <a:pt x="1063752" y="0"/>
                  </a:moveTo>
                  <a:lnTo>
                    <a:pt x="0" y="0"/>
                  </a:lnTo>
                  <a:lnTo>
                    <a:pt x="265175" y="265175"/>
                  </a:lnTo>
                  <a:lnTo>
                    <a:pt x="0" y="530351"/>
                  </a:lnTo>
                  <a:lnTo>
                    <a:pt x="1063752" y="530351"/>
                  </a:lnTo>
                  <a:lnTo>
                    <a:pt x="1328927" y="265175"/>
                  </a:lnTo>
                  <a:lnTo>
                    <a:pt x="1063752"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763" name="Google Shape;763;p51"/>
            <p:cNvSpPr/>
            <p:nvPr/>
          </p:nvSpPr>
          <p:spPr>
            <a:xfrm>
              <a:off x="6494526" y="2033778"/>
              <a:ext cx="1329055" cy="530860"/>
            </a:xfrm>
            <a:custGeom>
              <a:rect b="b" l="l" r="r" t="t"/>
              <a:pathLst>
                <a:path extrusionOk="0" h="530860" w="1329054">
                  <a:moveTo>
                    <a:pt x="0" y="0"/>
                  </a:moveTo>
                  <a:lnTo>
                    <a:pt x="1063752" y="0"/>
                  </a:lnTo>
                  <a:lnTo>
                    <a:pt x="1328927" y="265175"/>
                  </a:lnTo>
                  <a:lnTo>
                    <a:pt x="1063752" y="530351"/>
                  </a:lnTo>
                  <a:lnTo>
                    <a:pt x="0" y="530351"/>
                  </a:lnTo>
                  <a:lnTo>
                    <a:pt x="265175" y="265175"/>
                  </a:lnTo>
                  <a:lnTo>
                    <a:pt x="0" y="0"/>
                  </a:lnTo>
                  <a:close/>
                </a:path>
              </a:pathLst>
            </a:custGeom>
            <a:noFill/>
            <a:ln cap="flat" cmpd="sng" w="25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grpSp>
      <p:sp>
        <p:nvSpPr>
          <p:cNvPr id="764" name="Google Shape;764;p51"/>
          <p:cNvSpPr txBox="1"/>
          <p:nvPr/>
        </p:nvSpPr>
        <p:spPr>
          <a:xfrm>
            <a:off x="6809613" y="2199258"/>
            <a:ext cx="725170" cy="166071"/>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0" i="0" lang="es-MX" sz="1000" u="none" cap="none" strike="noStrike">
                <a:solidFill>
                  <a:srgbClr val="FFFFFF"/>
                </a:solidFill>
                <a:latin typeface="Arial"/>
                <a:ea typeface="Arial"/>
                <a:cs typeface="Arial"/>
                <a:sym typeface="Arial"/>
              </a:rPr>
              <a:t>Contabilidad</a:t>
            </a:r>
            <a:endParaRPr b="0" i="0" sz="1000" u="none" cap="none" strike="noStrike">
              <a:solidFill>
                <a:srgbClr val="000000"/>
              </a:solidFill>
              <a:latin typeface="Arial"/>
              <a:ea typeface="Arial"/>
              <a:cs typeface="Arial"/>
              <a:sym typeface="Arial"/>
            </a:endParaRPr>
          </a:p>
        </p:txBody>
      </p:sp>
      <p:grpSp>
        <p:nvGrpSpPr>
          <p:cNvPr id="765" name="Google Shape;765;p51"/>
          <p:cNvGrpSpPr/>
          <p:nvPr/>
        </p:nvGrpSpPr>
        <p:grpSpPr>
          <a:xfrm>
            <a:off x="7558277" y="2033778"/>
            <a:ext cx="1327785" cy="530860"/>
            <a:chOff x="7558277" y="2033778"/>
            <a:chExt cx="1327785" cy="530860"/>
          </a:xfrm>
        </p:grpSpPr>
        <p:sp>
          <p:nvSpPr>
            <p:cNvPr id="766" name="Google Shape;766;p51"/>
            <p:cNvSpPr/>
            <p:nvPr/>
          </p:nvSpPr>
          <p:spPr>
            <a:xfrm>
              <a:off x="7558277" y="2033778"/>
              <a:ext cx="1327785" cy="530860"/>
            </a:xfrm>
            <a:custGeom>
              <a:rect b="b" l="l" r="r" t="t"/>
              <a:pathLst>
                <a:path extrusionOk="0" h="530860" w="1327784">
                  <a:moveTo>
                    <a:pt x="1062227" y="0"/>
                  </a:moveTo>
                  <a:lnTo>
                    <a:pt x="0" y="0"/>
                  </a:lnTo>
                  <a:lnTo>
                    <a:pt x="265175" y="265175"/>
                  </a:lnTo>
                  <a:lnTo>
                    <a:pt x="0" y="530351"/>
                  </a:lnTo>
                  <a:lnTo>
                    <a:pt x="1062227" y="530351"/>
                  </a:lnTo>
                  <a:lnTo>
                    <a:pt x="1327403" y="265175"/>
                  </a:lnTo>
                  <a:lnTo>
                    <a:pt x="1062227"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767" name="Google Shape;767;p51"/>
            <p:cNvSpPr/>
            <p:nvPr/>
          </p:nvSpPr>
          <p:spPr>
            <a:xfrm>
              <a:off x="7558277" y="2033778"/>
              <a:ext cx="1327785" cy="530860"/>
            </a:xfrm>
            <a:custGeom>
              <a:rect b="b" l="l" r="r" t="t"/>
              <a:pathLst>
                <a:path extrusionOk="0" h="530860" w="1327784">
                  <a:moveTo>
                    <a:pt x="0" y="0"/>
                  </a:moveTo>
                  <a:lnTo>
                    <a:pt x="1062227" y="0"/>
                  </a:lnTo>
                  <a:lnTo>
                    <a:pt x="1327403" y="265175"/>
                  </a:lnTo>
                  <a:lnTo>
                    <a:pt x="1062227" y="530351"/>
                  </a:lnTo>
                  <a:lnTo>
                    <a:pt x="0" y="530351"/>
                  </a:lnTo>
                  <a:lnTo>
                    <a:pt x="265175" y="265175"/>
                  </a:lnTo>
                  <a:lnTo>
                    <a:pt x="0" y="0"/>
                  </a:lnTo>
                  <a:close/>
                </a:path>
              </a:pathLst>
            </a:custGeom>
            <a:noFill/>
            <a:ln cap="flat" cmpd="sng" w="25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grpSp>
      <p:sp>
        <p:nvSpPr>
          <p:cNvPr id="768" name="Google Shape;768;p51"/>
          <p:cNvSpPr txBox="1"/>
          <p:nvPr/>
        </p:nvSpPr>
        <p:spPr>
          <a:xfrm>
            <a:off x="7867650" y="2199258"/>
            <a:ext cx="735965" cy="166071"/>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0" i="0" lang="es-MX" sz="1000" u="none" cap="none" strike="noStrike">
                <a:solidFill>
                  <a:srgbClr val="FFFFFF"/>
                </a:solidFill>
                <a:latin typeface="Arial"/>
                <a:ea typeface="Arial"/>
                <a:cs typeface="Arial"/>
                <a:sym typeface="Arial"/>
              </a:rPr>
              <a:t>Presupuesto</a:t>
            </a:r>
            <a:endParaRPr b="0" i="0" sz="1000" u="none" cap="none" strike="noStrike">
              <a:solidFill>
                <a:srgbClr val="000000"/>
              </a:solidFill>
              <a:latin typeface="Arial"/>
              <a:ea typeface="Arial"/>
              <a:cs typeface="Arial"/>
              <a:sym typeface="Arial"/>
            </a:endParaRPr>
          </a:p>
        </p:txBody>
      </p:sp>
      <p:grpSp>
        <p:nvGrpSpPr>
          <p:cNvPr id="769" name="Google Shape;769;p51"/>
          <p:cNvGrpSpPr/>
          <p:nvPr/>
        </p:nvGrpSpPr>
        <p:grpSpPr>
          <a:xfrm>
            <a:off x="8620506" y="2033778"/>
            <a:ext cx="1327785" cy="530860"/>
            <a:chOff x="8620506" y="2033778"/>
            <a:chExt cx="1327785" cy="530860"/>
          </a:xfrm>
        </p:grpSpPr>
        <p:sp>
          <p:nvSpPr>
            <p:cNvPr id="770" name="Google Shape;770;p51"/>
            <p:cNvSpPr/>
            <p:nvPr/>
          </p:nvSpPr>
          <p:spPr>
            <a:xfrm>
              <a:off x="8620506" y="2033778"/>
              <a:ext cx="1327785" cy="530860"/>
            </a:xfrm>
            <a:custGeom>
              <a:rect b="b" l="l" r="r" t="t"/>
              <a:pathLst>
                <a:path extrusionOk="0" h="530860" w="1327784">
                  <a:moveTo>
                    <a:pt x="1062227" y="0"/>
                  </a:moveTo>
                  <a:lnTo>
                    <a:pt x="0" y="0"/>
                  </a:lnTo>
                  <a:lnTo>
                    <a:pt x="265175" y="265175"/>
                  </a:lnTo>
                  <a:lnTo>
                    <a:pt x="0" y="530351"/>
                  </a:lnTo>
                  <a:lnTo>
                    <a:pt x="1062227" y="530351"/>
                  </a:lnTo>
                  <a:lnTo>
                    <a:pt x="1327403" y="265175"/>
                  </a:lnTo>
                  <a:lnTo>
                    <a:pt x="1062227"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771" name="Google Shape;771;p51"/>
            <p:cNvSpPr/>
            <p:nvPr/>
          </p:nvSpPr>
          <p:spPr>
            <a:xfrm>
              <a:off x="8620506" y="2033778"/>
              <a:ext cx="1327785" cy="530860"/>
            </a:xfrm>
            <a:custGeom>
              <a:rect b="b" l="l" r="r" t="t"/>
              <a:pathLst>
                <a:path extrusionOk="0" h="530860" w="1327784">
                  <a:moveTo>
                    <a:pt x="0" y="0"/>
                  </a:moveTo>
                  <a:lnTo>
                    <a:pt x="1062227" y="0"/>
                  </a:lnTo>
                  <a:lnTo>
                    <a:pt x="1327403" y="265175"/>
                  </a:lnTo>
                  <a:lnTo>
                    <a:pt x="1062227" y="530351"/>
                  </a:lnTo>
                  <a:lnTo>
                    <a:pt x="0" y="530351"/>
                  </a:lnTo>
                  <a:lnTo>
                    <a:pt x="265175" y="265175"/>
                  </a:lnTo>
                  <a:lnTo>
                    <a:pt x="0" y="0"/>
                  </a:lnTo>
                  <a:close/>
                </a:path>
              </a:pathLst>
            </a:custGeom>
            <a:noFill/>
            <a:ln cap="flat" cmpd="sng" w="25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grpSp>
      <p:sp>
        <p:nvSpPr>
          <p:cNvPr id="772" name="Google Shape;772;p51"/>
          <p:cNvSpPr txBox="1"/>
          <p:nvPr/>
        </p:nvSpPr>
        <p:spPr>
          <a:xfrm>
            <a:off x="8947150" y="2133726"/>
            <a:ext cx="700405" cy="291105"/>
          </a:xfrm>
          <a:prstGeom prst="rect">
            <a:avLst/>
          </a:prstGeom>
          <a:noFill/>
          <a:ln>
            <a:noFill/>
          </a:ln>
        </p:spPr>
        <p:txBody>
          <a:bodyPr anchorCtr="0" anchor="t" bIns="0" lIns="0" spcFirstLastPara="1" rIns="0" wrap="square" tIns="34275">
            <a:spAutoFit/>
          </a:bodyPr>
          <a:lstStyle/>
          <a:p>
            <a:pPr indent="-67310" lvl="0" marL="79375" marR="5080" rtl="0" algn="l">
              <a:lnSpc>
                <a:spcPct val="103000"/>
              </a:lnSpc>
              <a:spcBef>
                <a:spcPts val="0"/>
              </a:spcBef>
              <a:spcAft>
                <a:spcPts val="0"/>
              </a:spcAft>
              <a:buNone/>
            </a:pPr>
            <a:r>
              <a:rPr b="0" i="0" lang="es-MX" sz="1000" u="none" cap="none" strike="noStrike">
                <a:solidFill>
                  <a:srgbClr val="FFFFFF"/>
                </a:solidFill>
                <a:latin typeface="Arial"/>
                <a:ea typeface="Arial"/>
                <a:cs typeface="Arial"/>
                <a:sym typeface="Arial"/>
              </a:rPr>
              <a:t>Ordenadora del Gasto</a:t>
            </a:r>
            <a:endParaRPr b="0" i="0" sz="1000" u="none" cap="none" strike="noStrike">
              <a:solidFill>
                <a:srgbClr val="000000"/>
              </a:solidFill>
              <a:latin typeface="Arial"/>
              <a:ea typeface="Arial"/>
              <a:cs typeface="Arial"/>
              <a:sym typeface="Arial"/>
            </a:endParaRPr>
          </a:p>
        </p:txBody>
      </p:sp>
      <p:grpSp>
        <p:nvGrpSpPr>
          <p:cNvPr id="773" name="Google Shape;773;p51"/>
          <p:cNvGrpSpPr/>
          <p:nvPr/>
        </p:nvGrpSpPr>
        <p:grpSpPr>
          <a:xfrm>
            <a:off x="9682734" y="2033778"/>
            <a:ext cx="1327785" cy="530860"/>
            <a:chOff x="9682734" y="2033778"/>
            <a:chExt cx="1327785" cy="530860"/>
          </a:xfrm>
        </p:grpSpPr>
        <p:sp>
          <p:nvSpPr>
            <p:cNvPr id="774" name="Google Shape;774;p51"/>
            <p:cNvSpPr/>
            <p:nvPr/>
          </p:nvSpPr>
          <p:spPr>
            <a:xfrm>
              <a:off x="9682734" y="2033778"/>
              <a:ext cx="1327785" cy="530860"/>
            </a:xfrm>
            <a:custGeom>
              <a:rect b="b" l="l" r="r" t="t"/>
              <a:pathLst>
                <a:path extrusionOk="0" h="530860" w="1327784">
                  <a:moveTo>
                    <a:pt x="1062227" y="0"/>
                  </a:moveTo>
                  <a:lnTo>
                    <a:pt x="0" y="0"/>
                  </a:lnTo>
                  <a:lnTo>
                    <a:pt x="265175" y="265175"/>
                  </a:lnTo>
                  <a:lnTo>
                    <a:pt x="0" y="530351"/>
                  </a:lnTo>
                  <a:lnTo>
                    <a:pt x="1062227" y="530351"/>
                  </a:lnTo>
                  <a:lnTo>
                    <a:pt x="1327404" y="265175"/>
                  </a:lnTo>
                  <a:lnTo>
                    <a:pt x="1062227"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775" name="Google Shape;775;p51"/>
            <p:cNvSpPr/>
            <p:nvPr/>
          </p:nvSpPr>
          <p:spPr>
            <a:xfrm>
              <a:off x="9682734" y="2033778"/>
              <a:ext cx="1327785" cy="530860"/>
            </a:xfrm>
            <a:custGeom>
              <a:rect b="b" l="l" r="r" t="t"/>
              <a:pathLst>
                <a:path extrusionOk="0" h="530860" w="1327784">
                  <a:moveTo>
                    <a:pt x="0" y="0"/>
                  </a:moveTo>
                  <a:lnTo>
                    <a:pt x="1062227" y="0"/>
                  </a:lnTo>
                  <a:lnTo>
                    <a:pt x="1327404" y="265175"/>
                  </a:lnTo>
                  <a:lnTo>
                    <a:pt x="1062227" y="530351"/>
                  </a:lnTo>
                  <a:lnTo>
                    <a:pt x="0" y="530351"/>
                  </a:lnTo>
                  <a:lnTo>
                    <a:pt x="265175" y="265175"/>
                  </a:lnTo>
                  <a:lnTo>
                    <a:pt x="0" y="0"/>
                  </a:lnTo>
                  <a:close/>
                </a:path>
              </a:pathLst>
            </a:custGeom>
            <a:noFill/>
            <a:ln cap="flat" cmpd="sng" w="25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grpSp>
      <p:sp>
        <p:nvSpPr>
          <p:cNvPr id="776" name="Google Shape;776;p51"/>
          <p:cNvSpPr txBox="1"/>
          <p:nvPr/>
        </p:nvSpPr>
        <p:spPr>
          <a:xfrm>
            <a:off x="10221594" y="2199258"/>
            <a:ext cx="278130" cy="166071"/>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0" i="0" lang="es-MX" sz="1000" u="none" cap="none" strike="noStrike">
                <a:solidFill>
                  <a:srgbClr val="FFFFFF"/>
                </a:solidFill>
                <a:latin typeface="Arial"/>
                <a:ea typeface="Arial"/>
                <a:cs typeface="Arial"/>
                <a:sym typeface="Arial"/>
              </a:rPr>
              <a:t>CAF</a:t>
            </a:r>
            <a:endParaRPr b="0" i="0" sz="1000" u="none" cap="none" strike="noStrike">
              <a:solidFill>
                <a:srgbClr val="000000"/>
              </a:solidFill>
              <a:latin typeface="Arial"/>
              <a:ea typeface="Arial"/>
              <a:cs typeface="Arial"/>
              <a:sym typeface="Arial"/>
            </a:endParaRPr>
          </a:p>
        </p:txBody>
      </p:sp>
      <p:sp>
        <p:nvSpPr>
          <p:cNvPr id="777" name="Google Shape;777;p51"/>
          <p:cNvSpPr txBox="1"/>
          <p:nvPr>
            <p:ph type="title"/>
          </p:nvPr>
        </p:nvSpPr>
        <p:spPr>
          <a:xfrm>
            <a:off x="947060" y="775273"/>
            <a:ext cx="10515600" cy="505267"/>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100"/>
              </a:spcBef>
              <a:spcAft>
                <a:spcPts val="0"/>
              </a:spcAft>
              <a:buSzPts val="1800"/>
              <a:buNone/>
            </a:pPr>
            <a:r>
              <a:rPr b="1" lang="es-MX" sz="3200"/>
              <a:t>Trámite de pagos Persona Natural</a:t>
            </a:r>
            <a:endParaRPr/>
          </a:p>
        </p:txBody>
      </p:sp>
      <p:grpSp>
        <p:nvGrpSpPr>
          <p:cNvPr id="778" name="Google Shape;778;p51"/>
          <p:cNvGrpSpPr/>
          <p:nvPr/>
        </p:nvGrpSpPr>
        <p:grpSpPr>
          <a:xfrm>
            <a:off x="1178813" y="4748021"/>
            <a:ext cx="1092835" cy="436245"/>
            <a:chOff x="1178813" y="4748021"/>
            <a:chExt cx="1092835" cy="436245"/>
          </a:xfrm>
        </p:grpSpPr>
        <p:sp>
          <p:nvSpPr>
            <p:cNvPr id="779" name="Google Shape;779;p51"/>
            <p:cNvSpPr/>
            <p:nvPr/>
          </p:nvSpPr>
          <p:spPr>
            <a:xfrm>
              <a:off x="1178813" y="4748021"/>
              <a:ext cx="1092835" cy="436245"/>
            </a:xfrm>
            <a:custGeom>
              <a:rect b="b" l="l" r="r" t="t"/>
              <a:pathLst>
                <a:path extrusionOk="0" h="436245" w="1092835">
                  <a:moveTo>
                    <a:pt x="874776" y="0"/>
                  </a:moveTo>
                  <a:lnTo>
                    <a:pt x="0" y="0"/>
                  </a:lnTo>
                  <a:lnTo>
                    <a:pt x="0" y="435863"/>
                  </a:lnTo>
                  <a:lnTo>
                    <a:pt x="874776" y="435863"/>
                  </a:lnTo>
                  <a:lnTo>
                    <a:pt x="1092708" y="217931"/>
                  </a:lnTo>
                  <a:lnTo>
                    <a:pt x="874776"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0" name="Google Shape;780;p51"/>
            <p:cNvSpPr/>
            <p:nvPr/>
          </p:nvSpPr>
          <p:spPr>
            <a:xfrm>
              <a:off x="1178813" y="4748021"/>
              <a:ext cx="1092835" cy="436245"/>
            </a:xfrm>
            <a:custGeom>
              <a:rect b="b" l="l" r="r" t="t"/>
              <a:pathLst>
                <a:path extrusionOk="0" h="436245" w="1092835">
                  <a:moveTo>
                    <a:pt x="0" y="0"/>
                  </a:moveTo>
                  <a:lnTo>
                    <a:pt x="874776" y="0"/>
                  </a:lnTo>
                  <a:lnTo>
                    <a:pt x="1092708" y="217931"/>
                  </a:lnTo>
                  <a:lnTo>
                    <a:pt x="874776" y="435863"/>
                  </a:lnTo>
                  <a:lnTo>
                    <a:pt x="0" y="435863"/>
                  </a:lnTo>
                  <a:lnTo>
                    <a:pt x="0" y="0"/>
                  </a:lnTo>
                  <a:close/>
                </a:path>
              </a:pathLst>
            </a:custGeom>
            <a:noFill/>
            <a:ln cap="flat" cmpd="sng" w="25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81" name="Google Shape;781;p51"/>
          <p:cNvSpPr txBox="1"/>
          <p:nvPr/>
        </p:nvSpPr>
        <p:spPr>
          <a:xfrm>
            <a:off x="1459483" y="4892421"/>
            <a:ext cx="451484" cy="11990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0" i="0" lang="es-MX" sz="700" u="none" cap="none" strike="noStrike">
                <a:solidFill>
                  <a:srgbClr val="FFFFFF"/>
                </a:solidFill>
                <a:latin typeface="Arial"/>
                <a:ea typeface="Arial"/>
                <a:cs typeface="Arial"/>
                <a:sym typeface="Arial"/>
              </a:rPr>
              <a:t>Contratista</a:t>
            </a:r>
            <a:endParaRPr b="0" i="0" sz="700" u="none" cap="none" strike="noStrike">
              <a:solidFill>
                <a:srgbClr val="000000"/>
              </a:solidFill>
              <a:latin typeface="Arial"/>
              <a:ea typeface="Arial"/>
              <a:cs typeface="Arial"/>
              <a:sym typeface="Arial"/>
            </a:endParaRPr>
          </a:p>
        </p:txBody>
      </p:sp>
      <p:grpSp>
        <p:nvGrpSpPr>
          <p:cNvPr id="782" name="Google Shape;782;p51"/>
          <p:cNvGrpSpPr/>
          <p:nvPr/>
        </p:nvGrpSpPr>
        <p:grpSpPr>
          <a:xfrm>
            <a:off x="2053590" y="4748021"/>
            <a:ext cx="1092835" cy="436245"/>
            <a:chOff x="2053590" y="4748021"/>
            <a:chExt cx="1092835" cy="436245"/>
          </a:xfrm>
        </p:grpSpPr>
        <p:sp>
          <p:nvSpPr>
            <p:cNvPr id="783" name="Google Shape;783;p51"/>
            <p:cNvSpPr/>
            <p:nvPr/>
          </p:nvSpPr>
          <p:spPr>
            <a:xfrm>
              <a:off x="2053590" y="4748021"/>
              <a:ext cx="1092835" cy="436245"/>
            </a:xfrm>
            <a:custGeom>
              <a:rect b="b" l="l" r="r" t="t"/>
              <a:pathLst>
                <a:path extrusionOk="0" h="436245" w="1092835">
                  <a:moveTo>
                    <a:pt x="874776" y="0"/>
                  </a:moveTo>
                  <a:lnTo>
                    <a:pt x="0" y="0"/>
                  </a:lnTo>
                  <a:lnTo>
                    <a:pt x="217932" y="217931"/>
                  </a:lnTo>
                  <a:lnTo>
                    <a:pt x="0" y="435863"/>
                  </a:lnTo>
                  <a:lnTo>
                    <a:pt x="874776" y="435863"/>
                  </a:lnTo>
                  <a:lnTo>
                    <a:pt x="1092708" y="217931"/>
                  </a:lnTo>
                  <a:lnTo>
                    <a:pt x="874776"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4" name="Google Shape;784;p51"/>
            <p:cNvSpPr/>
            <p:nvPr/>
          </p:nvSpPr>
          <p:spPr>
            <a:xfrm>
              <a:off x="2053590" y="4748021"/>
              <a:ext cx="1092835" cy="436245"/>
            </a:xfrm>
            <a:custGeom>
              <a:rect b="b" l="l" r="r" t="t"/>
              <a:pathLst>
                <a:path extrusionOk="0" h="436245" w="1092835">
                  <a:moveTo>
                    <a:pt x="0" y="0"/>
                  </a:moveTo>
                  <a:lnTo>
                    <a:pt x="874776" y="0"/>
                  </a:lnTo>
                  <a:lnTo>
                    <a:pt x="1092708" y="217931"/>
                  </a:lnTo>
                  <a:lnTo>
                    <a:pt x="874776" y="435863"/>
                  </a:lnTo>
                  <a:lnTo>
                    <a:pt x="0" y="435863"/>
                  </a:lnTo>
                  <a:lnTo>
                    <a:pt x="217932" y="217931"/>
                  </a:lnTo>
                  <a:lnTo>
                    <a:pt x="0" y="0"/>
                  </a:lnTo>
                  <a:close/>
                </a:path>
              </a:pathLst>
            </a:custGeom>
            <a:noFill/>
            <a:ln cap="flat" cmpd="sng" w="25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85" name="Google Shape;785;p51"/>
          <p:cNvSpPr txBox="1"/>
          <p:nvPr/>
        </p:nvSpPr>
        <p:spPr>
          <a:xfrm>
            <a:off x="2366264" y="4846447"/>
            <a:ext cx="486409" cy="207749"/>
          </a:xfrm>
          <a:prstGeom prst="rect">
            <a:avLst/>
          </a:prstGeom>
          <a:noFill/>
          <a:ln>
            <a:noFill/>
          </a:ln>
        </p:spPr>
        <p:txBody>
          <a:bodyPr anchorCtr="0" anchor="t" bIns="0" lIns="0" spcFirstLastPara="1" rIns="0" wrap="square" tIns="27925">
            <a:spAutoFit/>
          </a:bodyPr>
          <a:lstStyle/>
          <a:p>
            <a:pPr indent="19685" lvl="0" marL="12700" marR="5080" rtl="0" algn="l">
              <a:lnSpc>
                <a:spcPct val="102857"/>
              </a:lnSpc>
              <a:spcBef>
                <a:spcPts val="0"/>
              </a:spcBef>
              <a:spcAft>
                <a:spcPts val="0"/>
              </a:spcAft>
              <a:buNone/>
            </a:pPr>
            <a:r>
              <a:rPr b="0" i="0" lang="es-MX" sz="700" u="none" cap="none" strike="noStrike">
                <a:solidFill>
                  <a:srgbClr val="FFFFFF"/>
                </a:solidFill>
                <a:latin typeface="Arial"/>
                <a:ea typeface="Arial"/>
                <a:cs typeface="Arial"/>
                <a:sym typeface="Arial"/>
              </a:rPr>
              <a:t>Apoyo a la Supervisión</a:t>
            </a:r>
            <a:endParaRPr b="0" i="0" sz="700" u="none" cap="none" strike="noStrike">
              <a:solidFill>
                <a:srgbClr val="000000"/>
              </a:solidFill>
              <a:latin typeface="Arial"/>
              <a:ea typeface="Arial"/>
              <a:cs typeface="Arial"/>
              <a:sym typeface="Arial"/>
            </a:endParaRPr>
          </a:p>
        </p:txBody>
      </p:sp>
      <p:grpSp>
        <p:nvGrpSpPr>
          <p:cNvPr id="786" name="Google Shape;786;p51"/>
          <p:cNvGrpSpPr/>
          <p:nvPr/>
        </p:nvGrpSpPr>
        <p:grpSpPr>
          <a:xfrm>
            <a:off x="2928365" y="4748021"/>
            <a:ext cx="1092835" cy="436245"/>
            <a:chOff x="2928365" y="4748021"/>
            <a:chExt cx="1092835" cy="436245"/>
          </a:xfrm>
        </p:grpSpPr>
        <p:sp>
          <p:nvSpPr>
            <p:cNvPr id="787" name="Google Shape;787;p51"/>
            <p:cNvSpPr/>
            <p:nvPr/>
          </p:nvSpPr>
          <p:spPr>
            <a:xfrm>
              <a:off x="2928365" y="4748021"/>
              <a:ext cx="1092835" cy="436245"/>
            </a:xfrm>
            <a:custGeom>
              <a:rect b="b" l="l" r="r" t="t"/>
              <a:pathLst>
                <a:path extrusionOk="0" h="436245" w="1092835">
                  <a:moveTo>
                    <a:pt x="874775" y="0"/>
                  </a:moveTo>
                  <a:lnTo>
                    <a:pt x="0" y="0"/>
                  </a:lnTo>
                  <a:lnTo>
                    <a:pt x="217931" y="217931"/>
                  </a:lnTo>
                  <a:lnTo>
                    <a:pt x="0" y="435863"/>
                  </a:lnTo>
                  <a:lnTo>
                    <a:pt x="874775" y="435863"/>
                  </a:lnTo>
                  <a:lnTo>
                    <a:pt x="1092708" y="217931"/>
                  </a:lnTo>
                  <a:lnTo>
                    <a:pt x="874775"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8" name="Google Shape;788;p51"/>
            <p:cNvSpPr/>
            <p:nvPr/>
          </p:nvSpPr>
          <p:spPr>
            <a:xfrm>
              <a:off x="2928365" y="4748021"/>
              <a:ext cx="1092835" cy="436245"/>
            </a:xfrm>
            <a:custGeom>
              <a:rect b="b" l="l" r="r" t="t"/>
              <a:pathLst>
                <a:path extrusionOk="0" h="436245" w="1092835">
                  <a:moveTo>
                    <a:pt x="0" y="0"/>
                  </a:moveTo>
                  <a:lnTo>
                    <a:pt x="874775" y="0"/>
                  </a:lnTo>
                  <a:lnTo>
                    <a:pt x="1092708" y="217931"/>
                  </a:lnTo>
                  <a:lnTo>
                    <a:pt x="874775" y="435863"/>
                  </a:lnTo>
                  <a:lnTo>
                    <a:pt x="0" y="435863"/>
                  </a:lnTo>
                  <a:lnTo>
                    <a:pt x="217931" y="217931"/>
                  </a:lnTo>
                  <a:lnTo>
                    <a:pt x="0" y="0"/>
                  </a:lnTo>
                  <a:close/>
                </a:path>
              </a:pathLst>
            </a:custGeom>
            <a:noFill/>
            <a:ln cap="flat" cmpd="sng" w="25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89" name="Google Shape;789;p51"/>
          <p:cNvSpPr txBox="1"/>
          <p:nvPr/>
        </p:nvSpPr>
        <p:spPr>
          <a:xfrm>
            <a:off x="3265170" y="4754372"/>
            <a:ext cx="436245" cy="397545"/>
          </a:xfrm>
          <a:prstGeom prst="rect">
            <a:avLst/>
          </a:prstGeom>
          <a:noFill/>
          <a:ln>
            <a:noFill/>
          </a:ln>
        </p:spPr>
        <p:txBody>
          <a:bodyPr anchorCtr="0" anchor="t" bIns="0" lIns="0" spcFirstLastPara="1" rIns="0" wrap="square" tIns="26650">
            <a:spAutoFit/>
          </a:bodyPr>
          <a:lstStyle/>
          <a:p>
            <a:pPr indent="36195" lvl="0" marL="12700" marR="5080" rtl="0" algn="just">
              <a:lnSpc>
                <a:spcPct val="86200"/>
              </a:lnSpc>
              <a:spcBef>
                <a:spcPts val="0"/>
              </a:spcBef>
              <a:spcAft>
                <a:spcPts val="0"/>
              </a:spcAft>
              <a:buNone/>
            </a:pPr>
            <a:r>
              <a:rPr b="0" i="0" lang="es-MX" sz="700" u="none" cap="none" strike="noStrike">
                <a:solidFill>
                  <a:srgbClr val="FFFFFF"/>
                </a:solidFill>
                <a:latin typeface="Arial"/>
                <a:ea typeface="Arial"/>
                <a:cs typeface="Arial"/>
                <a:sym typeface="Arial"/>
              </a:rPr>
              <a:t>Revisión Técnica – Jurídica – Financiera</a:t>
            </a:r>
            <a:endParaRPr b="0" i="0" sz="700" u="none" cap="none" strike="noStrike">
              <a:solidFill>
                <a:srgbClr val="000000"/>
              </a:solidFill>
              <a:latin typeface="Arial"/>
              <a:ea typeface="Arial"/>
              <a:cs typeface="Arial"/>
              <a:sym typeface="Arial"/>
            </a:endParaRPr>
          </a:p>
        </p:txBody>
      </p:sp>
      <p:grpSp>
        <p:nvGrpSpPr>
          <p:cNvPr id="790" name="Google Shape;790;p51"/>
          <p:cNvGrpSpPr/>
          <p:nvPr/>
        </p:nvGrpSpPr>
        <p:grpSpPr>
          <a:xfrm>
            <a:off x="3801618" y="4748021"/>
            <a:ext cx="1092835" cy="436245"/>
            <a:chOff x="3801618" y="4748021"/>
            <a:chExt cx="1092835" cy="436245"/>
          </a:xfrm>
        </p:grpSpPr>
        <p:sp>
          <p:nvSpPr>
            <p:cNvPr id="791" name="Google Shape;791;p51"/>
            <p:cNvSpPr/>
            <p:nvPr/>
          </p:nvSpPr>
          <p:spPr>
            <a:xfrm>
              <a:off x="3801618" y="4748021"/>
              <a:ext cx="1092835" cy="436245"/>
            </a:xfrm>
            <a:custGeom>
              <a:rect b="b" l="l" r="r" t="t"/>
              <a:pathLst>
                <a:path extrusionOk="0" h="436245" w="1092835">
                  <a:moveTo>
                    <a:pt x="874776" y="0"/>
                  </a:moveTo>
                  <a:lnTo>
                    <a:pt x="0" y="0"/>
                  </a:lnTo>
                  <a:lnTo>
                    <a:pt x="217932" y="217931"/>
                  </a:lnTo>
                  <a:lnTo>
                    <a:pt x="0" y="435863"/>
                  </a:lnTo>
                  <a:lnTo>
                    <a:pt x="874776" y="435863"/>
                  </a:lnTo>
                  <a:lnTo>
                    <a:pt x="1092708" y="217931"/>
                  </a:lnTo>
                  <a:lnTo>
                    <a:pt x="874776"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2" name="Google Shape;792;p51"/>
            <p:cNvSpPr/>
            <p:nvPr/>
          </p:nvSpPr>
          <p:spPr>
            <a:xfrm>
              <a:off x="3801618" y="4748021"/>
              <a:ext cx="1092835" cy="436245"/>
            </a:xfrm>
            <a:custGeom>
              <a:rect b="b" l="l" r="r" t="t"/>
              <a:pathLst>
                <a:path extrusionOk="0" h="436245" w="1092835">
                  <a:moveTo>
                    <a:pt x="0" y="0"/>
                  </a:moveTo>
                  <a:lnTo>
                    <a:pt x="874776" y="0"/>
                  </a:lnTo>
                  <a:lnTo>
                    <a:pt x="1092708" y="217931"/>
                  </a:lnTo>
                  <a:lnTo>
                    <a:pt x="874776" y="435863"/>
                  </a:lnTo>
                  <a:lnTo>
                    <a:pt x="0" y="435863"/>
                  </a:lnTo>
                  <a:lnTo>
                    <a:pt x="217932" y="217931"/>
                  </a:lnTo>
                  <a:lnTo>
                    <a:pt x="0" y="0"/>
                  </a:lnTo>
                  <a:close/>
                </a:path>
              </a:pathLst>
            </a:custGeom>
            <a:noFill/>
            <a:ln cap="flat" cmpd="sng" w="25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93" name="Google Shape;793;p51"/>
          <p:cNvSpPr txBox="1"/>
          <p:nvPr/>
        </p:nvSpPr>
        <p:spPr>
          <a:xfrm>
            <a:off x="4099686" y="4846447"/>
            <a:ext cx="514984" cy="207749"/>
          </a:xfrm>
          <a:prstGeom prst="rect">
            <a:avLst/>
          </a:prstGeom>
          <a:noFill/>
          <a:ln>
            <a:noFill/>
          </a:ln>
        </p:spPr>
        <p:txBody>
          <a:bodyPr anchorCtr="0" anchor="t" bIns="0" lIns="0" spcFirstLastPara="1" rIns="0" wrap="square" tIns="27925">
            <a:spAutoFit/>
          </a:bodyPr>
          <a:lstStyle/>
          <a:p>
            <a:pPr indent="76200" lvl="0" marL="12700" marR="5080" rtl="0" algn="l">
              <a:lnSpc>
                <a:spcPct val="102857"/>
              </a:lnSpc>
              <a:spcBef>
                <a:spcPts val="0"/>
              </a:spcBef>
              <a:spcAft>
                <a:spcPts val="0"/>
              </a:spcAft>
              <a:buNone/>
            </a:pPr>
            <a:r>
              <a:rPr b="0" i="0" lang="es-MX" sz="700" u="none" cap="none" strike="noStrike">
                <a:solidFill>
                  <a:srgbClr val="FFFFFF"/>
                </a:solidFill>
                <a:latin typeface="Arial"/>
                <a:ea typeface="Arial"/>
                <a:cs typeface="Arial"/>
                <a:sym typeface="Arial"/>
              </a:rPr>
              <a:t>Revisión Contabilidad</a:t>
            </a:r>
            <a:endParaRPr b="0" i="0" sz="700" u="none" cap="none" strike="noStrike">
              <a:solidFill>
                <a:srgbClr val="000000"/>
              </a:solidFill>
              <a:latin typeface="Arial"/>
              <a:ea typeface="Arial"/>
              <a:cs typeface="Arial"/>
              <a:sym typeface="Arial"/>
            </a:endParaRPr>
          </a:p>
        </p:txBody>
      </p:sp>
      <p:grpSp>
        <p:nvGrpSpPr>
          <p:cNvPr id="794" name="Google Shape;794;p51"/>
          <p:cNvGrpSpPr/>
          <p:nvPr/>
        </p:nvGrpSpPr>
        <p:grpSpPr>
          <a:xfrm>
            <a:off x="4676394" y="4748021"/>
            <a:ext cx="1092835" cy="436245"/>
            <a:chOff x="4676394" y="4748021"/>
            <a:chExt cx="1092835" cy="436245"/>
          </a:xfrm>
        </p:grpSpPr>
        <p:sp>
          <p:nvSpPr>
            <p:cNvPr id="795" name="Google Shape;795;p51"/>
            <p:cNvSpPr/>
            <p:nvPr/>
          </p:nvSpPr>
          <p:spPr>
            <a:xfrm>
              <a:off x="4676394" y="4748021"/>
              <a:ext cx="1092835" cy="436245"/>
            </a:xfrm>
            <a:custGeom>
              <a:rect b="b" l="l" r="r" t="t"/>
              <a:pathLst>
                <a:path extrusionOk="0" h="436245" w="1092835">
                  <a:moveTo>
                    <a:pt x="874776" y="0"/>
                  </a:moveTo>
                  <a:lnTo>
                    <a:pt x="0" y="0"/>
                  </a:lnTo>
                  <a:lnTo>
                    <a:pt x="217931" y="217931"/>
                  </a:lnTo>
                  <a:lnTo>
                    <a:pt x="0" y="435863"/>
                  </a:lnTo>
                  <a:lnTo>
                    <a:pt x="874776" y="435863"/>
                  </a:lnTo>
                  <a:lnTo>
                    <a:pt x="1092707" y="217931"/>
                  </a:lnTo>
                  <a:lnTo>
                    <a:pt x="874776"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6" name="Google Shape;796;p51"/>
            <p:cNvSpPr/>
            <p:nvPr/>
          </p:nvSpPr>
          <p:spPr>
            <a:xfrm>
              <a:off x="4676394" y="4748021"/>
              <a:ext cx="1092835" cy="436245"/>
            </a:xfrm>
            <a:custGeom>
              <a:rect b="b" l="l" r="r" t="t"/>
              <a:pathLst>
                <a:path extrusionOk="0" h="436245" w="1092835">
                  <a:moveTo>
                    <a:pt x="0" y="0"/>
                  </a:moveTo>
                  <a:lnTo>
                    <a:pt x="874776" y="0"/>
                  </a:lnTo>
                  <a:lnTo>
                    <a:pt x="1092707" y="217931"/>
                  </a:lnTo>
                  <a:lnTo>
                    <a:pt x="874776" y="435863"/>
                  </a:lnTo>
                  <a:lnTo>
                    <a:pt x="0" y="435863"/>
                  </a:lnTo>
                  <a:lnTo>
                    <a:pt x="217931" y="217931"/>
                  </a:lnTo>
                  <a:lnTo>
                    <a:pt x="0" y="0"/>
                  </a:lnTo>
                  <a:close/>
                </a:path>
              </a:pathLst>
            </a:custGeom>
            <a:noFill/>
            <a:ln cap="flat" cmpd="sng" w="25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97" name="Google Shape;797;p51"/>
          <p:cNvSpPr txBox="1"/>
          <p:nvPr/>
        </p:nvSpPr>
        <p:spPr>
          <a:xfrm>
            <a:off x="4972303" y="4846447"/>
            <a:ext cx="520065" cy="207749"/>
          </a:xfrm>
          <a:prstGeom prst="rect">
            <a:avLst/>
          </a:prstGeom>
          <a:noFill/>
          <a:ln>
            <a:noFill/>
          </a:ln>
        </p:spPr>
        <p:txBody>
          <a:bodyPr anchorCtr="0" anchor="t" bIns="0" lIns="0" spcFirstLastPara="1" rIns="0" wrap="square" tIns="27925">
            <a:spAutoFit/>
          </a:bodyPr>
          <a:lstStyle/>
          <a:p>
            <a:pPr indent="77470" lvl="0" marL="12700" marR="5080" rtl="0" algn="l">
              <a:lnSpc>
                <a:spcPct val="102857"/>
              </a:lnSpc>
              <a:spcBef>
                <a:spcPts val="0"/>
              </a:spcBef>
              <a:spcAft>
                <a:spcPts val="0"/>
              </a:spcAft>
              <a:buNone/>
            </a:pPr>
            <a:r>
              <a:rPr b="0" i="0" lang="es-MX" sz="700" u="none" cap="none" strike="noStrike">
                <a:solidFill>
                  <a:srgbClr val="FFFFFF"/>
                </a:solidFill>
                <a:latin typeface="Arial"/>
                <a:ea typeface="Arial"/>
                <a:cs typeface="Arial"/>
                <a:sym typeface="Arial"/>
              </a:rPr>
              <a:t>Revisión Presupuesto</a:t>
            </a:r>
            <a:endParaRPr b="0" i="0" sz="700" u="none" cap="none" strike="noStrike">
              <a:solidFill>
                <a:srgbClr val="000000"/>
              </a:solidFill>
              <a:latin typeface="Arial"/>
              <a:ea typeface="Arial"/>
              <a:cs typeface="Arial"/>
              <a:sym typeface="Arial"/>
            </a:endParaRPr>
          </a:p>
        </p:txBody>
      </p:sp>
      <p:grpSp>
        <p:nvGrpSpPr>
          <p:cNvPr id="798" name="Google Shape;798;p51"/>
          <p:cNvGrpSpPr/>
          <p:nvPr/>
        </p:nvGrpSpPr>
        <p:grpSpPr>
          <a:xfrm>
            <a:off x="5549645" y="4748021"/>
            <a:ext cx="1094740" cy="436245"/>
            <a:chOff x="5549645" y="4748021"/>
            <a:chExt cx="1094740" cy="436245"/>
          </a:xfrm>
        </p:grpSpPr>
        <p:sp>
          <p:nvSpPr>
            <p:cNvPr id="799" name="Google Shape;799;p51"/>
            <p:cNvSpPr/>
            <p:nvPr/>
          </p:nvSpPr>
          <p:spPr>
            <a:xfrm>
              <a:off x="5549645" y="4748021"/>
              <a:ext cx="1094740" cy="436245"/>
            </a:xfrm>
            <a:custGeom>
              <a:rect b="b" l="l" r="r" t="t"/>
              <a:pathLst>
                <a:path extrusionOk="0" h="436245" w="1094740">
                  <a:moveTo>
                    <a:pt x="876300" y="0"/>
                  </a:moveTo>
                  <a:lnTo>
                    <a:pt x="0" y="0"/>
                  </a:lnTo>
                  <a:lnTo>
                    <a:pt x="217931" y="217931"/>
                  </a:lnTo>
                  <a:lnTo>
                    <a:pt x="0" y="435863"/>
                  </a:lnTo>
                  <a:lnTo>
                    <a:pt x="876300" y="435863"/>
                  </a:lnTo>
                  <a:lnTo>
                    <a:pt x="1094231" y="217931"/>
                  </a:lnTo>
                  <a:lnTo>
                    <a:pt x="876300"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0" name="Google Shape;800;p51"/>
            <p:cNvSpPr/>
            <p:nvPr/>
          </p:nvSpPr>
          <p:spPr>
            <a:xfrm>
              <a:off x="5549645" y="4748021"/>
              <a:ext cx="1094740" cy="436245"/>
            </a:xfrm>
            <a:custGeom>
              <a:rect b="b" l="l" r="r" t="t"/>
              <a:pathLst>
                <a:path extrusionOk="0" h="436245" w="1094740">
                  <a:moveTo>
                    <a:pt x="0" y="0"/>
                  </a:moveTo>
                  <a:lnTo>
                    <a:pt x="876300" y="0"/>
                  </a:lnTo>
                  <a:lnTo>
                    <a:pt x="1094231" y="217931"/>
                  </a:lnTo>
                  <a:lnTo>
                    <a:pt x="876300" y="435863"/>
                  </a:lnTo>
                  <a:lnTo>
                    <a:pt x="0" y="435863"/>
                  </a:lnTo>
                  <a:lnTo>
                    <a:pt x="217931" y="217931"/>
                  </a:lnTo>
                  <a:lnTo>
                    <a:pt x="0" y="0"/>
                  </a:lnTo>
                  <a:close/>
                </a:path>
              </a:pathLst>
            </a:custGeom>
            <a:noFill/>
            <a:ln cap="flat" cmpd="sng" w="25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01" name="Google Shape;801;p51"/>
          <p:cNvSpPr txBox="1"/>
          <p:nvPr/>
        </p:nvSpPr>
        <p:spPr>
          <a:xfrm>
            <a:off x="5784341" y="4846447"/>
            <a:ext cx="642620" cy="207749"/>
          </a:xfrm>
          <a:prstGeom prst="rect">
            <a:avLst/>
          </a:prstGeom>
          <a:noFill/>
          <a:ln>
            <a:noFill/>
          </a:ln>
        </p:spPr>
        <p:txBody>
          <a:bodyPr anchorCtr="0" anchor="t" bIns="0" lIns="0" spcFirstLastPara="1" rIns="0" wrap="square" tIns="27925">
            <a:spAutoFit/>
          </a:bodyPr>
          <a:lstStyle/>
          <a:p>
            <a:pPr indent="-192405" lvl="0" marL="204470" marR="5080" rtl="0" algn="l">
              <a:lnSpc>
                <a:spcPct val="102857"/>
              </a:lnSpc>
              <a:spcBef>
                <a:spcPts val="0"/>
              </a:spcBef>
              <a:spcAft>
                <a:spcPts val="0"/>
              </a:spcAft>
              <a:buNone/>
            </a:pPr>
            <a:r>
              <a:rPr b="0" i="0" lang="es-MX" sz="700" u="none" cap="none" strike="noStrike">
                <a:solidFill>
                  <a:srgbClr val="FFFFFF"/>
                </a:solidFill>
                <a:latin typeface="Arial"/>
                <a:ea typeface="Arial"/>
                <a:cs typeface="Arial"/>
                <a:sym typeface="Arial"/>
              </a:rPr>
              <a:t>Ordenadora del Gasto</a:t>
            </a:r>
            <a:endParaRPr b="0" i="0" sz="700" u="none" cap="none" strike="noStrike">
              <a:solidFill>
                <a:srgbClr val="000000"/>
              </a:solidFill>
              <a:latin typeface="Arial"/>
              <a:ea typeface="Arial"/>
              <a:cs typeface="Arial"/>
              <a:sym typeface="Arial"/>
            </a:endParaRPr>
          </a:p>
        </p:txBody>
      </p:sp>
      <p:grpSp>
        <p:nvGrpSpPr>
          <p:cNvPr id="802" name="Google Shape;802;p51"/>
          <p:cNvGrpSpPr/>
          <p:nvPr/>
        </p:nvGrpSpPr>
        <p:grpSpPr>
          <a:xfrm>
            <a:off x="6424421" y="4748021"/>
            <a:ext cx="1092835" cy="436245"/>
            <a:chOff x="6424421" y="4748021"/>
            <a:chExt cx="1092835" cy="436245"/>
          </a:xfrm>
        </p:grpSpPr>
        <p:sp>
          <p:nvSpPr>
            <p:cNvPr id="803" name="Google Shape;803;p51"/>
            <p:cNvSpPr/>
            <p:nvPr/>
          </p:nvSpPr>
          <p:spPr>
            <a:xfrm>
              <a:off x="6424421" y="4748021"/>
              <a:ext cx="1092835" cy="436245"/>
            </a:xfrm>
            <a:custGeom>
              <a:rect b="b" l="l" r="r" t="t"/>
              <a:pathLst>
                <a:path extrusionOk="0" h="436245" w="1092834">
                  <a:moveTo>
                    <a:pt x="874776" y="0"/>
                  </a:moveTo>
                  <a:lnTo>
                    <a:pt x="0" y="0"/>
                  </a:lnTo>
                  <a:lnTo>
                    <a:pt x="217931" y="217931"/>
                  </a:lnTo>
                  <a:lnTo>
                    <a:pt x="0" y="435863"/>
                  </a:lnTo>
                  <a:lnTo>
                    <a:pt x="874776" y="435863"/>
                  </a:lnTo>
                  <a:lnTo>
                    <a:pt x="1092707" y="217931"/>
                  </a:lnTo>
                  <a:lnTo>
                    <a:pt x="874776"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4" name="Google Shape;804;p51"/>
            <p:cNvSpPr/>
            <p:nvPr/>
          </p:nvSpPr>
          <p:spPr>
            <a:xfrm>
              <a:off x="6424421" y="4748021"/>
              <a:ext cx="1092835" cy="436245"/>
            </a:xfrm>
            <a:custGeom>
              <a:rect b="b" l="l" r="r" t="t"/>
              <a:pathLst>
                <a:path extrusionOk="0" h="436245" w="1092834">
                  <a:moveTo>
                    <a:pt x="0" y="0"/>
                  </a:moveTo>
                  <a:lnTo>
                    <a:pt x="874776" y="0"/>
                  </a:lnTo>
                  <a:lnTo>
                    <a:pt x="1092707" y="217931"/>
                  </a:lnTo>
                  <a:lnTo>
                    <a:pt x="874776" y="435863"/>
                  </a:lnTo>
                  <a:lnTo>
                    <a:pt x="0" y="435863"/>
                  </a:lnTo>
                  <a:lnTo>
                    <a:pt x="217931" y="217931"/>
                  </a:lnTo>
                  <a:lnTo>
                    <a:pt x="0" y="0"/>
                  </a:lnTo>
                  <a:close/>
                </a:path>
              </a:pathLst>
            </a:custGeom>
            <a:noFill/>
            <a:ln cap="flat" cmpd="sng" w="25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05" name="Google Shape;805;p51"/>
          <p:cNvSpPr txBox="1"/>
          <p:nvPr/>
        </p:nvSpPr>
        <p:spPr>
          <a:xfrm>
            <a:off x="6698106" y="4892421"/>
            <a:ext cx="563245" cy="11990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0" i="0" lang="es-MX" sz="700" u="none" cap="none" strike="noStrike">
                <a:solidFill>
                  <a:srgbClr val="FFFFFF"/>
                </a:solidFill>
                <a:latin typeface="Arial"/>
                <a:ea typeface="Arial"/>
                <a:cs typeface="Arial"/>
                <a:sym typeface="Arial"/>
              </a:rPr>
              <a:t>Registro PAC</a:t>
            </a:r>
            <a:endParaRPr b="0" i="0" sz="700" u="none" cap="none" strike="noStrike">
              <a:solidFill>
                <a:srgbClr val="000000"/>
              </a:solidFill>
              <a:latin typeface="Arial"/>
              <a:ea typeface="Arial"/>
              <a:cs typeface="Arial"/>
              <a:sym typeface="Arial"/>
            </a:endParaRPr>
          </a:p>
        </p:txBody>
      </p:sp>
      <p:grpSp>
        <p:nvGrpSpPr>
          <p:cNvPr id="806" name="Google Shape;806;p51"/>
          <p:cNvGrpSpPr/>
          <p:nvPr/>
        </p:nvGrpSpPr>
        <p:grpSpPr>
          <a:xfrm>
            <a:off x="7299198" y="4748021"/>
            <a:ext cx="1092835" cy="436245"/>
            <a:chOff x="7299198" y="4748021"/>
            <a:chExt cx="1092835" cy="436245"/>
          </a:xfrm>
        </p:grpSpPr>
        <p:sp>
          <p:nvSpPr>
            <p:cNvPr id="807" name="Google Shape;807;p51"/>
            <p:cNvSpPr/>
            <p:nvPr/>
          </p:nvSpPr>
          <p:spPr>
            <a:xfrm>
              <a:off x="7299198" y="4748021"/>
              <a:ext cx="1092835" cy="436245"/>
            </a:xfrm>
            <a:custGeom>
              <a:rect b="b" l="l" r="r" t="t"/>
              <a:pathLst>
                <a:path extrusionOk="0" h="436245" w="1092834">
                  <a:moveTo>
                    <a:pt x="874776" y="0"/>
                  </a:moveTo>
                  <a:lnTo>
                    <a:pt x="0" y="0"/>
                  </a:lnTo>
                  <a:lnTo>
                    <a:pt x="217931" y="217931"/>
                  </a:lnTo>
                  <a:lnTo>
                    <a:pt x="0" y="435863"/>
                  </a:lnTo>
                  <a:lnTo>
                    <a:pt x="874776" y="435863"/>
                  </a:lnTo>
                  <a:lnTo>
                    <a:pt x="1092707" y="217931"/>
                  </a:lnTo>
                  <a:lnTo>
                    <a:pt x="874776"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8" name="Google Shape;808;p51"/>
            <p:cNvSpPr/>
            <p:nvPr/>
          </p:nvSpPr>
          <p:spPr>
            <a:xfrm>
              <a:off x="7299198" y="4748021"/>
              <a:ext cx="1092835" cy="436245"/>
            </a:xfrm>
            <a:custGeom>
              <a:rect b="b" l="l" r="r" t="t"/>
              <a:pathLst>
                <a:path extrusionOk="0" h="436245" w="1092834">
                  <a:moveTo>
                    <a:pt x="0" y="0"/>
                  </a:moveTo>
                  <a:lnTo>
                    <a:pt x="874776" y="0"/>
                  </a:lnTo>
                  <a:lnTo>
                    <a:pt x="1092707" y="217931"/>
                  </a:lnTo>
                  <a:lnTo>
                    <a:pt x="874776" y="435863"/>
                  </a:lnTo>
                  <a:lnTo>
                    <a:pt x="0" y="435863"/>
                  </a:lnTo>
                  <a:lnTo>
                    <a:pt x="217931" y="217931"/>
                  </a:lnTo>
                  <a:lnTo>
                    <a:pt x="0" y="0"/>
                  </a:lnTo>
                  <a:close/>
                </a:path>
              </a:pathLst>
            </a:custGeom>
            <a:noFill/>
            <a:ln cap="flat" cmpd="sng" w="25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09" name="Google Shape;809;p51"/>
          <p:cNvSpPr txBox="1"/>
          <p:nvPr/>
        </p:nvSpPr>
        <p:spPr>
          <a:xfrm>
            <a:off x="7596885" y="4892421"/>
            <a:ext cx="514984" cy="11990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0" i="0" lang="es-MX" sz="700" u="none" cap="none" strike="noStrike">
                <a:solidFill>
                  <a:srgbClr val="FFFFFF"/>
                </a:solidFill>
                <a:latin typeface="Arial"/>
                <a:ea typeface="Arial"/>
                <a:cs typeface="Arial"/>
                <a:sym typeface="Arial"/>
              </a:rPr>
              <a:t>Contabilidad</a:t>
            </a:r>
            <a:endParaRPr b="0" i="0" sz="700" u="none" cap="none" strike="noStrike">
              <a:solidFill>
                <a:srgbClr val="000000"/>
              </a:solidFill>
              <a:latin typeface="Arial"/>
              <a:ea typeface="Arial"/>
              <a:cs typeface="Arial"/>
              <a:sym typeface="Arial"/>
            </a:endParaRPr>
          </a:p>
        </p:txBody>
      </p:sp>
      <p:grpSp>
        <p:nvGrpSpPr>
          <p:cNvPr id="810" name="Google Shape;810;p51"/>
          <p:cNvGrpSpPr/>
          <p:nvPr/>
        </p:nvGrpSpPr>
        <p:grpSpPr>
          <a:xfrm>
            <a:off x="8172449" y="4748021"/>
            <a:ext cx="1092835" cy="436245"/>
            <a:chOff x="8172449" y="4748021"/>
            <a:chExt cx="1092835" cy="436245"/>
          </a:xfrm>
        </p:grpSpPr>
        <p:sp>
          <p:nvSpPr>
            <p:cNvPr id="811" name="Google Shape;811;p51"/>
            <p:cNvSpPr/>
            <p:nvPr/>
          </p:nvSpPr>
          <p:spPr>
            <a:xfrm>
              <a:off x="8172449" y="4748021"/>
              <a:ext cx="1092835" cy="436245"/>
            </a:xfrm>
            <a:custGeom>
              <a:rect b="b" l="l" r="r" t="t"/>
              <a:pathLst>
                <a:path extrusionOk="0" h="436245" w="1092834">
                  <a:moveTo>
                    <a:pt x="874776" y="0"/>
                  </a:moveTo>
                  <a:lnTo>
                    <a:pt x="0" y="0"/>
                  </a:lnTo>
                  <a:lnTo>
                    <a:pt x="217931" y="217931"/>
                  </a:lnTo>
                  <a:lnTo>
                    <a:pt x="0" y="435863"/>
                  </a:lnTo>
                  <a:lnTo>
                    <a:pt x="874776" y="435863"/>
                  </a:lnTo>
                  <a:lnTo>
                    <a:pt x="1092707" y="217931"/>
                  </a:lnTo>
                  <a:lnTo>
                    <a:pt x="874776"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2" name="Google Shape;812;p51"/>
            <p:cNvSpPr/>
            <p:nvPr/>
          </p:nvSpPr>
          <p:spPr>
            <a:xfrm>
              <a:off x="8172449" y="4748021"/>
              <a:ext cx="1092835" cy="436245"/>
            </a:xfrm>
            <a:custGeom>
              <a:rect b="b" l="l" r="r" t="t"/>
              <a:pathLst>
                <a:path extrusionOk="0" h="436245" w="1092834">
                  <a:moveTo>
                    <a:pt x="0" y="0"/>
                  </a:moveTo>
                  <a:lnTo>
                    <a:pt x="874776" y="0"/>
                  </a:lnTo>
                  <a:lnTo>
                    <a:pt x="1092707" y="217931"/>
                  </a:lnTo>
                  <a:lnTo>
                    <a:pt x="874776" y="435863"/>
                  </a:lnTo>
                  <a:lnTo>
                    <a:pt x="0" y="435863"/>
                  </a:lnTo>
                  <a:lnTo>
                    <a:pt x="217931" y="217931"/>
                  </a:lnTo>
                  <a:lnTo>
                    <a:pt x="0" y="0"/>
                  </a:lnTo>
                  <a:close/>
                </a:path>
              </a:pathLst>
            </a:custGeom>
            <a:noFill/>
            <a:ln cap="flat" cmpd="sng" w="25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13" name="Google Shape;813;p51"/>
          <p:cNvSpPr txBox="1"/>
          <p:nvPr/>
        </p:nvSpPr>
        <p:spPr>
          <a:xfrm>
            <a:off x="8469630" y="4892421"/>
            <a:ext cx="520065" cy="11990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0" i="0" lang="es-MX" sz="700" u="none" cap="none" strike="noStrike">
                <a:solidFill>
                  <a:srgbClr val="FFFFFF"/>
                </a:solidFill>
                <a:latin typeface="Arial"/>
                <a:ea typeface="Arial"/>
                <a:cs typeface="Arial"/>
                <a:sym typeface="Arial"/>
              </a:rPr>
              <a:t>Presupuesto</a:t>
            </a:r>
            <a:endParaRPr b="0" i="0" sz="700" u="none" cap="none" strike="noStrike">
              <a:solidFill>
                <a:srgbClr val="000000"/>
              </a:solidFill>
              <a:latin typeface="Arial"/>
              <a:ea typeface="Arial"/>
              <a:cs typeface="Arial"/>
              <a:sym typeface="Arial"/>
            </a:endParaRPr>
          </a:p>
        </p:txBody>
      </p:sp>
      <p:grpSp>
        <p:nvGrpSpPr>
          <p:cNvPr id="814" name="Google Shape;814;p51"/>
          <p:cNvGrpSpPr/>
          <p:nvPr/>
        </p:nvGrpSpPr>
        <p:grpSpPr>
          <a:xfrm>
            <a:off x="9047225" y="4748021"/>
            <a:ext cx="1092835" cy="436245"/>
            <a:chOff x="9047225" y="4748021"/>
            <a:chExt cx="1092835" cy="436245"/>
          </a:xfrm>
        </p:grpSpPr>
        <p:sp>
          <p:nvSpPr>
            <p:cNvPr id="815" name="Google Shape;815;p51"/>
            <p:cNvSpPr/>
            <p:nvPr/>
          </p:nvSpPr>
          <p:spPr>
            <a:xfrm>
              <a:off x="9047225" y="4748021"/>
              <a:ext cx="1092835" cy="436245"/>
            </a:xfrm>
            <a:custGeom>
              <a:rect b="b" l="l" r="r" t="t"/>
              <a:pathLst>
                <a:path extrusionOk="0" h="436245" w="1092834">
                  <a:moveTo>
                    <a:pt x="874776" y="0"/>
                  </a:moveTo>
                  <a:lnTo>
                    <a:pt x="0" y="0"/>
                  </a:lnTo>
                  <a:lnTo>
                    <a:pt x="217931" y="217931"/>
                  </a:lnTo>
                  <a:lnTo>
                    <a:pt x="0" y="435863"/>
                  </a:lnTo>
                  <a:lnTo>
                    <a:pt x="874776" y="435863"/>
                  </a:lnTo>
                  <a:lnTo>
                    <a:pt x="1092707" y="217931"/>
                  </a:lnTo>
                  <a:lnTo>
                    <a:pt x="874776"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6" name="Google Shape;816;p51"/>
            <p:cNvSpPr/>
            <p:nvPr/>
          </p:nvSpPr>
          <p:spPr>
            <a:xfrm>
              <a:off x="9047225" y="4748021"/>
              <a:ext cx="1092835" cy="436245"/>
            </a:xfrm>
            <a:custGeom>
              <a:rect b="b" l="l" r="r" t="t"/>
              <a:pathLst>
                <a:path extrusionOk="0" h="436245" w="1092834">
                  <a:moveTo>
                    <a:pt x="0" y="0"/>
                  </a:moveTo>
                  <a:lnTo>
                    <a:pt x="874776" y="0"/>
                  </a:lnTo>
                  <a:lnTo>
                    <a:pt x="1092707" y="217931"/>
                  </a:lnTo>
                  <a:lnTo>
                    <a:pt x="874776" y="435863"/>
                  </a:lnTo>
                  <a:lnTo>
                    <a:pt x="0" y="435863"/>
                  </a:lnTo>
                  <a:lnTo>
                    <a:pt x="217931" y="217931"/>
                  </a:lnTo>
                  <a:lnTo>
                    <a:pt x="0" y="0"/>
                  </a:lnTo>
                  <a:close/>
                </a:path>
              </a:pathLst>
            </a:custGeom>
            <a:noFill/>
            <a:ln cap="flat" cmpd="sng" w="25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17" name="Google Shape;817;p51"/>
          <p:cNvSpPr txBox="1"/>
          <p:nvPr/>
        </p:nvSpPr>
        <p:spPr>
          <a:xfrm>
            <a:off x="9281541" y="4846447"/>
            <a:ext cx="642620" cy="207749"/>
          </a:xfrm>
          <a:prstGeom prst="rect">
            <a:avLst/>
          </a:prstGeom>
          <a:noFill/>
          <a:ln>
            <a:noFill/>
          </a:ln>
        </p:spPr>
        <p:txBody>
          <a:bodyPr anchorCtr="0" anchor="t" bIns="0" lIns="0" spcFirstLastPara="1" rIns="0" wrap="square" tIns="27925">
            <a:spAutoFit/>
          </a:bodyPr>
          <a:lstStyle/>
          <a:p>
            <a:pPr indent="-192405" lvl="0" marL="204470" marR="5080" rtl="0" algn="l">
              <a:lnSpc>
                <a:spcPct val="102857"/>
              </a:lnSpc>
              <a:spcBef>
                <a:spcPts val="0"/>
              </a:spcBef>
              <a:spcAft>
                <a:spcPts val="0"/>
              </a:spcAft>
              <a:buNone/>
            </a:pPr>
            <a:r>
              <a:rPr b="0" i="0" lang="es-MX" sz="700" u="none" cap="none" strike="noStrike">
                <a:solidFill>
                  <a:srgbClr val="FFFFFF"/>
                </a:solidFill>
                <a:latin typeface="Arial"/>
                <a:ea typeface="Arial"/>
                <a:cs typeface="Arial"/>
                <a:sym typeface="Arial"/>
              </a:rPr>
              <a:t>Ordenadora del Gasto</a:t>
            </a:r>
            <a:endParaRPr b="0" i="0" sz="700" u="none" cap="none" strike="noStrike">
              <a:solidFill>
                <a:srgbClr val="000000"/>
              </a:solidFill>
              <a:latin typeface="Arial"/>
              <a:ea typeface="Arial"/>
              <a:cs typeface="Arial"/>
              <a:sym typeface="Arial"/>
            </a:endParaRPr>
          </a:p>
        </p:txBody>
      </p:sp>
      <p:grpSp>
        <p:nvGrpSpPr>
          <p:cNvPr id="818" name="Google Shape;818;p51"/>
          <p:cNvGrpSpPr/>
          <p:nvPr/>
        </p:nvGrpSpPr>
        <p:grpSpPr>
          <a:xfrm>
            <a:off x="9922001" y="4748021"/>
            <a:ext cx="1092835" cy="436245"/>
            <a:chOff x="9922001" y="4748021"/>
            <a:chExt cx="1092835" cy="436245"/>
          </a:xfrm>
        </p:grpSpPr>
        <p:sp>
          <p:nvSpPr>
            <p:cNvPr id="819" name="Google Shape;819;p51"/>
            <p:cNvSpPr/>
            <p:nvPr/>
          </p:nvSpPr>
          <p:spPr>
            <a:xfrm>
              <a:off x="9922001" y="4748021"/>
              <a:ext cx="1092835" cy="436245"/>
            </a:xfrm>
            <a:custGeom>
              <a:rect b="b" l="l" r="r" t="t"/>
              <a:pathLst>
                <a:path extrusionOk="0" h="436245" w="1092834">
                  <a:moveTo>
                    <a:pt x="874776" y="0"/>
                  </a:moveTo>
                  <a:lnTo>
                    <a:pt x="0" y="0"/>
                  </a:lnTo>
                  <a:lnTo>
                    <a:pt x="217931" y="217931"/>
                  </a:lnTo>
                  <a:lnTo>
                    <a:pt x="0" y="435863"/>
                  </a:lnTo>
                  <a:lnTo>
                    <a:pt x="874776" y="435863"/>
                  </a:lnTo>
                  <a:lnTo>
                    <a:pt x="1092707" y="217931"/>
                  </a:lnTo>
                  <a:lnTo>
                    <a:pt x="874776" y="0"/>
                  </a:lnTo>
                  <a:close/>
                </a:path>
              </a:pathLst>
            </a:custGeom>
            <a:solidFill>
              <a:srgbClr val="4471C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0" name="Google Shape;820;p51"/>
            <p:cNvSpPr/>
            <p:nvPr/>
          </p:nvSpPr>
          <p:spPr>
            <a:xfrm>
              <a:off x="9922001" y="4748021"/>
              <a:ext cx="1092835" cy="436245"/>
            </a:xfrm>
            <a:custGeom>
              <a:rect b="b" l="l" r="r" t="t"/>
              <a:pathLst>
                <a:path extrusionOk="0" h="436245" w="1092834">
                  <a:moveTo>
                    <a:pt x="0" y="0"/>
                  </a:moveTo>
                  <a:lnTo>
                    <a:pt x="874776" y="0"/>
                  </a:lnTo>
                  <a:lnTo>
                    <a:pt x="1092707" y="217931"/>
                  </a:lnTo>
                  <a:lnTo>
                    <a:pt x="874776" y="435863"/>
                  </a:lnTo>
                  <a:lnTo>
                    <a:pt x="0" y="435863"/>
                  </a:lnTo>
                  <a:lnTo>
                    <a:pt x="217931" y="217931"/>
                  </a:lnTo>
                  <a:lnTo>
                    <a:pt x="0" y="0"/>
                  </a:lnTo>
                  <a:close/>
                </a:path>
              </a:pathLst>
            </a:custGeom>
            <a:noFill/>
            <a:ln cap="flat" cmpd="sng" w="259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21" name="Google Shape;821;p51"/>
          <p:cNvSpPr txBox="1"/>
          <p:nvPr/>
        </p:nvSpPr>
        <p:spPr>
          <a:xfrm>
            <a:off x="10376661" y="4892421"/>
            <a:ext cx="203200" cy="11990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0" i="0" lang="es-MX" sz="700" u="none" cap="none" strike="noStrike">
                <a:solidFill>
                  <a:srgbClr val="FFFFFF"/>
                </a:solidFill>
                <a:latin typeface="Arial"/>
                <a:ea typeface="Arial"/>
                <a:cs typeface="Arial"/>
                <a:sym typeface="Arial"/>
              </a:rPr>
              <a:t>CAF</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grpSp>
        <p:nvGrpSpPr>
          <p:cNvPr id="826" name="Google Shape;826;p52"/>
          <p:cNvGrpSpPr/>
          <p:nvPr/>
        </p:nvGrpSpPr>
        <p:grpSpPr>
          <a:xfrm>
            <a:off x="0" y="0"/>
            <a:ext cx="12192000" cy="6858508"/>
            <a:chOff x="0" y="0"/>
            <a:chExt cx="12192000" cy="6858508"/>
          </a:xfrm>
        </p:grpSpPr>
        <p:pic>
          <p:nvPicPr>
            <p:cNvPr id="827" name="Google Shape;827;p5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28" name="Google Shape;828;p52"/>
            <p:cNvSpPr/>
            <p:nvPr/>
          </p:nvSpPr>
          <p:spPr>
            <a:xfrm>
              <a:off x="10943843" y="2532888"/>
              <a:ext cx="1245235" cy="4325620"/>
            </a:xfrm>
            <a:custGeom>
              <a:rect b="b" l="l" r="r" t="t"/>
              <a:pathLst>
                <a:path extrusionOk="0" h="4325620" w="1245234">
                  <a:moveTo>
                    <a:pt x="1245107" y="0"/>
                  </a:moveTo>
                  <a:lnTo>
                    <a:pt x="0" y="4325111"/>
                  </a:lnTo>
                  <a:lnTo>
                    <a:pt x="1245107" y="4325111"/>
                  </a:lnTo>
                  <a:lnTo>
                    <a:pt x="1245107" y="0"/>
                  </a:lnTo>
                  <a:close/>
                </a:path>
              </a:pathLst>
            </a:custGeom>
            <a:solidFill>
              <a:srgbClr val="FF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9" name="Google Shape;829;p52"/>
            <p:cNvSpPr/>
            <p:nvPr/>
          </p:nvSpPr>
          <p:spPr>
            <a:xfrm>
              <a:off x="10943843" y="0"/>
              <a:ext cx="1245235" cy="2533015"/>
            </a:xfrm>
            <a:custGeom>
              <a:rect b="b" l="l" r="r" t="t"/>
              <a:pathLst>
                <a:path extrusionOk="0" h="2533015" w="1245234">
                  <a:moveTo>
                    <a:pt x="1245107" y="0"/>
                  </a:moveTo>
                  <a:lnTo>
                    <a:pt x="0" y="0"/>
                  </a:lnTo>
                  <a:lnTo>
                    <a:pt x="1245107" y="2532888"/>
                  </a:lnTo>
                  <a:lnTo>
                    <a:pt x="1245107" y="0"/>
                  </a:lnTo>
                  <a:close/>
                </a:path>
              </a:pathLst>
            </a:custGeom>
            <a:solidFill>
              <a:srgbClr val="CC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830" name="Google Shape;830;p52"/>
            <p:cNvPicPr preferRelativeResize="0"/>
            <p:nvPr/>
          </p:nvPicPr>
          <p:blipFill rotWithShape="1">
            <a:blip r:embed="rId4">
              <a:alphaModFix/>
            </a:blip>
            <a:srcRect b="0" l="0" r="0" t="0"/>
            <a:stretch/>
          </p:blipFill>
          <p:spPr>
            <a:xfrm>
              <a:off x="11155680" y="6463284"/>
              <a:ext cx="954024" cy="312418"/>
            </a:xfrm>
            <a:prstGeom prst="rect">
              <a:avLst/>
            </a:prstGeom>
            <a:noFill/>
            <a:ln>
              <a:noFill/>
            </a:ln>
          </p:spPr>
        </p:pic>
      </p:grpSp>
      <p:sp>
        <p:nvSpPr>
          <p:cNvPr id="831" name="Google Shape;831;p52"/>
          <p:cNvSpPr txBox="1"/>
          <p:nvPr>
            <p:ph type="title"/>
          </p:nvPr>
        </p:nvSpPr>
        <p:spPr>
          <a:xfrm>
            <a:off x="838200" y="775273"/>
            <a:ext cx="10515600" cy="505267"/>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100"/>
              </a:spcBef>
              <a:spcAft>
                <a:spcPts val="0"/>
              </a:spcAft>
              <a:buSzPts val="1800"/>
              <a:buNone/>
            </a:pPr>
            <a:r>
              <a:rPr lang="es-MX" sz="3200"/>
              <a:t>AREA DE PRESUPUESTO - CONTABILIDAD</a:t>
            </a:r>
            <a:endParaRPr sz="3200"/>
          </a:p>
        </p:txBody>
      </p:sp>
      <p:grpSp>
        <p:nvGrpSpPr>
          <p:cNvPr id="832" name="Google Shape;832;p52"/>
          <p:cNvGrpSpPr/>
          <p:nvPr/>
        </p:nvGrpSpPr>
        <p:grpSpPr>
          <a:xfrm>
            <a:off x="1965960" y="1231379"/>
            <a:ext cx="6886829" cy="4192791"/>
            <a:chOff x="1965960" y="1231379"/>
            <a:chExt cx="6886829" cy="4192791"/>
          </a:xfrm>
        </p:grpSpPr>
        <p:sp>
          <p:nvSpPr>
            <p:cNvPr id="833" name="Google Shape;833;p52"/>
            <p:cNvSpPr/>
            <p:nvPr/>
          </p:nvSpPr>
          <p:spPr>
            <a:xfrm>
              <a:off x="4032504" y="3009900"/>
              <a:ext cx="4820285" cy="2414270"/>
            </a:xfrm>
            <a:custGeom>
              <a:rect b="b" l="l" r="r" t="t"/>
              <a:pathLst>
                <a:path extrusionOk="0" h="2414270" w="4820284">
                  <a:moveTo>
                    <a:pt x="3442716" y="0"/>
                  </a:moveTo>
                  <a:lnTo>
                    <a:pt x="3442716" y="223265"/>
                  </a:lnTo>
                  <a:lnTo>
                    <a:pt x="4819777" y="223265"/>
                  </a:lnTo>
                  <a:lnTo>
                    <a:pt x="4819777" y="327660"/>
                  </a:lnTo>
                </a:path>
                <a:path extrusionOk="0" h="2414270" w="4820284">
                  <a:moveTo>
                    <a:pt x="3442716" y="0"/>
                  </a:moveTo>
                  <a:lnTo>
                    <a:pt x="3442716" y="327660"/>
                  </a:lnTo>
                </a:path>
                <a:path extrusionOk="0" h="2414270" w="4820284">
                  <a:moveTo>
                    <a:pt x="2065020" y="2086356"/>
                  </a:moveTo>
                  <a:lnTo>
                    <a:pt x="2065020" y="2309622"/>
                  </a:lnTo>
                  <a:lnTo>
                    <a:pt x="4130675" y="2309622"/>
                  </a:lnTo>
                  <a:lnTo>
                    <a:pt x="4130675" y="2414016"/>
                  </a:lnTo>
                </a:path>
                <a:path extrusionOk="0" h="2414270" w="4820284">
                  <a:moveTo>
                    <a:pt x="2065020" y="2086356"/>
                  </a:moveTo>
                  <a:lnTo>
                    <a:pt x="2065020" y="2309622"/>
                  </a:lnTo>
                  <a:lnTo>
                    <a:pt x="2753614" y="2309622"/>
                  </a:lnTo>
                  <a:lnTo>
                    <a:pt x="2753614" y="2414016"/>
                  </a:lnTo>
                </a:path>
                <a:path extrusionOk="0" h="2414270" w="4820284">
                  <a:moveTo>
                    <a:pt x="2064766" y="2086356"/>
                  </a:moveTo>
                  <a:lnTo>
                    <a:pt x="2064766" y="2309622"/>
                  </a:lnTo>
                  <a:lnTo>
                    <a:pt x="1376172" y="2309622"/>
                  </a:lnTo>
                  <a:lnTo>
                    <a:pt x="1376172" y="2414016"/>
                  </a:lnTo>
                </a:path>
                <a:path extrusionOk="0" h="2414270" w="4820284">
                  <a:moveTo>
                    <a:pt x="2065655" y="2086356"/>
                  </a:moveTo>
                  <a:lnTo>
                    <a:pt x="2065655" y="2309622"/>
                  </a:lnTo>
                  <a:lnTo>
                    <a:pt x="0" y="2309622"/>
                  </a:lnTo>
                  <a:lnTo>
                    <a:pt x="0" y="2414016"/>
                  </a:lnTo>
                </a:path>
                <a:path extrusionOk="0" h="2414270" w="4820284">
                  <a:moveTo>
                    <a:pt x="2065020" y="1042416"/>
                  </a:moveTo>
                  <a:lnTo>
                    <a:pt x="2065020" y="1370076"/>
                  </a:lnTo>
                </a:path>
                <a:path extrusionOk="0" h="2414270" w="4820284">
                  <a:moveTo>
                    <a:pt x="3442080" y="0"/>
                  </a:moveTo>
                  <a:lnTo>
                    <a:pt x="3442080" y="223265"/>
                  </a:lnTo>
                  <a:lnTo>
                    <a:pt x="2065020" y="223265"/>
                  </a:lnTo>
                  <a:lnTo>
                    <a:pt x="2065020" y="327660"/>
                  </a:lnTo>
                </a:path>
              </a:pathLst>
            </a:custGeom>
            <a:noFill/>
            <a:ln cap="flat" cmpd="sng" w="9525">
              <a:solidFill>
                <a:srgbClr val="D6702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4" name="Google Shape;834;p52"/>
            <p:cNvSpPr/>
            <p:nvPr/>
          </p:nvSpPr>
          <p:spPr>
            <a:xfrm>
              <a:off x="5385816" y="1967483"/>
              <a:ext cx="2089150" cy="327660"/>
            </a:xfrm>
            <a:custGeom>
              <a:rect b="b" l="l" r="r" t="t"/>
              <a:pathLst>
                <a:path extrusionOk="0" h="327660" w="2089150">
                  <a:moveTo>
                    <a:pt x="0" y="0"/>
                  </a:moveTo>
                  <a:lnTo>
                    <a:pt x="0" y="223265"/>
                  </a:lnTo>
                  <a:lnTo>
                    <a:pt x="2089023" y="223265"/>
                  </a:lnTo>
                  <a:lnTo>
                    <a:pt x="2089023" y="327660"/>
                  </a:lnTo>
                </a:path>
              </a:pathLst>
            </a:custGeom>
            <a:noFill/>
            <a:ln cap="flat" cmpd="sng" w="9525">
              <a:solidFill>
                <a:srgbClr val="BC612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5" name="Google Shape;835;p52"/>
            <p:cNvSpPr/>
            <p:nvPr/>
          </p:nvSpPr>
          <p:spPr>
            <a:xfrm>
              <a:off x="1965960" y="3009900"/>
              <a:ext cx="2755265" cy="327660"/>
            </a:xfrm>
            <a:custGeom>
              <a:rect b="b" l="l" r="r" t="t"/>
              <a:pathLst>
                <a:path extrusionOk="0" h="327660" w="2755265">
                  <a:moveTo>
                    <a:pt x="1377695" y="0"/>
                  </a:moveTo>
                  <a:lnTo>
                    <a:pt x="1377695" y="223265"/>
                  </a:lnTo>
                  <a:lnTo>
                    <a:pt x="2754756" y="223265"/>
                  </a:lnTo>
                  <a:lnTo>
                    <a:pt x="2754756" y="327660"/>
                  </a:lnTo>
                </a:path>
                <a:path extrusionOk="0" h="327660" w="2755265">
                  <a:moveTo>
                    <a:pt x="1377695" y="0"/>
                  </a:moveTo>
                  <a:lnTo>
                    <a:pt x="1377695" y="327660"/>
                  </a:lnTo>
                </a:path>
                <a:path extrusionOk="0" h="327660" w="2755265">
                  <a:moveTo>
                    <a:pt x="1377061" y="0"/>
                  </a:moveTo>
                  <a:lnTo>
                    <a:pt x="1377061" y="223265"/>
                  </a:lnTo>
                  <a:lnTo>
                    <a:pt x="0" y="223265"/>
                  </a:lnTo>
                  <a:lnTo>
                    <a:pt x="0" y="327660"/>
                  </a:lnTo>
                </a:path>
              </a:pathLst>
            </a:custGeom>
            <a:noFill/>
            <a:ln cap="flat" cmpd="sng" w="9525">
              <a:solidFill>
                <a:srgbClr val="D6702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6" name="Google Shape;836;p52"/>
            <p:cNvSpPr/>
            <p:nvPr/>
          </p:nvSpPr>
          <p:spPr>
            <a:xfrm>
              <a:off x="3343656" y="1967483"/>
              <a:ext cx="2042795" cy="327660"/>
            </a:xfrm>
            <a:custGeom>
              <a:rect b="b" l="l" r="r" t="t"/>
              <a:pathLst>
                <a:path extrusionOk="0" h="327660" w="2042795">
                  <a:moveTo>
                    <a:pt x="2042414" y="0"/>
                  </a:moveTo>
                  <a:lnTo>
                    <a:pt x="2042414" y="223265"/>
                  </a:lnTo>
                  <a:lnTo>
                    <a:pt x="0" y="223265"/>
                  </a:lnTo>
                  <a:lnTo>
                    <a:pt x="0" y="327660"/>
                  </a:lnTo>
                </a:path>
              </a:pathLst>
            </a:custGeom>
            <a:noFill/>
            <a:ln cap="flat" cmpd="sng" w="9525">
              <a:solidFill>
                <a:srgbClr val="BC612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837" name="Google Shape;837;p52"/>
            <p:cNvPicPr preferRelativeResize="0"/>
            <p:nvPr/>
          </p:nvPicPr>
          <p:blipFill rotWithShape="1">
            <a:blip r:embed="rId5">
              <a:alphaModFix/>
            </a:blip>
            <a:srcRect b="0" l="0" r="0" t="0"/>
            <a:stretch/>
          </p:blipFill>
          <p:spPr>
            <a:xfrm>
              <a:off x="4256532" y="1231379"/>
              <a:ext cx="2253995" cy="797064"/>
            </a:xfrm>
            <a:prstGeom prst="rect">
              <a:avLst/>
            </a:prstGeom>
            <a:noFill/>
            <a:ln>
              <a:noFill/>
            </a:ln>
          </p:spPr>
        </p:pic>
        <p:pic>
          <p:nvPicPr>
            <p:cNvPr id="838" name="Google Shape;838;p52"/>
            <p:cNvPicPr preferRelativeResize="0"/>
            <p:nvPr/>
          </p:nvPicPr>
          <p:blipFill rotWithShape="1">
            <a:blip r:embed="rId6">
              <a:alphaModFix/>
            </a:blip>
            <a:srcRect b="0" l="0" r="0" t="0"/>
            <a:stretch/>
          </p:blipFill>
          <p:spPr>
            <a:xfrm>
              <a:off x="4299204" y="1251203"/>
              <a:ext cx="2173224" cy="716280"/>
            </a:xfrm>
            <a:prstGeom prst="rect">
              <a:avLst/>
            </a:prstGeom>
            <a:noFill/>
            <a:ln>
              <a:noFill/>
            </a:ln>
          </p:spPr>
        </p:pic>
        <p:sp>
          <p:nvSpPr>
            <p:cNvPr id="839" name="Google Shape;839;p52"/>
            <p:cNvSpPr/>
            <p:nvPr/>
          </p:nvSpPr>
          <p:spPr>
            <a:xfrm>
              <a:off x="4424172" y="1370075"/>
              <a:ext cx="2173605" cy="716280"/>
            </a:xfrm>
            <a:custGeom>
              <a:rect b="b" l="l" r="r" t="t"/>
              <a:pathLst>
                <a:path extrusionOk="0" h="716280" w="2173604">
                  <a:moveTo>
                    <a:pt x="2101596" y="0"/>
                  </a:moveTo>
                  <a:lnTo>
                    <a:pt x="71627" y="0"/>
                  </a:lnTo>
                  <a:lnTo>
                    <a:pt x="43773" y="5637"/>
                  </a:lnTo>
                  <a:lnTo>
                    <a:pt x="21002" y="21002"/>
                  </a:lnTo>
                  <a:lnTo>
                    <a:pt x="5637" y="43773"/>
                  </a:lnTo>
                  <a:lnTo>
                    <a:pt x="0" y="71627"/>
                  </a:lnTo>
                  <a:lnTo>
                    <a:pt x="0" y="644651"/>
                  </a:lnTo>
                  <a:lnTo>
                    <a:pt x="5637" y="672506"/>
                  </a:lnTo>
                  <a:lnTo>
                    <a:pt x="21002" y="695277"/>
                  </a:lnTo>
                  <a:lnTo>
                    <a:pt x="43773" y="710642"/>
                  </a:lnTo>
                  <a:lnTo>
                    <a:pt x="71627" y="716279"/>
                  </a:lnTo>
                  <a:lnTo>
                    <a:pt x="2101596" y="716279"/>
                  </a:lnTo>
                  <a:lnTo>
                    <a:pt x="2129450" y="710642"/>
                  </a:lnTo>
                  <a:lnTo>
                    <a:pt x="2152221" y="695277"/>
                  </a:lnTo>
                  <a:lnTo>
                    <a:pt x="2167586" y="672506"/>
                  </a:lnTo>
                  <a:lnTo>
                    <a:pt x="2173224" y="644651"/>
                  </a:lnTo>
                  <a:lnTo>
                    <a:pt x="2173224" y="71627"/>
                  </a:lnTo>
                  <a:lnTo>
                    <a:pt x="2167586" y="43773"/>
                  </a:lnTo>
                  <a:lnTo>
                    <a:pt x="2152221" y="21002"/>
                  </a:lnTo>
                  <a:lnTo>
                    <a:pt x="2129450" y="5637"/>
                  </a:lnTo>
                  <a:lnTo>
                    <a:pt x="2101596" y="0"/>
                  </a:lnTo>
                  <a:close/>
                </a:path>
              </a:pathLst>
            </a:custGeom>
            <a:solidFill>
              <a:srgbClr val="F8D6CD">
                <a:alpha val="8980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0" name="Google Shape;840;p52"/>
            <p:cNvSpPr/>
            <p:nvPr/>
          </p:nvSpPr>
          <p:spPr>
            <a:xfrm>
              <a:off x="4424172" y="1370075"/>
              <a:ext cx="2173605" cy="716280"/>
            </a:xfrm>
            <a:custGeom>
              <a:rect b="b" l="l" r="r" t="t"/>
              <a:pathLst>
                <a:path extrusionOk="0" h="716280" w="2173604">
                  <a:moveTo>
                    <a:pt x="0" y="71627"/>
                  </a:moveTo>
                  <a:lnTo>
                    <a:pt x="5637" y="43773"/>
                  </a:lnTo>
                  <a:lnTo>
                    <a:pt x="21002" y="21002"/>
                  </a:lnTo>
                  <a:lnTo>
                    <a:pt x="43773" y="5637"/>
                  </a:lnTo>
                  <a:lnTo>
                    <a:pt x="71627" y="0"/>
                  </a:lnTo>
                  <a:lnTo>
                    <a:pt x="2101596" y="0"/>
                  </a:lnTo>
                  <a:lnTo>
                    <a:pt x="2129450" y="5637"/>
                  </a:lnTo>
                  <a:lnTo>
                    <a:pt x="2152221" y="21002"/>
                  </a:lnTo>
                  <a:lnTo>
                    <a:pt x="2167586" y="43773"/>
                  </a:lnTo>
                  <a:lnTo>
                    <a:pt x="2173224" y="71627"/>
                  </a:lnTo>
                  <a:lnTo>
                    <a:pt x="2173224" y="644651"/>
                  </a:lnTo>
                  <a:lnTo>
                    <a:pt x="2167586" y="672506"/>
                  </a:lnTo>
                  <a:lnTo>
                    <a:pt x="2152221" y="695277"/>
                  </a:lnTo>
                  <a:lnTo>
                    <a:pt x="2129450" y="710642"/>
                  </a:lnTo>
                  <a:lnTo>
                    <a:pt x="2101596" y="716279"/>
                  </a:lnTo>
                  <a:lnTo>
                    <a:pt x="71627" y="716279"/>
                  </a:lnTo>
                  <a:lnTo>
                    <a:pt x="43773" y="710642"/>
                  </a:lnTo>
                  <a:lnTo>
                    <a:pt x="21002" y="695277"/>
                  </a:lnTo>
                  <a:lnTo>
                    <a:pt x="5637" y="672506"/>
                  </a:lnTo>
                  <a:lnTo>
                    <a:pt x="0" y="644651"/>
                  </a:lnTo>
                  <a:lnTo>
                    <a:pt x="0" y="71627"/>
                  </a:lnTo>
                  <a:close/>
                </a:path>
              </a:pathLst>
            </a:custGeom>
            <a:noFill/>
            <a:ln cap="flat" cmpd="sng" w="9525">
              <a:solidFill>
                <a:srgbClr val="EC7C3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41" name="Google Shape;841;p52"/>
          <p:cNvSpPr txBox="1"/>
          <p:nvPr/>
        </p:nvSpPr>
        <p:spPr>
          <a:xfrm>
            <a:off x="4554728" y="1429969"/>
            <a:ext cx="1911350" cy="565150"/>
          </a:xfrm>
          <a:prstGeom prst="rect">
            <a:avLst/>
          </a:prstGeom>
          <a:noFill/>
          <a:ln>
            <a:noFill/>
          </a:ln>
        </p:spPr>
        <p:txBody>
          <a:bodyPr anchorCtr="0" anchor="t" bIns="0" lIns="0" spcFirstLastPara="1" rIns="0" wrap="square" tIns="39350">
            <a:spAutoFit/>
          </a:bodyPr>
          <a:lstStyle/>
          <a:p>
            <a:pPr indent="1905" lvl="0" marL="12065" marR="5080" rtl="0" algn="ctr">
              <a:lnSpc>
                <a:spcPct val="86200"/>
              </a:lnSpc>
              <a:spcBef>
                <a:spcPts val="0"/>
              </a:spcBef>
              <a:spcAft>
                <a:spcPts val="0"/>
              </a:spcAft>
              <a:buNone/>
            </a:pPr>
            <a:r>
              <a:rPr b="0" i="0" lang="es-MX" sz="1300" u="none" cap="none" strike="noStrike">
                <a:solidFill>
                  <a:srgbClr val="000000"/>
                </a:solidFill>
                <a:latin typeface="Arial"/>
                <a:ea typeface="Arial"/>
                <a:cs typeface="Arial"/>
                <a:sym typeface="Arial"/>
              </a:rPr>
              <a:t>Fabian Andrés Sánchez Profesional Especializado 222 – 24</a:t>
            </a:r>
            <a:endParaRPr b="0" i="0" sz="1300" u="none" cap="none" strike="noStrike">
              <a:solidFill>
                <a:srgbClr val="000000"/>
              </a:solidFill>
              <a:latin typeface="Arial"/>
              <a:ea typeface="Arial"/>
              <a:cs typeface="Arial"/>
              <a:sym typeface="Arial"/>
            </a:endParaRPr>
          </a:p>
        </p:txBody>
      </p:sp>
      <p:grpSp>
        <p:nvGrpSpPr>
          <p:cNvPr id="842" name="Google Shape;842;p52"/>
          <p:cNvGrpSpPr/>
          <p:nvPr/>
        </p:nvGrpSpPr>
        <p:grpSpPr>
          <a:xfrm>
            <a:off x="1808988" y="2275306"/>
            <a:ext cx="3152140" cy="853720"/>
            <a:chOff x="1808988" y="2275306"/>
            <a:chExt cx="3152140" cy="853720"/>
          </a:xfrm>
        </p:grpSpPr>
        <p:pic>
          <p:nvPicPr>
            <p:cNvPr id="843" name="Google Shape;843;p52"/>
            <p:cNvPicPr preferRelativeResize="0"/>
            <p:nvPr/>
          </p:nvPicPr>
          <p:blipFill rotWithShape="1">
            <a:blip r:embed="rId7">
              <a:alphaModFix/>
            </a:blip>
            <a:srcRect b="0" l="0" r="0" t="0"/>
            <a:stretch/>
          </p:blipFill>
          <p:spPr>
            <a:xfrm>
              <a:off x="1808988" y="2275306"/>
              <a:ext cx="3064764" cy="795553"/>
            </a:xfrm>
            <a:prstGeom prst="rect">
              <a:avLst/>
            </a:prstGeom>
            <a:noFill/>
            <a:ln>
              <a:noFill/>
            </a:ln>
          </p:spPr>
        </p:pic>
        <p:pic>
          <p:nvPicPr>
            <p:cNvPr id="844" name="Google Shape;844;p52"/>
            <p:cNvPicPr preferRelativeResize="0"/>
            <p:nvPr/>
          </p:nvPicPr>
          <p:blipFill rotWithShape="1">
            <a:blip r:embed="rId8">
              <a:alphaModFix/>
            </a:blip>
            <a:srcRect b="0" l="0" r="0" t="0"/>
            <a:stretch/>
          </p:blipFill>
          <p:spPr>
            <a:xfrm>
              <a:off x="1851660" y="2295144"/>
              <a:ext cx="2983991" cy="714755"/>
            </a:xfrm>
            <a:prstGeom prst="rect">
              <a:avLst/>
            </a:prstGeom>
            <a:noFill/>
            <a:ln>
              <a:noFill/>
            </a:ln>
          </p:spPr>
        </p:pic>
        <p:sp>
          <p:nvSpPr>
            <p:cNvPr id="845" name="Google Shape;845;p52"/>
            <p:cNvSpPr/>
            <p:nvPr/>
          </p:nvSpPr>
          <p:spPr>
            <a:xfrm>
              <a:off x="1976628" y="2414016"/>
              <a:ext cx="2984500" cy="715010"/>
            </a:xfrm>
            <a:custGeom>
              <a:rect b="b" l="l" r="r" t="t"/>
              <a:pathLst>
                <a:path extrusionOk="0" h="715010" w="2984500">
                  <a:moveTo>
                    <a:pt x="2912491" y="0"/>
                  </a:moveTo>
                  <a:lnTo>
                    <a:pt x="71501" y="0"/>
                  </a:lnTo>
                  <a:lnTo>
                    <a:pt x="43666" y="5617"/>
                  </a:lnTo>
                  <a:lnTo>
                    <a:pt x="20939" y="20939"/>
                  </a:lnTo>
                  <a:lnTo>
                    <a:pt x="5617" y="43666"/>
                  </a:lnTo>
                  <a:lnTo>
                    <a:pt x="0" y="71500"/>
                  </a:lnTo>
                  <a:lnTo>
                    <a:pt x="0" y="643255"/>
                  </a:lnTo>
                  <a:lnTo>
                    <a:pt x="5617" y="671089"/>
                  </a:lnTo>
                  <a:lnTo>
                    <a:pt x="20939" y="693816"/>
                  </a:lnTo>
                  <a:lnTo>
                    <a:pt x="43666" y="709138"/>
                  </a:lnTo>
                  <a:lnTo>
                    <a:pt x="71501" y="714756"/>
                  </a:lnTo>
                  <a:lnTo>
                    <a:pt x="2912491" y="714756"/>
                  </a:lnTo>
                  <a:lnTo>
                    <a:pt x="2940325" y="709138"/>
                  </a:lnTo>
                  <a:lnTo>
                    <a:pt x="2963052" y="693816"/>
                  </a:lnTo>
                  <a:lnTo>
                    <a:pt x="2978374" y="671089"/>
                  </a:lnTo>
                  <a:lnTo>
                    <a:pt x="2983992" y="643255"/>
                  </a:lnTo>
                  <a:lnTo>
                    <a:pt x="2983992" y="71500"/>
                  </a:lnTo>
                  <a:lnTo>
                    <a:pt x="2978374" y="43666"/>
                  </a:lnTo>
                  <a:lnTo>
                    <a:pt x="2963052" y="20939"/>
                  </a:lnTo>
                  <a:lnTo>
                    <a:pt x="2940325" y="5617"/>
                  </a:lnTo>
                  <a:lnTo>
                    <a:pt x="2912491" y="0"/>
                  </a:lnTo>
                  <a:close/>
                </a:path>
              </a:pathLst>
            </a:custGeom>
            <a:solidFill>
              <a:srgbClr val="F8D6CD">
                <a:alpha val="8980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6" name="Google Shape;846;p52"/>
            <p:cNvSpPr/>
            <p:nvPr/>
          </p:nvSpPr>
          <p:spPr>
            <a:xfrm>
              <a:off x="1976628" y="2414016"/>
              <a:ext cx="2984500" cy="715010"/>
            </a:xfrm>
            <a:custGeom>
              <a:rect b="b" l="l" r="r" t="t"/>
              <a:pathLst>
                <a:path extrusionOk="0" h="715010" w="2984500">
                  <a:moveTo>
                    <a:pt x="0" y="71500"/>
                  </a:moveTo>
                  <a:lnTo>
                    <a:pt x="5617" y="43666"/>
                  </a:lnTo>
                  <a:lnTo>
                    <a:pt x="20939" y="20939"/>
                  </a:lnTo>
                  <a:lnTo>
                    <a:pt x="43666" y="5617"/>
                  </a:lnTo>
                  <a:lnTo>
                    <a:pt x="71501" y="0"/>
                  </a:lnTo>
                  <a:lnTo>
                    <a:pt x="2912491" y="0"/>
                  </a:lnTo>
                  <a:lnTo>
                    <a:pt x="2940325" y="5617"/>
                  </a:lnTo>
                  <a:lnTo>
                    <a:pt x="2963052" y="20939"/>
                  </a:lnTo>
                  <a:lnTo>
                    <a:pt x="2978374" y="43666"/>
                  </a:lnTo>
                  <a:lnTo>
                    <a:pt x="2983992" y="71500"/>
                  </a:lnTo>
                  <a:lnTo>
                    <a:pt x="2983992" y="643255"/>
                  </a:lnTo>
                  <a:lnTo>
                    <a:pt x="2978374" y="671089"/>
                  </a:lnTo>
                  <a:lnTo>
                    <a:pt x="2963052" y="693816"/>
                  </a:lnTo>
                  <a:lnTo>
                    <a:pt x="2940325" y="709138"/>
                  </a:lnTo>
                  <a:lnTo>
                    <a:pt x="2912491" y="714756"/>
                  </a:lnTo>
                  <a:lnTo>
                    <a:pt x="71501" y="714756"/>
                  </a:lnTo>
                  <a:lnTo>
                    <a:pt x="43666" y="709138"/>
                  </a:lnTo>
                  <a:lnTo>
                    <a:pt x="20939" y="693816"/>
                  </a:lnTo>
                  <a:lnTo>
                    <a:pt x="5617" y="671089"/>
                  </a:lnTo>
                  <a:lnTo>
                    <a:pt x="0" y="643255"/>
                  </a:lnTo>
                  <a:lnTo>
                    <a:pt x="0" y="71500"/>
                  </a:lnTo>
                  <a:close/>
                </a:path>
              </a:pathLst>
            </a:custGeom>
            <a:noFill/>
            <a:ln cap="flat" cmpd="sng" w="9525">
              <a:solidFill>
                <a:srgbClr val="EC7C3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47" name="Google Shape;847;p52"/>
          <p:cNvSpPr txBox="1"/>
          <p:nvPr/>
        </p:nvSpPr>
        <p:spPr>
          <a:xfrm>
            <a:off x="2218435" y="2473832"/>
            <a:ext cx="2502535" cy="564515"/>
          </a:xfrm>
          <a:prstGeom prst="rect">
            <a:avLst/>
          </a:prstGeom>
          <a:noFill/>
          <a:ln>
            <a:noFill/>
          </a:ln>
        </p:spPr>
        <p:txBody>
          <a:bodyPr anchorCtr="0" anchor="t" bIns="0" lIns="0" spcFirstLastPara="1" rIns="0" wrap="square" tIns="40625">
            <a:spAutoFit/>
          </a:bodyPr>
          <a:lstStyle/>
          <a:p>
            <a:pPr indent="-635" lvl="0" marL="12700" marR="5080" rtl="0" algn="ctr">
              <a:lnSpc>
                <a:spcPct val="103076"/>
              </a:lnSpc>
              <a:spcBef>
                <a:spcPts val="0"/>
              </a:spcBef>
              <a:spcAft>
                <a:spcPts val="0"/>
              </a:spcAft>
              <a:buNone/>
            </a:pPr>
            <a:r>
              <a:rPr b="0" i="0" lang="es-MX" sz="1300" u="none" cap="none" strike="noStrike">
                <a:solidFill>
                  <a:srgbClr val="000000"/>
                </a:solidFill>
                <a:latin typeface="Arial"/>
                <a:ea typeface="Arial"/>
                <a:cs typeface="Arial"/>
                <a:sym typeface="Arial"/>
              </a:rPr>
              <a:t>Clementina Puentes Ayala Profesional Universitario 219 – 15 Contabilidad</a:t>
            </a:r>
            <a:endParaRPr b="0" i="0" sz="1300" u="none" cap="none" strike="noStrike">
              <a:solidFill>
                <a:srgbClr val="000000"/>
              </a:solidFill>
              <a:latin typeface="Arial"/>
              <a:ea typeface="Arial"/>
              <a:cs typeface="Arial"/>
              <a:sym typeface="Arial"/>
            </a:endParaRPr>
          </a:p>
        </p:txBody>
      </p:sp>
      <p:grpSp>
        <p:nvGrpSpPr>
          <p:cNvPr id="848" name="Google Shape;848;p52"/>
          <p:cNvGrpSpPr/>
          <p:nvPr/>
        </p:nvGrpSpPr>
        <p:grpSpPr>
          <a:xfrm>
            <a:off x="1360932" y="3317722"/>
            <a:ext cx="1294130" cy="854990"/>
            <a:chOff x="1360932" y="3317722"/>
            <a:chExt cx="1294130" cy="854990"/>
          </a:xfrm>
        </p:grpSpPr>
        <p:pic>
          <p:nvPicPr>
            <p:cNvPr id="849" name="Google Shape;849;p52"/>
            <p:cNvPicPr preferRelativeResize="0"/>
            <p:nvPr/>
          </p:nvPicPr>
          <p:blipFill rotWithShape="1">
            <a:blip r:embed="rId9">
              <a:alphaModFix/>
            </a:blip>
            <a:srcRect b="0" l="0" r="0" t="0"/>
            <a:stretch/>
          </p:blipFill>
          <p:spPr>
            <a:xfrm>
              <a:off x="1360932" y="3317722"/>
              <a:ext cx="1207020" cy="795553"/>
            </a:xfrm>
            <a:prstGeom prst="rect">
              <a:avLst/>
            </a:prstGeom>
            <a:noFill/>
            <a:ln>
              <a:noFill/>
            </a:ln>
          </p:spPr>
        </p:pic>
        <p:pic>
          <p:nvPicPr>
            <p:cNvPr id="850" name="Google Shape;850;p52"/>
            <p:cNvPicPr preferRelativeResize="0"/>
            <p:nvPr/>
          </p:nvPicPr>
          <p:blipFill rotWithShape="1">
            <a:blip r:embed="rId10">
              <a:alphaModFix/>
            </a:blip>
            <a:srcRect b="0" l="0" r="0" t="0"/>
            <a:stretch/>
          </p:blipFill>
          <p:spPr>
            <a:xfrm>
              <a:off x="1403604" y="3337560"/>
              <a:ext cx="1126236" cy="714756"/>
            </a:xfrm>
            <a:prstGeom prst="rect">
              <a:avLst/>
            </a:prstGeom>
            <a:noFill/>
            <a:ln>
              <a:noFill/>
            </a:ln>
          </p:spPr>
        </p:pic>
        <p:sp>
          <p:nvSpPr>
            <p:cNvPr id="851" name="Google Shape;851;p52"/>
            <p:cNvSpPr/>
            <p:nvPr/>
          </p:nvSpPr>
          <p:spPr>
            <a:xfrm>
              <a:off x="1528572" y="3456432"/>
              <a:ext cx="1126490" cy="716280"/>
            </a:xfrm>
            <a:custGeom>
              <a:rect b="b" l="l" r="r" t="t"/>
              <a:pathLst>
                <a:path extrusionOk="0" h="716279" w="1126489">
                  <a:moveTo>
                    <a:pt x="1054608" y="0"/>
                  </a:moveTo>
                  <a:lnTo>
                    <a:pt x="71628" y="0"/>
                  </a:lnTo>
                  <a:lnTo>
                    <a:pt x="43773" y="5637"/>
                  </a:lnTo>
                  <a:lnTo>
                    <a:pt x="21002" y="21002"/>
                  </a:lnTo>
                  <a:lnTo>
                    <a:pt x="5637" y="43773"/>
                  </a:lnTo>
                  <a:lnTo>
                    <a:pt x="0" y="71627"/>
                  </a:lnTo>
                  <a:lnTo>
                    <a:pt x="0" y="644651"/>
                  </a:lnTo>
                  <a:lnTo>
                    <a:pt x="5637" y="672506"/>
                  </a:lnTo>
                  <a:lnTo>
                    <a:pt x="21002" y="695277"/>
                  </a:lnTo>
                  <a:lnTo>
                    <a:pt x="43773" y="710642"/>
                  </a:lnTo>
                  <a:lnTo>
                    <a:pt x="71628" y="716279"/>
                  </a:lnTo>
                  <a:lnTo>
                    <a:pt x="1054608" y="716279"/>
                  </a:lnTo>
                  <a:lnTo>
                    <a:pt x="1082462" y="710642"/>
                  </a:lnTo>
                  <a:lnTo>
                    <a:pt x="1105233" y="695277"/>
                  </a:lnTo>
                  <a:lnTo>
                    <a:pt x="1120598" y="672506"/>
                  </a:lnTo>
                  <a:lnTo>
                    <a:pt x="1126236" y="644651"/>
                  </a:lnTo>
                  <a:lnTo>
                    <a:pt x="1126236" y="71627"/>
                  </a:lnTo>
                  <a:lnTo>
                    <a:pt x="1120598" y="43773"/>
                  </a:lnTo>
                  <a:lnTo>
                    <a:pt x="1105233" y="21002"/>
                  </a:lnTo>
                  <a:lnTo>
                    <a:pt x="1082462" y="5637"/>
                  </a:lnTo>
                  <a:lnTo>
                    <a:pt x="1054608" y="0"/>
                  </a:lnTo>
                  <a:close/>
                </a:path>
              </a:pathLst>
            </a:custGeom>
            <a:solidFill>
              <a:srgbClr val="F8D6CD">
                <a:alpha val="8980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2" name="Google Shape;852;p52"/>
            <p:cNvSpPr/>
            <p:nvPr/>
          </p:nvSpPr>
          <p:spPr>
            <a:xfrm>
              <a:off x="1528572" y="3456432"/>
              <a:ext cx="1126490" cy="716280"/>
            </a:xfrm>
            <a:custGeom>
              <a:rect b="b" l="l" r="r" t="t"/>
              <a:pathLst>
                <a:path extrusionOk="0" h="716279" w="1126489">
                  <a:moveTo>
                    <a:pt x="0" y="71627"/>
                  </a:moveTo>
                  <a:lnTo>
                    <a:pt x="5637" y="43773"/>
                  </a:lnTo>
                  <a:lnTo>
                    <a:pt x="21002" y="21002"/>
                  </a:lnTo>
                  <a:lnTo>
                    <a:pt x="43773" y="5637"/>
                  </a:lnTo>
                  <a:lnTo>
                    <a:pt x="71628" y="0"/>
                  </a:lnTo>
                  <a:lnTo>
                    <a:pt x="1054608" y="0"/>
                  </a:lnTo>
                  <a:lnTo>
                    <a:pt x="1082462" y="5637"/>
                  </a:lnTo>
                  <a:lnTo>
                    <a:pt x="1105233" y="21002"/>
                  </a:lnTo>
                  <a:lnTo>
                    <a:pt x="1120598" y="43773"/>
                  </a:lnTo>
                  <a:lnTo>
                    <a:pt x="1126236" y="71627"/>
                  </a:lnTo>
                  <a:lnTo>
                    <a:pt x="1126236" y="644651"/>
                  </a:lnTo>
                  <a:lnTo>
                    <a:pt x="1120598" y="672506"/>
                  </a:lnTo>
                  <a:lnTo>
                    <a:pt x="1105233" y="695277"/>
                  </a:lnTo>
                  <a:lnTo>
                    <a:pt x="1082462" y="710642"/>
                  </a:lnTo>
                  <a:lnTo>
                    <a:pt x="1054608" y="716279"/>
                  </a:lnTo>
                  <a:lnTo>
                    <a:pt x="71628" y="716279"/>
                  </a:lnTo>
                  <a:lnTo>
                    <a:pt x="43773" y="710642"/>
                  </a:lnTo>
                  <a:lnTo>
                    <a:pt x="21002" y="695277"/>
                  </a:lnTo>
                  <a:lnTo>
                    <a:pt x="5637" y="672506"/>
                  </a:lnTo>
                  <a:lnTo>
                    <a:pt x="0" y="644651"/>
                  </a:lnTo>
                  <a:lnTo>
                    <a:pt x="0" y="71627"/>
                  </a:lnTo>
                  <a:close/>
                </a:path>
              </a:pathLst>
            </a:custGeom>
            <a:noFill/>
            <a:ln cap="flat" cmpd="sng" w="9525">
              <a:solidFill>
                <a:srgbClr val="EC7C3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53" name="Google Shape;853;p52"/>
          <p:cNvSpPr txBox="1"/>
          <p:nvPr/>
        </p:nvSpPr>
        <p:spPr>
          <a:xfrm>
            <a:off x="1612138" y="3602177"/>
            <a:ext cx="958850" cy="394335"/>
          </a:xfrm>
          <a:prstGeom prst="rect">
            <a:avLst/>
          </a:prstGeom>
          <a:noFill/>
          <a:ln>
            <a:noFill/>
          </a:ln>
        </p:spPr>
        <p:txBody>
          <a:bodyPr anchorCtr="0" anchor="t" bIns="0" lIns="0" spcFirstLastPara="1" rIns="0" wrap="square" tIns="12050">
            <a:spAutoFit/>
          </a:bodyPr>
          <a:lstStyle/>
          <a:p>
            <a:pPr indent="0" lvl="0" marL="48895" marR="0" rtl="0" algn="l">
              <a:lnSpc>
                <a:spcPct val="111923"/>
              </a:lnSpc>
              <a:spcBef>
                <a:spcPts val="0"/>
              </a:spcBef>
              <a:spcAft>
                <a:spcPts val="0"/>
              </a:spcAft>
              <a:buNone/>
            </a:pPr>
            <a:r>
              <a:rPr b="0" i="0" lang="es-MX" sz="1300" u="none" cap="none" strike="noStrike">
                <a:solidFill>
                  <a:srgbClr val="000000"/>
                </a:solidFill>
                <a:latin typeface="Arial"/>
                <a:ea typeface="Arial"/>
                <a:cs typeface="Arial"/>
                <a:sym typeface="Arial"/>
              </a:rPr>
              <a:t>Nelly López</a:t>
            </a:r>
            <a:endParaRPr b="0" i="0" sz="1300" u="none" cap="none" strike="noStrike">
              <a:solidFill>
                <a:srgbClr val="000000"/>
              </a:solidFill>
              <a:latin typeface="Arial"/>
              <a:ea typeface="Arial"/>
              <a:cs typeface="Arial"/>
              <a:sym typeface="Arial"/>
            </a:endParaRPr>
          </a:p>
          <a:p>
            <a:pPr indent="0" lvl="0" marL="12700" marR="0" rtl="0" algn="l">
              <a:lnSpc>
                <a:spcPct val="111923"/>
              </a:lnSpc>
              <a:spcBef>
                <a:spcPts val="0"/>
              </a:spcBef>
              <a:spcAft>
                <a:spcPts val="0"/>
              </a:spcAft>
              <a:buNone/>
            </a:pPr>
            <a:r>
              <a:rPr b="0" i="0" lang="es-MX" sz="1300" u="none" cap="none" strike="noStrike">
                <a:solidFill>
                  <a:srgbClr val="000000"/>
                </a:solidFill>
                <a:latin typeface="Arial"/>
                <a:ea typeface="Arial"/>
                <a:cs typeface="Arial"/>
                <a:sym typeface="Arial"/>
              </a:rPr>
              <a:t>(Profesional)</a:t>
            </a:r>
            <a:endParaRPr b="0" i="0" sz="1300" u="none" cap="none" strike="noStrike">
              <a:solidFill>
                <a:srgbClr val="000000"/>
              </a:solidFill>
              <a:latin typeface="Arial"/>
              <a:ea typeface="Arial"/>
              <a:cs typeface="Arial"/>
              <a:sym typeface="Arial"/>
            </a:endParaRPr>
          </a:p>
        </p:txBody>
      </p:sp>
      <p:grpSp>
        <p:nvGrpSpPr>
          <p:cNvPr id="854" name="Google Shape;854;p52"/>
          <p:cNvGrpSpPr/>
          <p:nvPr/>
        </p:nvGrpSpPr>
        <p:grpSpPr>
          <a:xfrm>
            <a:off x="2737104" y="3317722"/>
            <a:ext cx="1295400" cy="854990"/>
            <a:chOff x="2737104" y="3317722"/>
            <a:chExt cx="1295400" cy="854990"/>
          </a:xfrm>
        </p:grpSpPr>
        <p:pic>
          <p:nvPicPr>
            <p:cNvPr id="855" name="Google Shape;855;p52"/>
            <p:cNvPicPr preferRelativeResize="0"/>
            <p:nvPr/>
          </p:nvPicPr>
          <p:blipFill rotWithShape="1">
            <a:blip r:embed="rId11">
              <a:alphaModFix/>
            </a:blip>
            <a:srcRect b="0" l="0" r="0" t="0"/>
            <a:stretch/>
          </p:blipFill>
          <p:spPr>
            <a:xfrm>
              <a:off x="2737104" y="3317722"/>
              <a:ext cx="1208544" cy="795553"/>
            </a:xfrm>
            <a:prstGeom prst="rect">
              <a:avLst/>
            </a:prstGeom>
            <a:noFill/>
            <a:ln>
              <a:noFill/>
            </a:ln>
          </p:spPr>
        </p:pic>
        <p:pic>
          <p:nvPicPr>
            <p:cNvPr id="856" name="Google Shape;856;p52"/>
            <p:cNvPicPr preferRelativeResize="0"/>
            <p:nvPr/>
          </p:nvPicPr>
          <p:blipFill rotWithShape="1">
            <a:blip r:embed="rId10">
              <a:alphaModFix/>
            </a:blip>
            <a:srcRect b="0" l="0" r="0" t="0"/>
            <a:stretch/>
          </p:blipFill>
          <p:spPr>
            <a:xfrm>
              <a:off x="2779776" y="3337560"/>
              <a:ext cx="1127760" cy="714756"/>
            </a:xfrm>
            <a:prstGeom prst="rect">
              <a:avLst/>
            </a:prstGeom>
            <a:noFill/>
            <a:ln>
              <a:noFill/>
            </a:ln>
          </p:spPr>
        </p:pic>
        <p:sp>
          <p:nvSpPr>
            <p:cNvPr id="857" name="Google Shape;857;p52"/>
            <p:cNvSpPr/>
            <p:nvPr/>
          </p:nvSpPr>
          <p:spPr>
            <a:xfrm>
              <a:off x="2904744" y="3456432"/>
              <a:ext cx="1127760" cy="716280"/>
            </a:xfrm>
            <a:custGeom>
              <a:rect b="b" l="l" r="r" t="t"/>
              <a:pathLst>
                <a:path extrusionOk="0" h="716279" w="1127760">
                  <a:moveTo>
                    <a:pt x="1056132" y="0"/>
                  </a:moveTo>
                  <a:lnTo>
                    <a:pt x="71628" y="0"/>
                  </a:lnTo>
                  <a:lnTo>
                    <a:pt x="43773" y="5637"/>
                  </a:lnTo>
                  <a:lnTo>
                    <a:pt x="21002" y="21002"/>
                  </a:lnTo>
                  <a:lnTo>
                    <a:pt x="5637" y="43773"/>
                  </a:lnTo>
                  <a:lnTo>
                    <a:pt x="0" y="71627"/>
                  </a:lnTo>
                  <a:lnTo>
                    <a:pt x="0" y="644651"/>
                  </a:lnTo>
                  <a:lnTo>
                    <a:pt x="5637" y="672506"/>
                  </a:lnTo>
                  <a:lnTo>
                    <a:pt x="21002" y="695277"/>
                  </a:lnTo>
                  <a:lnTo>
                    <a:pt x="43773" y="710642"/>
                  </a:lnTo>
                  <a:lnTo>
                    <a:pt x="71628" y="716279"/>
                  </a:lnTo>
                  <a:lnTo>
                    <a:pt x="1056132" y="716279"/>
                  </a:lnTo>
                  <a:lnTo>
                    <a:pt x="1083986" y="710642"/>
                  </a:lnTo>
                  <a:lnTo>
                    <a:pt x="1106757" y="695277"/>
                  </a:lnTo>
                  <a:lnTo>
                    <a:pt x="1122122" y="672506"/>
                  </a:lnTo>
                  <a:lnTo>
                    <a:pt x="1127759" y="644651"/>
                  </a:lnTo>
                  <a:lnTo>
                    <a:pt x="1127759" y="71627"/>
                  </a:lnTo>
                  <a:lnTo>
                    <a:pt x="1122122" y="43773"/>
                  </a:lnTo>
                  <a:lnTo>
                    <a:pt x="1106757" y="21002"/>
                  </a:lnTo>
                  <a:lnTo>
                    <a:pt x="1083986" y="5637"/>
                  </a:lnTo>
                  <a:lnTo>
                    <a:pt x="1056132" y="0"/>
                  </a:lnTo>
                  <a:close/>
                </a:path>
              </a:pathLst>
            </a:custGeom>
            <a:solidFill>
              <a:srgbClr val="F8D6CD">
                <a:alpha val="8980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8" name="Google Shape;858;p52"/>
            <p:cNvSpPr/>
            <p:nvPr/>
          </p:nvSpPr>
          <p:spPr>
            <a:xfrm>
              <a:off x="2904744" y="3456432"/>
              <a:ext cx="1127760" cy="716280"/>
            </a:xfrm>
            <a:custGeom>
              <a:rect b="b" l="l" r="r" t="t"/>
              <a:pathLst>
                <a:path extrusionOk="0" h="716279" w="1127760">
                  <a:moveTo>
                    <a:pt x="0" y="71627"/>
                  </a:moveTo>
                  <a:lnTo>
                    <a:pt x="5637" y="43773"/>
                  </a:lnTo>
                  <a:lnTo>
                    <a:pt x="21002" y="21002"/>
                  </a:lnTo>
                  <a:lnTo>
                    <a:pt x="43773" y="5637"/>
                  </a:lnTo>
                  <a:lnTo>
                    <a:pt x="71628" y="0"/>
                  </a:lnTo>
                  <a:lnTo>
                    <a:pt x="1056132" y="0"/>
                  </a:lnTo>
                  <a:lnTo>
                    <a:pt x="1083986" y="5637"/>
                  </a:lnTo>
                  <a:lnTo>
                    <a:pt x="1106757" y="21002"/>
                  </a:lnTo>
                  <a:lnTo>
                    <a:pt x="1122122" y="43773"/>
                  </a:lnTo>
                  <a:lnTo>
                    <a:pt x="1127759" y="71627"/>
                  </a:lnTo>
                  <a:lnTo>
                    <a:pt x="1127759" y="644651"/>
                  </a:lnTo>
                  <a:lnTo>
                    <a:pt x="1122122" y="672506"/>
                  </a:lnTo>
                  <a:lnTo>
                    <a:pt x="1106757" y="695277"/>
                  </a:lnTo>
                  <a:lnTo>
                    <a:pt x="1083986" y="710642"/>
                  </a:lnTo>
                  <a:lnTo>
                    <a:pt x="1056132" y="716279"/>
                  </a:lnTo>
                  <a:lnTo>
                    <a:pt x="71628" y="716279"/>
                  </a:lnTo>
                  <a:lnTo>
                    <a:pt x="43773" y="710642"/>
                  </a:lnTo>
                  <a:lnTo>
                    <a:pt x="21002" y="695277"/>
                  </a:lnTo>
                  <a:lnTo>
                    <a:pt x="5637" y="672506"/>
                  </a:lnTo>
                  <a:lnTo>
                    <a:pt x="0" y="644651"/>
                  </a:lnTo>
                  <a:lnTo>
                    <a:pt x="0" y="71627"/>
                  </a:lnTo>
                  <a:close/>
                </a:path>
              </a:pathLst>
            </a:custGeom>
            <a:noFill/>
            <a:ln cap="flat" cmpd="sng" w="9525">
              <a:solidFill>
                <a:srgbClr val="EC7C3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59" name="Google Shape;859;p52"/>
          <p:cNvSpPr txBox="1"/>
          <p:nvPr/>
        </p:nvSpPr>
        <p:spPr>
          <a:xfrm>
            <a:off x="3113023" y="3517138"/>
            <a:ext cx="713105" cy="564515"/>
          </a:xfrm>
          <a:prstGeom prst="rect">
            <a:avLst/>
          </a:prstGeom>
          <a:noFill/>
          <a:ln>
            <a:noFill/>
          </a:ln>
        </p:spPr>
        <p:txBody>
          <a:bodyPr anchorCtr="0" anchor="t" bIns="0" lIns="0" spcFirstLastPara="1" rIns="0" wrap="square" tIns="40625">
            <a:spAutoFit/>
          </a:bodyPr>
          <a:lstStyle/>
          <a:p>
            <a:pPr indent="-635" lvl="0" marL="12700" marR="5080" rtl="0" algn="ctr">
              <a:lnSpc>
                <a:spcPct val="103076"/>
              </a:lnSpc>
              <a:spcBef>
                <a:spcPts val="0"/>
              </a:spcBef>
              <a:spcAft>
                <a:spcPts val="0"/>
              </a:spcAft>
              <a:buNone/>
            </a:pPr>
            <a:r>
              <a:rPr b="0" i="0" lang="es-MX" sz="1300" u="none" cap="none" strike="noStrike">
                <a:solidFill>
                  <a:srgbClr val="000000"/>
                </a:solidFill>
                <a:latin typeface="Arial"/>
                <a:ea typeface="Arial"/>
                <a:cs typeface="Arial"/>
                <a:sym typeface="Arial"/>
              </a:rPr>
              <a:t>Javier Pachón (Técnico)</a:t>
            </a:r>
            <a:endParaRPr b="0" i="0" sz="1300" u="none" cap="none" strike="noStrike">
              <a:solidFill>
                <a:srgbClr val="000000"/>
              </a:solidFill>
              <a:latin typeface="Arial"/>
              <a:ea typeface="Arial"/>
              <a:cs typeface="Arial"/>
              <a:sym typeface="Arial"/>
            </a:endParaRPr>
          </a:p>
        </p:txBody>
      </p:sp>
      <p:grpSp>
        <p:nvGrpSpPr>
          <p:cNvPr id="860" name="Google Shape;860;p52"/>
          <p:cNvGrpSpPr/>
          <p:nvPr/>
        </p:nvGrpSpPr>
        <p:grpSpPr>
          <a:xfrm>
            <a:off x="4114800" y="3317722"/>
            <a:ext cx="1294129" cy="854990"/>
            <a:chOff x="4114800" y="3317722"/>
            <a:chExt cx="1294129" cy="854990"/>
          </a:xfrm>
        </p:grpSpPr>
        <p:pic>
          <p:nvPicPr>
            <p:cNvPr id="861" name="Google Shape;861;p52"/>
            <p:cNvPicPr preferRelativeResize="0"/>
            <p:nvPr/>
          </p:nvPicPr>
          <p:blipFill rotWithShape="1">
            <a:blip r:embed="rId9">
              <a:alphaModFix/>
            </a:blip>
            <a:srcRect b="0" l="0" r="0" t="0"/>
            <a:stretch/>
          </p:blipFill>
          <p:spPr>
            <a:xfrm>
              <a:off x="4114800" y="3317722"/>
              <a:ext cx="1207020" cy="795553"/>
            </a:xfrm>
            <a:prstGeom prst="rect">
              <a:avLst/>
            </a:prstGeom>
            <a:noFill/>
            <a:ln>
              <a:noFill/>
            </a:ln>
          </p:spPr>
        </p:pic>
        <p:pic>
          <p:nvPicPr>
            <p:cNvPr id="862" name="Google Shape;862;p52"/>
            <p:cNvPicPr preferRelativeResize="0"/>
            <p:nvPr/>
          </p:nvPicPr>
          <p:blipFill rotWithShape="1">
            <a:blip r:embed="rId10">
              <a:alphaModFix/>
            </a:blip>
            <a:srcRect b="0" l="0" r="0" t="0"/>
            <a:stretch/>
          </p:blipFill>
          <p:spPr>
            <a:xfrm>
              <a:off x="4157471" y="3337560"/>
              <a:ext cx="1126236" cy="714756"/>
            </a:xfrm>
            <a:prstGeom prst="rect">
              <a:avLst/>
            </a:prstGeom>
            <a:noFill/>
            <a:ln>
              <a:noFill/>
            </a:ln>
          </p:spPr>
        </p:pic>
        <p:sp>
          <p:nvSpPr>
            <p:cNvPr id="863" name="Google Shape;863;p52"/>
            <p:cNvSpPr/>
            <p:nvPr/>
          </p:nvSpPr>
          <p:spPr>
            <a:xfrm>
              <a:off x="4282439" y="3456432"/>
              <a:ext cx="1126490" cy="716280"/>
            </a:xfrm>
            <a:custGeom>
              <a:rect b="b" l="l" r="r" t="t"/>
              <a:pathLst>
                <a:path extrusionOk="0" h="716279" w="1126489">
                  <a:moveTo>
                    <a:pt x="1054608" y="0"/>
                  </a:moveTo>
                  <a:lnTo>
                    <a:pt x="71627" y="0"/>
                  </a:lnTo>
                  <a:lnTo>
                    <a:pt x="43773" y="5637"/>
                  </a:lnTo>
                  <a:lnTo>
                    <a:pt x="21002" y="21002"/>
                  </a:lnTo>
                  <a:lnTo>
                    <a:pt x="5637" y="43773"/>
                  </a:lnTo>
                  <a:lnTo>
                    <a:pt x="0" y="71627"/>
                  </a:lnTo>
                  <a:lnTo>
                    <a:pt x="0" y="644651"/>
                  </a:lnTo>
                  <a:lnTo>
                    <a:pt x="5637" y="672506"/>
                  </a:lnTo>
                  <a:lnTo>
                    <a:pt x="21002" y="695277"/>
                  </a:lnTo>
                  <a:lnTo>
                    <a:pt x="43773" y="710642"/>
                  </a:lnTo>
                  <a:lnTo>
                    <a:pt x="71627" y="716279"/>
                  </a:lnTo>
                  <a:lnTo>
                    <a:pt x="1054608" y="716279"/>
                  </a:lnTo>
                  <a:lnTo>
                    <a:pt x="1082462" y="710642"/>
                  </a:lnTo>
                  <a:lnTo>
                    <a:pt x="1105233" y="695277"/>
                  </a:lnTo>
                  <a:lnTo>
                    <a:pt x="1120598" y="672506"/>
                  </a:lnTo>
                  <a:lnTo>
                    <a:pt x="1126236" y="644651"/>
                  </a:lnTo>
                  <a:lnTo>
                    <a:pt x="1126236" y="71627"/>
                  </a:lnTo>
                  <a:lnTo>
                    <a:pt x="1120598" y="43773"/>
                  </a:lnTo>
                  <a:lnTo>
                    <a:pt x="1105233" y="21002"/>
                  </a:lnTo>
                  <a:lnTo>
                    <a:pt x="1082462" y="5637"/>
                  </a:lnTo>
                  <a:lnTo>
                    <a:pt x="1054608" y="0"/>
                  </a:lnTo>
                  <a:close/>
                </a:path>
              </a:pathLst>
            </a:custGeom>
            <a:solidFill>
              <a:srgbClr val="F8D6CD">
                <a:alpha val="8980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4" name="Google Shape;864;p52"/>
            <p:cNvSpPr/>
            <p:nvPr/>
          </p:nvSpPr>
          <p:spPr>
            <a:xfrm>
              <a:off x="4282439" y="3456432"/>
              <a:ext cx="1126490" cy="716280"/>
            </a:xfrm>
            <a:custGeom>
              <a:rect b="b" l="l" r="r" t="t"/>
              <a:pathLst>
                <a:path extrusionOk="0" h="716279" w="1126489">
                  <a:moveTo>
                    <a:pt x="0" y="71627"/>
                  </a:moveTo>
                  <a:lnTo>
                    <a:pt x="5637" y="43773"/>
                  </a:lnTo>
                  <a:lnTo>
                    <a:pt x="21002" y="21002"/>
                  </a:lnTo>
                  <a:lnTo>
                    <a:pt x="43773" y="5637"/>
                  </a:lnTo>
                  <a:lnTo>
                    <a:pt x="71627" y="0"/>
                  </a:lnTo>
                  <a:lnTo>
                    <a:pt x="1054608" y="0"/>
                  </a:lnTo>
                  <a:lnTo>
                    <a:pt x="1082462" y="5637"/>
                  </a:lnTo>
                  <a:lnTo>
                    <a:pt x="1105233" y="21002"/>
                  </a:lnTo>
                  <a:lnTo>
                    <a:pt x="1120598" y="43773"/>
                  </a:lnTo>
                  <a:lnTo>
                    <a:pt x="1126236" y="71627"/>
                  </a:lnTo>
                  <a:lnTo>
                    <a:pt x="1126236" y="644651"/>
                  </a:lnTo>
                  <a:lnTo>
                    <a:pt x="1120598" y="672506"/>
                  </a:lnTo>
                  <a:lnTo>
                    <a:pt x="1105233" y="695277"/>
                  </a:lnTo>
                  <a:lnTo>
                    <a:pt x="1082462" y="710642"/>
                  </a:lnTo>
                  <a:lnTo>
                    <a:pt x="1054608" y="716279"/>
                  </a:lnTo>
                  <a:lnTo>
                    <a:pt x="71627" y="716279"/>
                  </a:lnTo>
                  <a:lnTo>
                    <a:pt x="43773" y="710642"/>
                  </a:lnTo>
                  <a:lnTo>
                    <a:pt x="21002" y="695277"/>
                  </a:lnTo>
                  <a:lnTo>
                    <a:pt x="5637" y="672506"/>
                  </a:lnTo>
                  <a:lnTo>
                    <a:pt x="0" y="644651"/>
                  </a:lnTo>
                  <a:lnTo>
                    <a:pt x="0" y="71627"/>
                  </a:lnTo>
                  <a:close/>
                </a:path>
              </a:pathLst>
            </a:custGeom>
            <a:noFill/>
            <a:ln cap="flat" cmpd="sng" w="9525">
              <a:solidFill>
                <a:srgbClr val="EC7C3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65" name="Google Shape;865;p52"/>
          <p:cNvSpPr txBox="1"/>
          <p:nvPr/>
        </p:nvSpPr>
        <p:spPr>
          <a:xfrm>
            <a:off x="4490084" y="3517138"/>
            <a:ext cx="713105" cy="564515"/>
          </a:xfrm>
          <a:prstGeom prst="rect">
            <a:avLst/>
          </a:prstGeom>
          <a:noFill/>
          <a:ln>
            <a:noFill/>
          </a:ln>
        </p:spPr>
        <p:txBody>
          <a:bodyPr anchorCtr="0" anchor="t" bIns="0" lIns="0" spcFirstLastPara="1" rIns="0" wrap="square" tIns="40625">
            <a:spAutoFit/>
          </a:bodyPr>
          <a:lstStyle/>
          <a:p>
            <a:pPr indent="-1904" lvl="0" marL="12700" marR="5080" rtl="0" algn="ctr">
              <a:lnSpc>
                <a:spcPct val="103076"/>
              </a:lnSpc>
              <a:spcBef>
                <a:spcPts val="0"/>
              </a:spcBef>
              <a:spcAft>
                <a:spcPts val="0"/>
              </a:spcAft>
              <a:buNone/>
            </a:pPr>
            <a:r>
              <a:rPr b="0" i="0" lang="es-MX" sz="1300" u="none" cap="none" strike="noStrike">
                <a:solidFill>
                  <a:srgbClr val="000000"/>
                </a:solidFill>
                <a:latin typeface="Arial"/>
                <a:ea typeface="Arial"/>
                <a:cs typeface="Arial"/>
                <a:sym typeface="Arial"/>
              </a:rPr>
              <a:t>Ximena Gaitán (Técnico)</a:t>
            </a:r>
            <a:endParaRPr b="0" i="0" sz="1300" u="none" cap="none" strike="noStrike">
              <a:solidFill>
                <a:srgbClr val="000000"/>
              </a:solidFill>
              <a:latin typeface="Arial"/>
              <a:ea typeface="Arial"/>
              <a:cs typeface="Arial"/>
              <a:sym typeface="Arial"/>
            </a:endParaRPr>
          </a:p>
        </p:txBody>
      </p:sp>
      <p:grpSp>
        <p:nvGrpSpPr>
          <p:cNvPr id="866" name="Google Shape;866;p52"/>
          <p:cNvGrpSpPr/>
          <p:nvPr/>
        </p:nvGrpSpPr>
        <p:grpSpPr>
          <a:xfrm>
            <a:off x="5987796" y="2275306"/>
            <a:ext cx="3057525" cy="853720"/>
            <a:chOff x="5987796" y="2275306"/>
            <a:chExt cx="3057525" cy="853720"/>
          </a:xfrm>
        </p:grpSpPr>
        <p:pic>
          <p:nvPicPr>
            <p:cNvPr id="867" name="Google Shape;867;p52"/>
            <p:cNvPicPr preferRelativeResize="0"/>
            <p:nvPr/>
          </p:nvPicPr>
          <p:blipFill rotWithShape="1">
            <a:blip r:embed="rId12">
              <a:alphaModFix/>
            </a:blip>
            <a:srcRect b="0" l="0" r="0" t="0"/>
            <a:stretch/>
          </p:blipFill>
          <p:spPr>
            <a:xfrm>
              <a:off x="5987796" y="2275306"/>
              <a:ext cx="2970276" cy="795553"/>
            </a:xfrm>
            <a:prstGeom prst="rect">
              <a:avLst/>
            </a:prstGeom>
            <a:noFill/>
            <a:ln>
              <a:noFill/>
            </a:ln>
          </p:spPr>
        </p:pic>
        <p:pic>
          <p:nvPicPr>
            <p:cNvPr id="868" name="Google Shape;868;p52"/>
            <p:cNvPicPr preferRelativeResize="0"/>
            <p:nvPr/>
          </p:nvPicPr>
          <p:blipFill rotWithShape="1">
            <a:blip r:embed="rId13">
              <a:alphaModFix/>
            </a:blip>
            <a:srcRect b="0" l="0" r="0" t="0"/>
            <a:stretch/>
          </p:blipFill>
          <p:spPr>
            <a:xfrm>
              <a:off x="6030468" y="2295144"/>
              <a:ext cx="2889504" cy="714755"/>
            </a:xfrm>
            <a:prstGeom prst="rect">
              <a:avLst/>
            </a:prstGeom>
            <a:noFill/>
            <a:ln>
              <a:noFill/>
            </a:ln>
          </p:spPr>
        </p:pic>
        <p:sp>
          <p:nvSpPr>
            <p:cNvPr id="869" name="Google Shape;869;p52"/>
            <p:cNvSpPr/>
            <p:nvPr/>
          </p:nvSpPr>
          <p:spPr>
            <a:xfrm>
              <a:off x="6155436" y="2414016"/>
              <a:ext cx="2889885" cy="715010"/>
            </a:xfrm>
            <a:custGeom>
              <a:rect b="b" l="l" r="r" t="t"/>
              <a:pathLst>
                <a:path extrusionOk="0" h="715010" w="2889884">
                  <a:moveTo>
                    <a:pt x="2818003" y="0"/>
                  </a:moveTo>
                  <a:lnTo>
                    <a:pt x="71500" y="0"/>
                  </a:lnTo>
                  <a:lnTo>
                    <a:pt x="43666" y="5617"/>
                  </a:lnTo>
                  <a:lnTo>
                    <a:pt x="20939" y="20939"/>
                  </a:lnTo>
                  <a:lnTo>
                    <a:pt x="5617" y="43666"/>
                  </a:lnTo>
                  <a:lnTo>
                    <a:pt x="0" y="71500"/>
                  </a:lnTo>
                  <a:lnTo>
                    <a:pt x="0" y="643255"/>
                  </a:lnTo>
                  <a:lnTo>
                    <a:pt x="5617" y="671089"/>
                  </a:lnTo>
                  <a:lnTo>
                    <a:pt x="20939" y="693816"/>
                  </a:lnTo>
                  <a:lnTo>
                    <a:pt x="43666" y="709138"/>
                  </a:lnTo>
                  <a:lnTo>
                    <a:pt x="71500" y="714756"/>
                  </a:lnTo>
                  <a:lnTo>
                    <a:pt x="2818003" y="714756"/>
                  </a:lnTo>
                  <a:lnTo>
                    <a:pt x="2845837" y="709138"/>
                  </a:lnTo>
                  <a:lnTo>
                    <a:pt x="2868564" y="693816"/>
                  </a:lnTo>
                  <a:lnTo>
                    <a:pt x="2883886" y="671089"/>
                  </a:lnTo>
                  <a:lnTo>
                    <a:pt x="2889504" y="643255"/>
                  </a:lnTo>
                  <a:lnTo>
                    <a:pt x="2889504" y="71500"/>
                  </a:lnTo>
                  <a:lnTo>
                    <a:pt x="2883886" y="43666"/>
                  </a:lnTo>
                  <a:lnTo>
                    <a:pt x="2868564" y="20939"/>
                  </a:lnTo>
                  <a:lnTo>
                    <a:pt x="2845837" y="5617"/>
                  </a:lnTo>
                  <a:lnTo>
                    <a:pt x="2818003" y="0"/>
                  </a:lnTo>
                  <a:close/>
                </a:path>
              </a:pathLst>
            </a:custGeom>
            <a:solidFill>
              <a:srgbClr val="F8D6CD">
                <a:alpha val="8980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0" name="Google Shape;870;p52"/>
            <p:cNvSpPr/>
            <p:nvPr/>
          </p:nvSpPr>
          <p:spPr>
            <a:xfrm>
              <a:off x="6155436" y="2414016"/>
              <a:ext cx="2889885" cy="715010"/>
            </a:xfrm>
            <a:custGeom>
              <a:rect b="b" l="l" r="r" t="t"/>
              <a:pathLst>
                <a:path extrusionOk="0" h="715010" w="2889884">
                  <a:moveTo>
                    <a:pt x="0" y="71500"/>
                  </a:moveTo>
                  <a:lnTo>
                    <a:pt x="5617" y="43666"/>
                  </a:lnTo>
                  <a:lnTo>
                    <a:pt x="20939" y="20939"/>
                  </a:lnTo>
                  <a:lnTo>
                    <a:pt x="43666" y="5617"/>
                  </a:lnTo>
                  <a:lnTo>
                    <a:pt x="71500" y="0"/>
                  </a:lnTo>
                  <a:lnTo>
                    <a:pt x="2818003" y="0"/>
                  </a:lnTo>
                  <a:lnTo>
                    <a:pt x="2845837" y="5617"/>
                  </a:lnTo>
                  <a:lnTo>
                    <a:pt x="2868564" y="20939"/>
                  </a:lnTo>
                  <a:lnTo>
                    <a:pt x="2883886" y="43666"/>
                  </a:lnTo>
                  <a:lnTo>
                    <a:pt x="2889504" y="71500"/>
                  </a:lnTo>
                  <a:lnTo>
                    <a:pt x="2889504" y="643255"/>
                  </a:lnTo>
                  <a:lnTo>
                    <a:pt x="2883886" y="671089"/>
                  </a:lnTo>
                  <a:lnTo>
                    <a:pt x="2868564" y="693816"/>
                  </a:lnTo>
                  <a:lnTo>
                    <a:pt x="2845837" y="709138"/>
                  </a:lnTo>
                  <a:lnTo>
                    <a:pt x="2818003" y="714756"/>
                  </a:lnTo>
                  <a:lnTo>
                    <a:pt x="71500" y="714756"/>
                  </a:lnTo>
                  <a:lnTo>
                    <a:pt x="43666" y="709138"/>
                  </a:lnTo>
                  <a:lnTo>
                    <a:pt x="20939" y="693816"/>
                  </a:lnTo>
                  <a:lnTo>
                    <a:pt x="5617" y="671089"/>
                  </a:lnTo>
                  <a:lnTo>
                    <a:pt x="0" y="643255"/>
                  </a:lnTo>
                  <a:lnTo>
                    <a:pt x="0" y="71500"/>
                  </a:lnTo>
                  <a:close/>
                </a:path>
              </a:pathLst>
            </a:custGeom>
            <a:noFill/>
            <a:ln cap="flat" cmpd="sng" w="9525">
              <a:solidFill>
                <a:srgbClr val="EC7C3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71" name="Google Shape;871;p52"/>
          <p:cNvSpPr txBox="1"/>
          <p:nvPr/>
        </p:nvSpPr>
        <p:spPr>
          <a:xfrm>
            <a:off x="6349746" y="2473832"/>
            <a:ext cx="2502535" cy="564515"/>
          </a:xfrm>
          <a:prstGeom prst="rect">
            <a:avLst/>
          </a:prstGeom>
          <a:noFill/>
          <a:ln>
            <a:noFill/>
          </a:ln>
        </p:spPr>
        <p:txBody>
          <a:bodyPr anchorCtr="0" anchor="t" bIns="0" lIns="0" spcFirstLastPara="1" rIns="0" wrap="square" tIns="40625">
            <a:spAutoFit/>
          </a:bodyPr>
          <a:lstStyle/>
          <a:p>
            <a:pPr indent="-635" lvl="0" marL="12700" marR="5080" rtl="0" algn="ctr">
              <a:lnSpc>
                <a:spcPct val="103076"/>
              </a:lnSpc>
              <a:spcBef>
                <a:spcPts val="0"/>
              </a:spcBef>
              <a:spcAft>
                <a:spcPts val="0"/>
              </a:spcAft>
              <a:buNone/>
            </a:pPr>
            <a:r>
              <a:rPr b="0" i="0" lang="es-MX" sz="1300" u="none" cap="none" strike="noStrike">
                <a:solidFill>
                  <a:srgbClr val="000000"/>
                </a:solidFill>
                <a:latin typeface="Arial"/>
                <a:ea typeface="Arial"/>
                <a:cs typeface="Arial"/>
                <a:sym typeface="Arial"/>
              </a:rPr>
              <a:t>Maribel Gómez Rodríguez Profesional Universitario 219 – 15 Presupuesto</a:t>
            </a:r>
            <a:endParaRPr b="0" i="0" sz="1300" u="none" cap="none" strike="noStrike">
              <a:solidFill>
                <a:srgbClr val="000000"/>
              </a:solidFill>
              <a:latin typeface="Arial"/>
              <a:ea typeface="Arial"/>
              <a:cs typeface="Arial"/>
              <a:sym typeface="Arial"/>
            </a:endParaRPr>
          </a:p>
        </p:txBody>
      </p:sp>
      <p:grpSp>
        <p:nvGrpSpPr>
          <p:cNvPr id="872" name="Google Shape;872;p52"/>
          <p:cNvGrpSpPr/>
          <p:nvPr/>
        </p:nvGrpSpPr>
        <p:grpSpPr>
          <a:xfrm>
            <a:off x="5492496" y="3317722"/>
            <a:ext cx="1294130" cy="854990"/>
            <a:chOff x="5492496" y="3317722"/>
            <a:chExt cx="1294130" cy="854990"/>
          </a:xfrm>
        </p:grpSpPr>
        <p:pic>
          <p:nvPicPr>
            <p:cNvPr id="873" name="Google Shape;873;p52"/>
            <p:cNvPicPr preferRelativeResize="0"/>
            <p:nvPr/>
          </p:nvPicPr>
          <p:blipFill rotWithShape="1">
            <a:blip r:embed="rId9">
              <a:alphaModFix/>
            </a:blip>
            <a:srcRect b="0" l="0" r="0" t="0"/>
            <a:stretch/>
          </p:blipFill>
          <p:spPr>
            <a:xfrm>
              <a:off x="5492496" y="3317722"/>
              <a:ext cx="1207020" cy="795553"/>
            </a:xfrm>
            <a:prstGeom prst="rect">
              <a:avLst/>
            </a:prstGeom>
            <a:noFill/>
            <a:ln>
              <a:noFill/>
            </a:ln>
          </p:spPr>
        </p:pic>
        <p:pic>
          <p:nvPicPr>
            <p:cNvPr id="874" name="Google Shape;874;p52"/>
            <p:cNvPicPr preferRelativeResize="0"/>
            <p:nvPr/>
          </p:nvPicPr>
          <p:blipFill rotWithShape="1">
            <a:blip r:embed="rId14">
              <a:alphaModFix/>
            </a:blip>
            <a:srcRect b="0" l="0" r="0" t="0"/>
            <a:stretch/>
          </p:blipFill>
          <p:spPr>
            <a:xfrm>
              <a:off x="5535168" y="3337560"/>
              <a:ext cx="1126236" cy="714756"/>
            </a:xfrm>
            <a:prstGeom prst="rect">
              <a:avLst/>
            </a:prstGeom>
            <a:noFill/>
            <a:ln>
              <a:noFill/>
            </a:ln>
          </p:spPr>
        </p:pic>
        <p:sp>
          <p:nvSpPr>
            <p:cNvPr id="875" name="Google Shape;875;p52"/>
            <p:cNvSpPr/>
            <p:nvPr/>
          </p:nvSpPr>
          <p:spPr>
            <a:xfrm>
              <a:off x="5660136" y="3456432"/>
              <a:ext cx="1126490" cy="716280"/>
            </a:xfrm>
            <a:custGeom>
              <a:rect b="b" l="l" r="r" t="t"/>
              <a:pathLst>
                <a:path extrusionOk="0" h="716279" w="1126490">
                  <a:moveTo>
                    <a:pt x="1054608" y="0"/>
                  </a:moveTo>
                  <a:lnTo>
                    <a:pt x="71627" y="0"/>
                  </a:lnTo>
                  <a:lnTo>
                    <a:pt x="43773" y="5637"/>
                  </a:lnTo>
                  <a:lnTo>
                    <a:pt x="21002" y="21002"/>
                  </a:lnTo>
                  <a:lnTo>
                    <a:pt x="5637" y="43773"/>
                  </a:lnTo>
                  <a:lnTo>
                    <a:pt x="0" y="71627"/>
                  </a:lnTo>
                  <a:lnTo>
                    <a:pt x="0" y="644651"/>
                  </a:lnTo>
                  <a:lnTo>
                    <a:pt x="5637" y="672506"/>
                  </a:lnTo>
                  <a:lnTo>
                    <a:pt x="21002" y="695277"/>
                  </a:lnTo>
                  <a:lnTo>
                    <a:pt x="43773" y="710642"/>
                  </a:lnTo>
                  <a:lnTo>
                    <a:pt x="71627" y="716279"/>
                  </a:lnTo>
                  <a:lnTo>
                    <a:pt x="1054608" y="716279"/>
                  </a:lnTo>
                  <a:lnTo>
                    <a:pt x="1082462" y="710642"/>
                  </a:lnTo>
                  <a:lnTo>
                    <a:pt x="1105233" y="695277"/>
                  </a:lnTo>
                  <a:lnTo>
                    <a:pt x="1120598" y="672506"/>
                  </a:lnTo>
                  <a:lnTo>
                    <a:pt x="1126236" y="644651"/>
                  </a:lnTo>
                  <a:lnTo>
                    <a:pt x="1126236" y="71627"/>
                  </a:lnTo>
                  <a:lnTo>
                    <a:pt x="1120598" y="43773"/>
                  </a:lnTo>
                  <a:lnTo>
                    <a:pt x="1105233" y="21002"/>
                  </a:lnTo>
                  <a:lnTo>
                    <a:pt x="1082462" y="5637"/>
                  </a:lnTo>
                  <a:lnTo>
                    <a:pt x="1054608" y="0"/>
                  </a:lnTo>
                  <a:close/>
                </a:path>
              </a:pathLst>
            </a:custGeom>
            <a:solidFill>
              <a:srgbClr val="F8D6CD">
                <a:alpha val="8980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6" name="Google Shape;876;p52"/>
            <p:cNvSpPr/>
            <p:nvPr/>
          </p:nvSpPr>
          <p:spPr>
            <a:xfrm>
              <a:off x="5660136" y="3456432"/>
              <a:ext cx="1126490" cy="716280"/>
            </a:xfrm>
            <a:custGeom>
              <a:rect b="b" l="l" r="r" t="t"/>
              <a:pathLst>
                <a:path extrusionOk="0" h="716279" w="1126490">
                  <a:moveTo>
                    <a:pt x="0" y="71627"/>
                  </a:moveTo>
                  <a:lnTo>
                    <a:pt x="5637" y="43773"/>
                  </a:lnTo>
                  <a:lnTo>
                    <a:pt x="21002" y="21002"/>
                  </a:lnTo>
                  <a:lnTo>
                    <a:pt x="43773" y="5637"/>
                  </a:lnTo>
                  <a:lnTo>
                    <a:pt x="71627" y="0"/>
                  </a:lnTo>
                  <a:lnTo>
                    <a:pt x="1054608" y="0"/>
                  </a:lnTo>
                  <a:lnTo>
                    <a:pt x="1082462" y="5637"/>
                  </a:lnTo>
                  <a:lnTo>
                    <a:pt x="1105233" y="21002"/>
                  </a:lnTo>
                  <a:lnTo>
                    <a:pt x="1120598" y="43773"/>
                  </a:lnTo>
                  <a:lnTo>
                    <a:pt x="1126236" y="71627"/>
                  </a:lnTo>
                  <a:lnTo>
                    <a:pt x="1126236" y="644651"/>
                  </a:lnTo>
                  <a:lnTo>
                    <a:pt x="1120598" y="672506"/>
                  </a:lnTo>
                  <a:lnTo>
                    <a:pt x="1105233" y="695277"/>
                  </a:lnTo>
                  <a:lnTo>
                    <a:pt x="1082462" y="710642"/>
                  </a:lnTo>
                  <a:lnTo>
                    <a:pt x="1054608" y="716279"/>
                  </a:lnTo>
                  <a:lnTo>
                    <a:pt x="71627" y="716279"/>
                  </a:lnTo>
                  <a:lnTo>
                    <a:pt x="43773" y="710642"/>
                  </a:lnTo>
                  <a:lnTo>
                    <a:pt x="21002" y="695277"/>
                  </a:lnTo>
                  <a:lnTo>
                    <a:pt x="5637" y="672506"/>
                  </a:lnTo>
                  <a:lnTo>
                    <a:pt x="0" y="644651"/>
                  </a:lnTo>
                  <a:lnTo>
                    <a:pt x="0" y="71627"/>
                  </a:lnTo>
                  <a:close/>
                </a:path>
              </a:pathLst>
            </a:custGeom>
            <a:noFill/>
            <a:ln cap="flat" cmpd="sng" w="9525">
              <a:solidFill>
                <a:srgbClr val="EC7C3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77" name="Google Shape;877;p52"/>
          <p:cNvSpPr txBox="1"/>
          <p:nvPr/>
        </p:nvSpPr>
        <p:spPr>
          <a:xfrm>
            <a:off x="5744083" y="3517138"/>
            <a:ext cx="958850" cy="564515"/>
          </a:xfrm>
          <a:prstGeom prst="rect">
            <a:avLst/>
          </a:prstGeom>
          <a:noFill/>
          <a:ln>
            <a:noFill/>
          </a:ln>
        </p:spPr>
        <p:txBody>
          <a:bodyPr anchorCtr="0" anchor="t" bIns="0" lIns="0" spcFirstLastPara="1" rIns="0" wrap="square" tIns="40625">
            <a:spAutoFit/>
          </a:bodyPr>
          <a:lstStyle/>
          <a:p>
            <a:pPr indent="-635" lvl="0" marL="12700" marR="5080" rtl="0" algn="ctr">
              <a:lnSpc>
                <a:spcPct val="103076"/>
              </a:lnSpc>
              <a:spcBef>
                <a:spcPts val="0"/>
              </a:spcBef>
              <a:spcAft>
                <a:spcPts val="0"/>
              </a:spcAft>
              <a:buNone/>
            </a:pPr>
            <a:r>
              <a:rPr b="0" i="0" lang="es-MX" sz="1300" u="none" cap="none" strike="noStrike">
                <a:solidFill>
                  <a:srgbClr val="000000"/>
                </a:solidFill>
                <a:latin typeface="Arial"/>
                <a:ea typeface="Arial"/>
                <a:cs typeface="Arial"/>
                <a:sym typeface="Arial"/>
              </a:rPr>
              <a:t>Daniel Huelgas (Profesional)</a:t>
            </a:r>
            <a:endParaRPr b="0" i="0" sz="1300" u="none" cap="none" strike="noStrike">
              <a:solidFill>
                <a:srgbClr val="000000"/>
              </a:solidFill>
              <a:latin typeface="Arial"/>
              <a:ea typeface="Arial"/>
              <a:cs typeface="Arial"/>
              <a:sym typeface="Arial"/>
            </a:endParaRPr>
          </a:p>
        </p:txBody>
      </p:sp>
      <p:grpSp>
        <p:nvGrpSpPr>
          <p:cNvPr id="878" name="Google Shape;878;p52"/>
          <p:cNvGrpSpPr/>
          <p:nvPr/>
        </p:nvGrpSpPr>
        <p:grpSpPr>
          <a:xfrm>
            <a:off x="5492496" y="4361662"/>
            <a:ext cx="1294130" cy="853719"/>
            <a:chOff x="5492496" y="4361662"/>
            <a:chExt cx="1294130" cy="853719"/>
          </a:xfrm>
        </p:grpSpPr>
        <p:pic>
          <p:nvPicPr>
            <p:cNvPr id="879" name="Google Shape;879;p52"/>
            <p:cNvPicPr preferRelativeResize="0"/>
            <p:nvPr/>
          </p:nvPicPr>
          <p:blipFill rotWithShape="1">
            <a:blip r:embed="rId9">
              <a:alphaModFix/>
            </a:blip>
            <a:srcRect b="0" l="0" r="0" t="0"/>
            <a:stretch/>
          </p:blipFill>
          <p:spPr>
            <a:xfrm>
              <a:off x="5492496" y="4361662"/>
              <a:ext cx="1207020" cy="795553"/>
            </a:xfrm>
            <a:prstGeom prst="rect">
              <a:avLst/>
            </a:prstGeom>
            <a:noFill/>
            <a:ln>
              <a:noFill/>
            </a:ln>
          </p:spPr>
        </p:pic>
        <p:pic>
          <p:nvPicPr>
            <p:cNvPr id="880" name="Google Shape;880;p52"/>
            <p:cNvPicPr preferRelativeResize="0"/>
            <p:nvPr/>
          </p:nvPicPr>
          <p:blipFill rotWithShape="1">
            <a:blip r:embed="rId15">
              <a:alphaModFix/>
            </a:blip>
            <a:srcRect b="0" l="0" r="0" t="0"/>
            <a:stretch/>
          </p:blipFill>
          <p:spPr>
            <a:xfrm>
              <a:off x="5535168" y="4381499"/>
              <a:ext cx="1126236" cy="714756"/>
            </a:xfrm>
            <a:prstGeom prst="rect">
              <a:avLst/>
            </a:prstGeom>
            <a:noFill/>
            <a:ln>
              <a:noFill/>
            </a:ln>
          </p:spPr>
        </p:pic>
        <p:sp>
          <p:nvSpPr>
            <p:cNvPr id="881" name="Google Shape;881;p52"/>
            <p:cNvSpPr/>
            <p:nvPr/>
          </p:nvSpPr>
          <p:spPr>
            <a:xfrm>
              <a:off x="5660136" y="4500371"/>
              <a:ext cx="1126490" cy="715010"/>
            </a:xfrm>
            <a:custGeom>
              <a:rect b="b" l="l" r="r" t="t"/>
              <a:pathLst>
                <a:path extrusionOk="0" h="715010" w="1126490">
                  <a:moveTo>
                    <a:pt x="1054735" y="0"/>
                  </a:moveTo>
                  <a:lnTo>
                    <a:pt x="71500" y="0"/>
                  </a:lnTo>
                  <a:lnTo>
                    <a:pt x="43666" y="5617"/>
                  </a:lnTo>
                  <a:lnTo>
                    <a:pt x="20939" y="20939"/>
                  </a:lnTo>
                  <a:lnTo>
                    <a:pt x="5617" y="43666"/>
                  </a:lnTo>
                  <a:lnTo>
                    <a:pt x="0" y="71500"/>
                  </a:lnTo>
                  <a:lnTo>
                    <a:pt x="0" y="643254"/>
                  </a:lnTo>
                  <a:lnTo>
                    <a:pt x="5617" y="671089"/>
                  </a:lnTo>
                  <a:lnTo>
                    <a:pt x="20939" y="693816"/>
                  </a:lnTo>
                  <a:lnTo>
                    <a:pt x="43666" y="709138"/>
                  </a:lnTo>
                  <a:lnTo>
                    <a:pt x="71500" y="714755"/>
                  </a:lnTo>
                  <a:lnTo>
                    <a:pt x="1054735" y="714755"/>
                  </a:lnTo>
                  <a:lnTo>
                    <a:pt x="1082569" y="709138"/>
                  </a:lnTo>
                  <a:lnTo>
                    <a:pt x="1105296" y="693816"/>
                  </a:lnTo>
                  <a:lnTo>
                    <a:pt x="1120618" y="671089"/>
                  </a:lnTo>
                  <a:lnTo>
                    <a:pt x="1126236" y="643254"/>
                  </a:lnTo>
                  <a:lnTo>
                    <a:pt x="1126236" y="71500"/>
                  </a:lnTo>
                  <a:lnTo>
                    <a:pt x="1120618" y="43666"/>
                  </a:lnTo>
                  <a:lnTo>
                    <a:pt x="1105296" y="20939"/>
                  </a:lnTo>
                  <a:lnTo>
                    <a:pt x="1082569" y="5617"/>
                  </a:lnTo>
                  <a:lnTo>
                    <a:pt x="1054735" y="0"/>
                  </a:lnTo>
                  <a:close/>
                </a:path>
              </a:pathLst>
            </a:custGeom>
            <a:solidFill>
              <a:srgbClr val="F8D6CD">
                <a:alpha val="8980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2" name="Google Shape;882;p52"/>
            <p:cNvSpPr/>
            <p:nvPr/>
          </p:nvSpPr>
          <p:spPr>
            <a:xfrm>
              <a:off x="5660136" y="4500371"/>
              <a:ext cx="1126490" cy="715010"/>
            </a:xfrm>
            <a:custGeom>
              <a:rect b="b" l="l" r="r" t="t"/>
              <a:pathLst>
                <a:path extrusionOk="0" h="715010" w="1126490">
                  <a:moveTo>
                    <a:pt x="0" y="71500"/>
                  </a:moveTo>
                  <a:lnTo>
                    <a:pt x="5617" y="43666"/>
                  </a:lnTo>
                  <a:lnTo>
                    <a:pt x="20939" y="20939"/>
                  </a:lnTo>
                  <a:lnTo>
                    <a:pt x="43666" y="5617"/>
                  </a:lnTo>
                  <a:lnTo>
                    <a:pt x="71500" y="0"/>
                  </a:lnTo>
                  <a:lnTo>
                    <a:pt x="1054735" y="0"/>
                  </a:lnTo>
                  <a:lnTo>
                    <a:pt x="1082569" y="5617"/>
                  </a:lnTo>
                  <a:lnTo>
                    <a:pt x="1105296" y="20939"/>
                  </a:lnTo>
                  <a:lnTo>
                    <a:pt x="1120618" y="43666"/>
                  </a:lnTo>
                  <a:lnTo>
                    <a:pt x="1126236" y="71500"/>
                  </a:lnTo>
                  <a:lnTo>
                    <a:pt x="1126236" y="643254"/>
                  </a:lnTo>
                  <a:lnTo>
                    <a:pt x="1120618" y="671089"/>
                  </a:lnTo>
                  <a:lnTo>
                    <a:pt x="1105296" y="693816"/>
                  </a:lnTo>
                  <a:lnTo>
                    <a:pt x="1082569" y="709138"/>
                  </a:lnTo>
                  <a:lnTo>
                    <a:pt x="1054735" y="714755"/>
                  </a:lnTo>
                  <a:lnTo>
                    <a:pt x="71500" y="714755"/>
                  </a:lnTo>
                  <a:lnTo>
                    <a:pt x="43666" y="709138"/>
                  </a:lnTo>
                  <a:lnTo>
                    <a:pt x="20939" y="693816"/>
                  </a:lnTo>
                  <a:lnTo>
                    <a:pt x="5617" y="671089"/>
                  </a:lnTo>
                  <a:lnTo>
                    <a:pt x="0" y="643254"/>
                  </a:lnTo>
                  <a:lnTo>
                    <a:pt x="0" y="71500"/>
                  </a:lnTo>
                  <a:close/>
                </a:path>
              </a:pathLst>
            </a:custGeom>
            <a:noFill/>
            <a:ln cap="flat" cmpd="sng" w="9525">
              <a:solidFill>
                <a:srgbClr val="EC7C3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83" name="Google Shape;883;p52"/>
          <p:cNvSpPr txBox="1"/>
          <p:nvPr/>
        </p:nvSpPr>
        <p:spPr>
          <a:xfrm>
            <a:off x="5734939" y="4560265"/>
            <a:ext cx="977265" cy="565150"/>
          </a:xfrm>
          <a:prstGeom prst="rect">
            <a:avLst/>
          </a:prstGeom>
          <a:noFill/>
          <a:ln>
            <a:noFill/>
          </a:ln>
        </p:spPr>
        <p:txBody>
          <a:bodyPr anchorCtr="0" anchor="t" bIns="0" lIns="0" spcFirstLastPara="1" rIns="0" wrap="square" tIns="39350">
            <a:spAutoFit/>
          </a:bodyPr>
          <a:lstStyle/>
          <a:p>
            <a:pPr indent="0" lvl="0" marL="12700" marR="5080" rtl="0" algn="ctr">
              <a:lnSpc>
                <a:spcPct val="86200"/>
              </a:lnSpc>
              <a:spcBef>
                <a:spcPts val="0"/>
              </a:spcBef>
              <a:spcAft>
                <a:spcPts val="0"/>
              </a:spcAft>
              <a:buNone/>
            </a:pPr>
            <a:r>
              <a:rPr b="0" i="0" lang="es-MX" sz="1300" u="none" cap="none" strike="noStrike">
                <a:solidFill>
                  <a:srgbClr val="000000"/>
                </a:solidFill>
                <a:latin typeface="Arial"/>
                <a:ea typeface="Arial"/>
                <a:cs typeface="Arial"/>
                <a:sym typeface="Arial"/>
              </a:rPr>
              <a:t>Obligaciones por Pagar - Cuentas</a:t>
            </a:r>
            <a:endParaRPr b="0" i="0" sz="1300" u="none" cap="none" strike="noStrike">
              <a:solidFill>
                <a:srgbClr val="000000"/>
              </a:solidFill>
              <a:latin typeface="Arial"/>
              <a:ea typeface="Arial"/>
              <a:cs typeface="Arial"/>
              <a:sym typeface="Arial"/>
            </a:endParaRPr>
          </a:p>
        </p:txBody>
      </p:sp>
      <p:grpSp>
        <p:nvGrpSpPr>
          <p:cNvPr id="884" name="Google Shape;884;p52"/>
          <p:cNvGrpSpPr/>
          <p:nvPr/>
        </p:nvGrpSpPr>
        <p:grpSpPr>
          <a:xfrm>
            <a:off x="3425952" y="5404103"/>
            <a:ext cx="1295400" cy="854964"/>
            <a:chOff x="3425952" y="5404103"/>
            <a:chExt cx="1295400" cy="854964"/>
          </a:xfrm>
        </p:grpSpPr>
        <p:pic>
          <p:nvPicPr>
            <p:cNvPr id="885" name="Google Shape;885;p52"/>
            <p:cNvPicPr preferRelativeResize="0"/>
            <p:nvPr/>
          </p:nvPicPr>
          <p:blipFill rotWithShape="1">
            <a:blip r:embed="rId9">
              <a:alphaModFix/>
            </a:blip>
            <a:srcRect b="0" l="0" r="0" t="0"/>
            <a:stretch/>
          </p:blipFill>
          <p:spPr>
            <a:xfrm>
              <a:off x="3425952" y="5404103"/>
              <a:ext cx="1207020" cy="795553"/>
            </a:xfrm>
            <a:prstGeom prst="rect">
              <a:avLst/>
            </a:prstGeom>
            <a:noFill/>
            <a:ln>
              <a:noFill/>
            </a:ln>
          </p:spPr>
        </p:pic>
        <p:pic>
          <p:nvPicPr>
            <p:cNvPr id="886" name="Google Shape;886;p52"/>
            <p:cNvPicPr preferRelativeResize="0"/>
            <p:nvPr/>
          </p:nvPicPr>
          <p:blipFill rotWithShape="1">
            <a:blip r:embed="rId16">
              <a:alphaModFix/>
            </a:blip>
            <a:srcRect b="0" l="0" r="0" t="0"/>
            <a:stretch/>
          </p:blipFill>
          <p:spPr>
            <a:xfrm>
              <a:off x="3468624" y="5423915"/>
              <a:ext cx="1126236" cy="714756"/>
            </a:xfrm>
            <a:prstGeom prst="rect">
              <a:avLst/>
            </a:prstGeom>
            <a:noFill/>
            <a:ln>
              <a:noFill/>
            </a:ln>
          </p:spPr>
        </p:pic>
        <p:sp>
          <p:nvSpPr>
            <p:cNvPr id="887" name="Google Shape;887;p52"/>
            <p:cNvSpPr/>
            <p:nvPr/>
          </p:nvSpPr>
          <p:spPr>
            <a:xfrm>
              <a:off x="3593592" y="5542787"/>
              <a:ext cx="1127760" cy="716280"/>
            </a:xfrm>
            <a:custGeom>
              <a:rect b="b" l="l" r="r" t="t"/>
              <a:pathLst>
                <a:path extrusionOk="0" h="716279" w="1127760">
                  <a:moveTo>
                    <a:pt x="1056132" y="0"/>
                  </a:moveTo>
                  <a:lnTo>
                    <a:pt x="71628" y="0"/>
                  </a:lnTo>
                  <a:lnTo>
                    <a:pt x="43773" y="5637"/>
                  </a:lnTo>
                  <a:lnTo>
                    <a:pt x="21002" y="21002"/>
                  </a:lnTo>
                  <a:lnTo>
                    <a:pt x="5637" y="43773"/>
                  </a:lnTo>
                  <a:lnTo>
                    <a:pt x="0" y="71628"/>
                  </a:lnTo>
                  <a:lnTo>
                    <a:pt x="0" y="644652"/>
                  </a:lnTo>
                  <a:lnTo>
                    <a:pt x="5637" y="672533"/>
                  </a:lnTo>
                  <a:lnTo>
                    <a:pt x="21002" y="695301"/>
                  </a:lnTo>
                  <a:lnTo>
                    <a:pt x="43773" y="710651"/>
                  </a:lnTo>
                  <a:lnTo>
                    <a:pt x="71628" y="716280"/>
                  </a:lnTo>
                  <a:lnTo>
                    <a:pt x="1056132" y="716280"/>
                  </a:lnTo>
                  <a:lnTo>
                    <a:pt x="1083986" y="710651"/>
                  </a:lnTo>
                  <a:lnTo>
                    <a:pt x="1106757" y="695301"/>
                  </a:lnTo>
                  <a:lnTo>
                    <a:pt x="1122122" y="672533"/>
                  </a:lnTo>
                  <a:lnTo>
                    <a:pt x="1127760" y="644652"/>
                  </a:lnTo>
                  <a:lnTo>
                    <a:pt x="1127760" y="71628"/>
                  </a:lnTo>
                  <a:lnTo>
                    <a:pt x="1122122" y="43773"/>
                  </a:lnTo>
                  <a:lnTo>
                    <a:pt x="1106757" y="21002"/>
                  </a:lnTo>
                  <a:lnTo>
                    <a:pt x="1083986" y="5637"/>
                  </a:lnTo>
                  <a:lnTo>
                    <a:pt x="1056132" y="0"/>
                  </a:lnTo>
                  <a:close/>
                </a:path>
              </a:pathLst>
            </a:custGeom>
            <a:solidFill>
              <a:srgbClr val="F8D6CD">
                <a:alpha val="8980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8" name="Google Shape;888;p52"/>
            <p:cNvSpPr/>
            <p:nvPr/>
          </p:nvSpPr>
          <p:spPr>
            <a:xfrm>
              <a:off x="3593592" y="5542787"/>
              <a:ext cx="1127760" cy="716280"/>
            </a:xfrm>
            <a:custGeom>
              <a:rect b="b" l="l" r="r" t="t"/>
              <a:pathLst>
                <a:path extrusionOk="0" h="716279" w="1127760">
                  <a:moveTo>
                    <a:pt x="0" y="71628"/>
                  </a:moveTo>
                  <a:lnTo>
                    <a:pt x="5637" y="43773"/>
                  </a:lnTo>
                  <a:lnTo>
                    <a:pt x="21002" y="21002"/>
                  </a:lnTo>
                  <a:lnTo>
                    <a:pt x="43773" y="5637"/>
                  </a:lnTo>
                  <a:lnTo>
                    <a:pt x="71628" y="0"/>
                  </a:lnTo>
                  <a:lnTo>
                    <a:pt x="1056132" y="0"/>
                  </a:lnTo>
                  <a:lnTo>
                    <a:pt x="1083986" y="5637"/>
                  </a:lnTo>
                  <a:lnTo>
                    <a:pt x="1106757" y="21002"/>
                  </a:lnTo>
                  <a:lnTo>
                    <a:pt x="1122122" y="43773"/>
                  </a:lnTo>
                  <a:lnTo>
                    <a:pt x="1127760" y="71628"/>
                  </a:lnTo>
                  <a:lnTo>
                    <a:pt x="1127760" y="644652"/>
                  </a:lnTo>
                  <a:lnTo>
                    <a:pt x="1122122" y="672533"/>
                  </a:lnTo>
                  <a:lnTo>
                    <a:pt x="1106757" y="695301"/>
                  </a:lnTo>
                  <a:lnTo>
                    <a:pt x="1083986" y="710651"/>
                  </a:lnTo>
                  <a:lnTo>
                    <a:pt x="1056132" y="716280"/>
                  </a:lnTo>
                  <a:lnTo>
                    <a:pt x="71628" y="716280"/>
                  </a:lnTo>
                  <a:lnTo>
                    <a:pt x="43773" y="710651"/>
                  </a:lnTo>
                  <a:lnTo>
                    <a:pt x="21002" y="695301"/>
                  </a:lnTo>
                  <a:lnTo>
                    <a:pt x="5637" y="672533"/>
                  </a:lnTo>
                  <a:lnTo>
                    <a:pt x="0" y="644652"/>
                  </a:lnTo>
                  <a:lnTo>
                    <a:pt x="0" y="71628"/>
                  </a:lnTo>
                  <a:close/>
                </a:path>
              </a:pathLst>
            </a:custGeom>
            <a:noFill/>
            <a:ln cap="flat" cmpd="sng" w="9525">
              <a:solidFill>
                <a:srgbClr val="EC7C3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89" name="Google Shape;889;p52"/>
          <p:cNvSpPr txBox="1"/>
          <p:nvPr/>
        </p:nvSpPr>
        <p:spPr>
          <a:xfrm>
            <a:off x="3678173" y="5604154"/>
            <a:ext cx="958850" cy="564515"/>
          </a:xfrm>
          <a:prstGeom prst="rect">
            <a:avLst/>
          </a:prstGeom>
          <a:noFill/>
          <a:ln>
            <a:noFill/>
          </a:ln>
        </p:spPr>
        <p:txBody>
          <a:bodyPr anchorCtr="0" anchor="t" bIns="0" lIns="0" spcFirstLastPara="1" rIns="0" wrap="square" tIns="41275">
            <a:spAutoFit/>
          </a:bodyPr>
          <a:lstStyle/>
          <a:p>
            <a:pPr indent="-635" lvl="0" marL="12700" marR="5080" rtl="0" algn="ctr">
              <a:lnSpc>
                <a:spcPct val="103076"/>
              </a:lnSpc>
              <a:spcBef>
                <a:spcPts val="0"/>
              </a:spcBef>
              <a:spcAft>
                <a:spcPts val="0"/>
              </a:spcAft>
              <a:buNone/>
            </a:pPr>
            <a:r>
              <a:rPr b="0" i="0" lang="es-MX" sz="1300" u="none" cap="none" strike="noStrike">
                <a:solidFill>
                  <a:srgbClr val="000000"/>
                </a:solidFill>
                <a:latin typeface="Arial"/>
                <a:ea typeface="Arial"/>
                <a:cs typeface="Arial"/>
                <a:sym typeface="Arial"/>
              </a:rPr>
              <a:t>Juliana Pinzón (Profesional)</a:t>
            </a:r>
            <a:endParaRPr b="0" i="0" sz="1300" u="none" cap="none" strike="noStrike">
              <a:solidFill>
                <a:srgbClr val="000000"/>
              </a:solidFill>
              <a:latin typeface="Arial"/>
              <a:ea typeface="Arial"/>
              <a:cs typeface="Arial"/>
              <a:sym typeface="Arial"/>
            </a:endParaRPr>
          </a:p>
        </p:txBody>
      </p:sp>
      <p:grpSp>
        <p:nvGrpSpPr>
          <p:cNvPr id="890" name="Google Shape;890;p52"/>
          <p:cNvGrpSpPr/>
          <p:nvPr/>
        </p:nvGrpSpPr>
        <p:grpSpPr>
          <a:xfrm>
            <a:off x="4803647" y="5404103"/>
            <a:ext cx="1294130" cy="854964"/>
            <a:chOff x="4803647" y="5404103"/>
            <a:chExt cx="1294130" cy="854964"/>
          </a:xfrm>
        </p:grpSpPr>
        <p:pic>
          <p:nvPicPr>
            <p:cNvPr id="891" name="Google Shape;891;p52"/>
            <p:cNvPicPr preferRelativeResize="0"/>
            <p:nvPr/>
          </p:nvPicPr>
          <p:blipFill rotWithShape="1">
            <a:blip r:embed="rId9">
              <a:alphaModFix/>
            </a:blip>
            <a:srcRect b="0" l="0" r="0" t="0"/>
            <a:stretch/>
          </p:blipFill>
          <p:spPr>
            <a:xfrm>
              <a:off x="4803647" y="5404103"/>
              <a:ext cx="1207020" cy="795553"/>
            </a:xfrm>
            <a:prstGeom prst="rect">
              <a:avLst/>
            </a:prstGeom>
            <a:noFill/>
            <a:ln>
              <a:noFill/>
            </a:ln>
          </p:spPr>
        </p:pic>
        <p:pic>
          <p:nvPicPr>
            <p:cNvPr id="892" name="Google Shape;892;p52"/>
            <p:cNvPicPr preferRelativeResize="0"/>
            <p:nvPr/>
          </p:nvPicPr>
          <p:blipFill rotWithShape="1">
            <a:blip r:embed="rId17">
              <a:alphaModFix/>
            </a:blip>
            <a:srcRect b="0" l="0" r="0" t="0"/>
            <a:stretch/>
          </p:blipFill>
          <p:spPr>
            <a:xfrm>
              <a:off x="4846319" y="5423915"/>
              <a:ext cx="1126235" cy="714756"/>
            </a:xfrm>
            <a:prstGeom prst="rect">
              <a:avLst/>
            </a:prstGeom>
            <a:noFill/>
            <a:ln>
              <a:noFill/>
            </a:ln>
          </p:spPr>
        </p:pic>
        <p:sp>
          <p:nvSpPr>
            <p:cNvPr id="893" name="Google Shape;893;p52"/>
            <p:cNvSpPr/>
            <p:nvPr/>
          </p:nvSpPr>
          <p:spPr>
            <a:xfrm>
              <a:off x="4971287" y="5542787"/>
              <a:ext cx="1126490" cy="716280"/>
            </a:xfrm>
            <a:custGeom>
              <a:rect b="b" l="l" r="r" t="t"/>
              <a:pathLst>
                <a:path extrusionOk="0" h="716279" w="1126489">
                  <a:moveTo>
                    <a:pt x="1054608" y="0"/>
                  </a:moveTo>
                  <a:lnTo>
                    <a:pt x="71627" y="0"/>
                  </a:lnTo>
                  <a:lnTo>
                    <a:pt x="43773" y="5637"/>
                  </a:lnTo>
                  <a:lnTo>
                    <a:pt x="21002" y="21002"/>
                  </a:lnTo>
                  <a:lnTo>
                    <a:pt x="5637" y="43773"/>
                  </a:lnTo>
                  <a:lnTo>
                    <a:pt x="0" y="71628"/>
                  </a:lnTo>
                  <a:lnTo>
                    <a:pt x="0" y="644652"/>
                  </a:lnTo>
                  <a:lnTo>
                    <a:pt x="5637" y="672533"/>
                  </a:lnTo>
                  <a:lnTo>
                    <a:pt x="21002" y="695301"/>
                  </a:lnTo>
                  <a:lnTo>
                    <a:pt x="43773" y="710651"/>
                  </a:lnTo>
                  <a:lnTo>
                    <a:pt x="71627" y="716280"/>
                  </a:lnTo>
                  <a:lnTo>
                    <a:pt x="1054608" y="716280"/>
                  </a:lnTo>
                  <a:lnTo>
                    <a:pt x="1082462" y="710651"/>
                  </a:lnTo>
                  <a:lnTo>
                    <a:pt x="1105233" y="695301"/>
                  </a:lnTo>
                  <a:lnTo>
                    <a:pt x="1120598" y="672533"/>
                  </a:lnTo>
                  <a:lnTo>
                    <a:pt x="1126236" y="644652"/>
                  </a:lnTo>
                  <a:lnTo>
                    <a:pt x="1126236" y="71628"/>
                  </a:lnTo>
                  <a:lnTo>
                    <a:pt x="1120598" y="43773"/>
                  </a:lnTo>
                  <a:lnTo>
                    <a:pt x="1105233" y="21002"/>
                  </a:lnTo>
                  <a:lnTo>
                    <a:pt x="1082462" y="5637"/>
                  </a:lnTo>
                  <a:lnTo>
                    <a:pt x="1054608" y="0"/>
                  </a:lnTo>
                  <a:close/>
                </a:path>
              </a:pathLst>
            </a:custGeom>
            <a:solidFill>
              <a:srgbClr val="F8D6CD">
                <a:alpha val="8980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4" name="Google Shape;894;p52"/>
            <p:cNvSpPr/>
            <p:nvPr/>
          </p:nvSpPr>
          <p:spPr>
            <a:xfrm>
              <a:off x="4971287" y="5542787"/>
              <a:ext cx="1126490" cy="716280"/>
            </a:xfrm>
            <a:custGeom>
              <a:rect b="b" l="l" r="r" t="t"/>
              <a:pathLst>
                <a:path extrusionOk="0" h="716279" w="1126489">
                  <a:moveTo>
                    <a:pt x="0" y="71628"/>
                  </a:moveTo>
                  <a:lnTo>
                    <a:pt x="5637" y="43773"/>
                  </a:lnTo>
                  <a:lnTo>
                    <a:pt x="21002" y="21002"/>
                  </a:lnTo>
                  <a:lnTo>
                    <a:pt x="43773" y="5637"/>
                  </a:lnTo>
                  <a:lnTo>
                    <a:pt x="71627" y="0"/>
                  </a:lnTo>
                  <a:lnTo>
                    <a:pt x="1054608" y="0"/>
                  </a:lnTo>
                  <a:lnTo>
                    <a:pt x="1082462" y="5637"/>
                  </a:lnTo>
                  <a:lnTo>
                    <a:pt x="1105233" y="21002"/>
                  </a:lnTo>
                  <a:lnTo>
                    <a:pt x="1120598" y="43773"/>
                  </a:lnTo>
                  <a:lnTo>
                    <a:pt x="1126236" y="71628"/>
                  </a:lnTo>
                  <a:lnTo>
                    <a:pt x="1126236" y="644652"/>
                  </a:lnTo>
                  <a:lnTo>
                    <a:pt x="1120598" y="672533"/>
                  </a:lnTo>
                  <a:lnTo>
                    <a:pt x="1105233" y="695301"/>
                  </a:lnTo>
                  <a:lnTo>
                    <a:pt x="1082462" y="710651"/>
                  </a:lnTo>
                  <a:lnTo>
                    <a:pt x="1054608" y="716280"/>
                  </a:lnTo>
                  <a:lnTo>
                    <a:pt x="71627" y="716280"/>
                  </a:lnTo>
                  <a:lnTo>
                    <a:pt x="43773" y="710651"/>
                  </a:lnTo>
                  <a:lnTo>
                    <a:pt x="21002" y="695301"/>
                  </a:lnTo>
                  <a:lnTo>
                    <a:pt x="5637" y="672533"/>
                  </a:lnTo>
                  <a:lnTo>
                    <a:pt x="0" y="644652"/>
                  </a:lnTo>
                  <a:lnTo>
                    <a:pt x="0" y="71628"/>
                  </a:lnTo>
                  <a:close/>
                </a:path>
              </a:pathLst>
            </a:custGeom>
            <a:noFill/>
            <a:ln cap="flat" cmpd="sng" w="9525">
              <a:solidFill>
                <a:srgbClr val="EC7C3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95" name="Google Shape;895;p52"/>
          <p:cNvSpPr txBox="1"/>
          <p:nvPr/>
        </p:nvSpPr>
        <p:spPr>
          <a:xfrm>
            <a:off x="5055489" y="5604154"/>
            <a:ext cx="958850" cy="564515"/>
          </a:xfrm>
          <a:prstGeom prst="rect">
            <a:avLst/>
          </a:prstGeom>
          <a:noFill/>
          <a:ln>
            <a:noFill/>
          </a:ln>
        </p:spPr>
        <p:txBody>
          <a:bodyPr anchorCtr="0" anchor="t" bIns="0" lIns="0" spcFirstLastPara="1" rIns="0" wrap="square" tIns="41275">
            <a:spAutoFit/>
          </a:bodyPr>
          <a:lstStyle/>
          <a:p>
            <a:pPr indent="-1270" lvl="0" marL="12700" marR="5080" rtl="0" algn="ctr">
              <a:lnSpc>
                <a:spcPct val="103076"/>
              </a:lnSpc>
              <a:spcBef>
                <a:spcPts val="0"/>
              </a:spcBef>
              <a:spcAft>
                <a:spcPts val="0"/>
              </a:spcAft>
              <a:buNone/>
            </a:pPr>
            <a:r>
              <a:rPr b="0" i="0" lang="es-MX" sz="1300" u="none" cap="none" strike="noStrike">
                <a:solidFill>
                  <a:srgbClr val="000000"/>
                </a:solidFill>
                <a:latin typeface="Arial"/>
                <a:ea typeface="Arial"/>
                <a:cs typeface="Arial"/>
                <a:sym typeface="Arial"/>
              </a:rPr>
              <a:t>Liliana Gómez (Profesional)</a:t>
            </a:r>
            <a:endParaRPr b="0" i="0" sz="1300" u="none" cap="none" strike="noStrike">
              <a:solidFill>
                <a:srgbClr val="000000"/>
              </a:solidFill>
              <a:latin typeface="Arial"/>
              <a:ea typeface="Arial"/>
              <a:cs typeface="Arial"/>
              <a:sym typeface="Arial"/>
            </a:endParaRPr>
          </a:p>
        </p:txBody>
      </p:sp>
      <p:grpSp>
        <p:nvGrpSpPr>
          <p:cNvPr id="896" name="Google Shape;896;p52"/>
          <p:cNvGrpSpPr/>
          <p:nvPr/>
        </p:nvGrpSpPr>
        <p:grpSpPr>
          <a:xfrm>
            <a:off x="6179820" y="5404103"/>
            <a:ext cx="1295400" cy="854964"/>
            <a:chOff x="6179820" y="5404103"/>
            <a:chExt cx="1295400" cy="854964"/>
          </a:xfrm>
        </p:grpSpPr>
        <p:pic>
          <p:nvPicPr>
            <p:cNvPr id="897" name="Google Shape;897;p52"/>
            <p:cNvPicPr preferRelativeResize="0"/>
            <p:nvPr/>
          </p:nvPicPr>
          <p:blipFill rotWithShape="1">
            <a:blip r:embed="rId11">
              <a:alphaModFix/>
            </a:blip>
            <a:srcRect b="0" l="0" r="0" t="0"/>
            <a:stretch/>
          </p:blipFill>
          <p:spPr>
            <a:xfrm>
              <a:off x="6179820" y="5404103"/>
              <a:ext cx="1208544" cy="795553"/>
            </a:xfrm>
            <a:prstGeom prst="rect">
              <a:avLst/>
            </a:prstGeom>
            <a:noFill/>
            <a:ln>
              <a:noFill/>
            </a:ln>
          </p:spPr>
        </p:pic>
        <p:pic>
          <p:nvPicPr>
            <p:cNvPr id="898" name="Google Shape;898;p52"/>
            <p:cNvPicPr preferRelativeResize="0"/>
            <p:nvPr/>
          </p:nvPicPr>
          <p:blipFill rotWithShape="1">
            <a:blip r:embed="rId18">
              <a:alphaModFix/>
            </a:blip>
            <a:srcRect b="0" l="0" r="0" t="0"/>
            <a:stretch/>
          </p:blipFill>
          <p:spPr>
            <a:xfrm>
              <a:off x="6222492" y="5423915"/>
              <a:ext cx="1127760" cy="714756"/>
            </a:xfrm>
            <a:prstGeom prst="rect">
              <a:avLst/>
            </a:prstGeom>
            <a:noFill/>
            <a:ln>
              <a:noFill/>
            </a:ln>
          </p:spPr>
        </p:pic>
        <p:sp>
          <p:nvSpPr>
            <p:cNvPr id="899" name="Google Shape;899;p52"/>
            <p:cNvSpPr/>
            <p:nvPr/>
          </p:nvSpPr>
          <p:spPr>
            <a:xfrm>
              <a:off x="6347460" y="5542787"/>
              <a:ext cx="1127760" cy="716280"/>
            </a:xfrm>
            <a:custGeom>
              <a:rect b="b" l="l" r="r" t="t"/>
              <a:pathLst>
                <a:path extrusionOk="0" h="716279" w="1127759">
                  <a:moveTo>
                    <a:pt x="1056132" y="0"/>
                  </a:moveTo>
                  <a:lnTo>
                    <a:pt x="71627" y="0"/>
                  </a:lnTo>
                  <a:lnTo>
                    <a:pt x="43773" y="5637"/>
                  </a:lnTo>
                  <a:lnTo>
                    <a:pt x="21002" y="21002"/>
                  </a:lnTo>
                  <a:lnTo>
                    <a:pt x="5637" y="43773"/>
                  </a:lnTo>
                  <a:lnTo>
                    <a:pt x="0" y="71628"/>
                  </a:lnTo>
                  <a:lnTo>
                    <a:pt x="0" y="644652"/>
                  </a:lnTo>
                  <a:lnTo>
                    <a:pt x="5637" y="672533"/>
                  </a:lnTo>
                  <a:lnTo>
                    <a:pt x="21002" y="695301"/>
                  </a:lnTo>
                  <a:lnTo>
                    <a:pt x="43773" y="710651"/>
                  </a:lnTo>
                  <a:lnTo>
                    <a:pt x="71627" y="716280"/>
                  </a:lnTo>
                  <a:lnTo>
                    <a:pt x="1056132" y="716280"/>
                  </a:lnTo>
                  <a:lnTo>
                    <a:pt x="1083986" y="710651"/>
                  </a:lnTo>
                  <a:lnTo>
                    <a:pt x="1106757" y="695301"/>
                  </a:lnTo>
                  <a:lnTo>
                    <a:pt x="1122122" y="672533"/>
                  </a:lnTo>
                  <a:lnTo>
                    <a:pt x="1127760" y="644652"/>
                  </a:lnTo>
                  <a:lnTo>
                    <a:pt x="1127760" y="71628"/>
                  </a:lnTo>
                  <a:lnTo>
                    <a:pt x="1122122" y="43773"/>
                  </a:lnTo>
                  <a:lnTo>
                    <a:pt x="1106757" y="21002"/>
                  </a:lnTo>
                  <a:lnTo>
                    <a:pt x="1083986" y="5637"/>
                  </a:lnTo>
                  <a:lnTo>
                    <a:pt x="1056132" y="0"/>
                  </a:lnTo>
                  <a:close/>
                </a:path>
              </a:pathLst>
            </a:custGeom>
            <a:solidFill>
              <a:srgbClr val="F8D6CD">
                <a:alpha val="8980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0" name="Google Shape;900;p52"/>
            <p:cNvSpPr/>
            <p:nvPr/>
          </p:nvSpPr>
          <p:spPr>
            <a:xfrm>
              <a:off x="6347460" y="5542787"/>
              <a:ext cx="1127760" cy="716280"/>
            </a:xfrm>
            <a:custGeom>
              <a:rect b="b" l="l" r="r" t="t"/>
              <a:pathLst>
                <a:path extrusionOk="0" h="716279" w="1127759">
                  <a:moveTo>
                    <a:pt x="0" y="71628"/>
                  </a:moveTo>
                  <a:lnTo>
                    <a:pt x="5637" y="43773"/>
                  </a:lnTo>
                  <a:lnTo>
                    <a:pt x="21002" y="21002"/>
                  </a:lnTo>
                  <a:lnTo>
                    <a:pt x="43773" y="5637"/>
                  </a:lnTo>
                  <a:lnTo>
                    <a:pt x="71627" y="0"/>
                  </a:lnTo>
                  <a:lnTo>
                    <a:pt x="1056132" y="0"/>
                  </a:lnTo>
                  <a:lnTo>
                    <a:pt x="1083986" y="5637"/>
                  </a:lnTo>
                  <a:lnTo>
                    <a:pt x="1106757" y="21002"/>
                  </a:lnTo>
                  <a:lnTo>
                    <a:pt x="1122122" y="43773"/>
                  </a:lnTo>
                  <a:lnTo>
                    <a:pt x="1127760" y="71628"/>
                  </a:lnTo>
                  <a:lnTo>
                    <a:pt x="1127760" y="644652"/>
                  </a:lnTo>
                  <a:lnTo>
                    <a:pt x="1122122" y="672533"/>
                  </a:lnTo>
                  <a:lnTo>
                    <a:pt x="1106757" y="695301"/>
                  </a:lnTo>
                  <a:lnTo>
                    <a:pt x="1083986" y="710651"/>
                  </a:lnTo>
                  <a:lnTo>
                    <a:pt x="1056132" y="716280"/>
                  </a:lnTo>
                  <a:lnTo>
                    <a:pt x="71627" y="716280"/>
                  </a:lnTo>
                  <a:lnTo>
                    <a:pt x="43773" y="710651"/>
                  </a:lnTo>
                  <a:lnTo>
                    <a:pt x="21002" y="695301"/>
                  </a:lnTo>
                  <a:lnTo>
                    <a:pt x="5637" y="672533"/>
                  </a:lnTo>
                  <a:lnTo>
                    <a:pt x="0" y="644652"/>
                  </a:lnTo>
                  <a:lnTo>
                    <a:pt x="0" y="71628"/>
                  </a:lnTo>
                  <a:close/>
                </a:path>
              </a:pathLst>
            </a:custGeom>
            <a:noFill/>
            <a:ln cap="flat" cmpd="sng" w="9525">
              <a:solidFill>
                <a:srgbClr val="EC7C3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901" name="Google Shape;901;p52"/>
          <p:cNvSpPr txBox="1"/>
          <p:nvPr/>
        </p:nvSpPr>
        <p:spPr>
          <a:xfrm>
            <a:off x="6432550" y="5604154"/>
            <a:ext cx="958850" cy="564515"/>
          </a:xfrm>
          <a:prstGeom prst="rect">
            <a:avLst/>
          </a:prstGeom>
          <a:noFill/>
          <a:ln>
            <a:noFill/>
          </a:ln>
        </p:spPr>
        <p:txBody>
          <a:bodyPr anchorCtr="0" anchor="t" bIns="0" lIns="0" spcFirstLastPara="1" rIns="0" wrap="square" tIns="41275">
            <a:spAutoFit/>
          </a:bodyPr>
          <a:lstStyle/>
          <a:p>
            <a:pPr indent="-635" lvl="0" marL="12700" marR="5080" rtl="0" algn="ctr">
              <a:lnSpc>
                <a:spcPct val="103076"/>
              </a:lnSpc>
              <a:spcBef>
                <a:spcPts val="0"/>
              </a:spcBef>
              <a:spcAft>
                <a:spcPts val="0"/>
              </a:spcAft>
              <a:buNone/>
            </a:pPr>
            <a:r>
              <a:rPr b="0" i="0" lang="es-MX" sz="1300" u="none" cap="none" strike="noStrike">
                <a:solidFill>
                  <a:srgbClr val="000000"/>
                </a:solidFill>
                <a:latin typeface="Arial"/>
                <a:ea typeface="Arial"/>
                <a:cs typeface="Arial"/>
                <a:sym typeface="Arial"/>
              </a:rPr>
              <a:t>Camila Martínez (Profesional)</a:t>
            </a:r>
            <a:endParaRPr b="0" i="0" sz="1300" u="none" cap="none" strike="noStrike">
              <a:solidFill>
                <a:srgbClr val="000000"/>
              </a:solidFill>
              <a:latin typeface="Arial"/>
              <a:ea typeface="Arial"/>
              <a:cs typeface="Arial"/>
              <a:sym typeface="Arial"/>
            </a:endParaRPr>
          </a:p>
        </p:txBody>
      </p:sp>
      <p:grpSp>
        <p:nvGrpSpPr>
          <p:cNvPr id="902" name="Google Shape;902;p52"/>
          <p:cNvGrpSpPr/>
          <p:nvPr/>
        </p:nvGrpSpPr>
        <p:grpSpPr>
          <a:xfrm>
            <a:off x="7557516" y="5404103"/>
            <a:ext cx="1294130" cy="854964"/>
            <a:chOff x="7557516" y="5404103"/>
            <a:chExt cx="1294130" cy="854964"/>
          </a:xfrm>
        </p:grpSpPr>
        <p:pic>
          <p:nvPicPr>
            <p:cNvPr id="903" name="Google Shape;903;p52"/>
            <p:cNvPicPr preferRelativeResize="0"/>
            <p:nvPr/>
          </p:nvPicPr>
          <p:blipFill rotWithShape="1">
            <a:blip r:embed="rId9">
              <a:alphaModFix/>
            </a:blip>
            <a:srcRect b="0" l="0" r="0" t="0"/>
            <a:stretch/>
          </p:blipFill>
          <p:spPr>
            <a:xfrm>
              <a:off x="7557516" y="5404103"/>
              <a:ext cx="1207020" cy="795553"/>
            </a:xfrm>
            <a:prstGeom prst="rect">
              <a:avLst/>
            </a:prstGeom>
            <a:noFill/>
            <a:ln>
              <a:noFill/>
            </a:ln>
          </p:spPr>
        </p:pic>
        <p:pic>
          <p:nvPicPr>
            <p:cNvPr id="904" name="Google Shape;904;p52"/>
            <p:cNvPicPr preferRelativeResize="0"/>
            <p:nvPr/>
          </p:nvPicPr>
          <p:blipFill rotWithShape="1">
            <a:blip r:embed="rId19">
              <a:alphaModFix/>
            </a:blip>
            <a:srcRect b="0" l="0" r="0" t="0"/>
            <a:stretch/>
          </p:blipFill>
          <p:spPr>
            <a:xfrm>
              <a:off x="7600188" y="5423915"/>
              <a:ext cx="1126235" cy="714756"/>
            </a:xfrm>
            <a:prstGeom prst="rect">
              <a:avLst/>
            </a:prstGeom>
            <a:noFill/>
            <a:ln>
              <a:noFill/>
            </a:ln>
          </p:spPr>
        </p:pic>
        <p:sp>
          <p:nvSpPr>
            <p:cNvPr id="905" name="Google Shape;905;p52"/>
            <p:cNvSpPr/>
            <p:nvPr/>
          </p:nvSpPr>
          <p:spPr>
            <a:xfrm>
              <a:off x="7725156" y="5542787"/>
              <a:ext cx="1126490" cy="716280"/>
            </a:xfrm>
            <a:custGeom>
              <a:rect b="b" l="l" r="r" t="t"/>
              <a:pathLst>
                <a:path extrusionOk="0" h="716279" w="1126490">
                  <a:moveTo>
                    <a:pt x="1054608" y="0"/>
                  </a:moveTo>
                  <a:lnTo>
                    <a:pt x="71627" y="0"/>
                  </a:lnTo>
                  <a:lnTo>
                    <a:pt x="43773" y="5637"/>
                  </a:lnTo>
                  <a:lnTo>
                    <a:pt x="21002" y="21002"/>
                  </a:lnTo>
                  <a:lnTo>
                    <a:pt x="5637" y="43773"/>
                  </a:lnTo>
                  <a:lnTo>
                    <a:pt x="0" y="71628"/>
                  </a:lnTo>
                  <a:lnTo>
                    <a:pt x="0" y="644652"/>
                  </a:lnTo>
                  <a:lnTo>
                    <a:pt x="5637" y="672533"/>
                  </a:lnTo>
                  <a:lnTo>
                    <a:pt x="21002" y="695301"/>
                  </a:lnTo>
                  <a:lnTo>
                    <a:pt x="43773" y="710651"/>
                  </a:lnTo>
                  <a:lnTo>
                    <a:pt x="71627" y="716280"/>
                  </a:lnTo>
                  <a:lnTo>
                    <a:pt x="1054608" y="716280"/>
                  </a:lnTo>
                  <a:lnTo>
                    <a:pt x="1082462" y="710651"/>
                  </a:lnTo>
                  <a:lnTo>
                    <a:pt x="1105233" y="695301"/>
                  </a:lnTo>
                  <a:lnTo>
                    <a:pt x="1120598" y="672533"/>
                  </a:lnTo>
                  <a:lnTo>
                    <a:pt x="1126236" y="644652"/>
                  </a:lnTo>
                  <a:lnTo>
                    <a:pt x="1126236" y="71628"/>
                  </a:lnTo>
                  <a:lnTo>
                    <a:pt x="1120598" y="43773"/>
                  </a:lnTo>
                  <a:lnTo>
                    <a:pt x="1105233" y="21002"/>
                  </a:lnTo>
                  <a:lnTo>
                    <a:pt x="1082462" y="5637"/>
                  </a:lnTo>
                  <a:lnTo>
                    <a:pt x="1054608" y="0"/>
                  </a:lnTo>
                  <a:close/>
                </a:path>
              </a:pathLst>
            </a:custGeom>
            <a:solidFill>
              <a:srgbClr val="F8D6CD">
                <a:alpha val="8980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6" name="Google Shape;906;p52"/>
            <p:cNvSpPr/>
            <p:nvPr/>
          </p:nvSpPr>
          <p:spPr>
            <a:xfrm>
              <a:off x="7725156" y="5542787"/>
              <a:ext cx="1126490" cy="716280"/>
            </a:xfrm>
            <a:custGeom>
              <a:rect b="b" l="l" r="r" t="t"/>
              <a:pathLst>
                <a:path extrusionOk="0" h="716279" w="1126490">
                  <a:moveTo>
                    <a:pt x="0" y="71628"/>
                  </a:moveTo>
                  <a:lnTo>
                    <a:pt x="5637" y="43773"/>
                  </a:lnTo>
                  <a:lnTo>
                    <a:pt x="21002" y="21002"/>
                  </a:lnTo>
                  <a:lnTo>
                    <a:pt x="43773" y="5637"/>
                  </a:lnTo>
                  <a:lnTo>
                    <a:pt x="71627" y="0"/>
                  </a:lnTo>
                  <a:lnTo>
                    <a:pt x="1054608" y="0"/>
                  </a:lnTo>
                  <a:lnTo>
                    <a:pt x="1082462" y="5637"/>
                  </a:lnTo>
                  <a:lnTo>
                    <a:pt x="1105233" y="21002"/>
                  </a:lnTo>
                  <a:lnTo>
                    <a:pt x="1120598" y="43773"/>
                  </a:lnTo>
                  <a:lnTo>
                    <a:pt x="1126236" y="71628"/>
                  </a:lnTo>
                  <a:lnTo>
                    <a:pt x="1126236" y="644652"/>
                  </a:lnTo>
                  <a:lnTo>
                    <a:pt x="1120598" y="672533"/>
                  </a:lnTo>
                  <a:lnTo>
                    <a:pt x="1105233" y="695301"/>
                  </a:lnTo>
                  <a:lnTo>
                    <a:pt x="1082462" y="710651"/>
                  </a:lnTo>
                  <a:lnTo>
                    <a:pt x="1054608" y="716280"/>
                  </a:lnTo>
                  <a:lnTo>
                    <a:pt x="71627" y="716280"/>
                  </a:lnTo>
                  <a:lnTo>
                    <a:pt x="43773" y="710651"/>
                  </a:lnTo>
                  <a:lnTo>
                    <a:pt x="21002" y="695301"/>
                  </a:lnTo>
                  <a:lnTo>
                    <a:pt x="5637" y="672533"/>
                  </a:lnTo>
                  <a:lnTo>
                    <a:pt x="0" y="644652"/>
                  </a:lnTo>
                  <a:lnTo>
                    <a:pt x="0" y="71628"/>
                  </a:lnTo>
                  <a:close/>
                </a:path>
              </a:pathLst>
            </a:custGeom>
            <a:noFill/>
            <a:ln cap="flat" cmpd="sng" w="9525">
              <a:solidFill>
                <a:srgbClr val="EC7C3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907" name="Google Shape;907;p52"/>
          <p:cNvSpPr txBox="1"/>
          <p:nvPr/>
        </p:nvSpPr>
        <p:spPr>
          <a:xfrm>
            <a:off x="7809992" y="5604154"/>
            <a:ext cx="958850" cy="564515"/>
          </a:xfrm>
          <a:prstGeom prst="rect">
            <a:avLst/>
          </a:prstGeom>
          <a:noFill/>
          <a:ln>
            <a:noFill/>
          </a:ln>
        </p:spPr>
        <p:txBody>
          <a:bodyPr anchorCtr="0" anchor="t" bIns="0" lIns="0" spcFirstLastPara="1" rIns="0" wrap="square" tIns="41275">
            <a:spAutoFit/>
          </a:bodyPr>
          <a:lstStyle/>
          <a:p>
            <a:pPr indent="-635" lvl="0" marL="12700" marR="5080" rtl="0" algn="ctr">
              <a:lnSpc>
                <a:spcPct val="103076"/>
              </a:lnSpc>
              <a:spcBef>
                <a:spcPts val="0"/>
              </a:spcBef>
              <a:spcAft>
                <a:spcPts val="0"/>
              </a:spcAft>
              <a:buNone/>
            </a:pPr>
            <a:r>
              <a:rPr b="0" i="0" lang="es-MX" sz="1300" u="none" cap="none" strike="noStrike">
                <a:solidFill>
                  <a:srgbClr val="000000"/>
                </a:solidFill>
                <a:latin typeface="Arial"/>
                <a:ea typeface="Arial"/>
                <a:cs typeface="Arial"/>
                <a:sym typeface="Arial"/>
              </a:rPr>
              <a:t>Amanda Mora (Profesional)</a:t>
            </a:r>
            <a:endParaRPr b="0" i="0" sz="1300" u="none" cap="none" strike="noStrike">
              <a:solidFill>
                <a:srgbClr val="000000"/>
              </a:solidFill>
              <a:latin typeface="Arial"/>
              <a:ea typeface="Arial"/>
              <a:cs typeface="Arial"/>
              <a:sym typeface="Arial"/>
            </a:endParaRPr>
          </a:p>
        </p:txBody>
      </p:sp>
      <p:grpSp>
        <p:nvGrpSpPr>
          <p:cNvPr id="908" name="Google Shape;908;p52"/>
          <p:cNvGrpSpPr/>
          <p:nvPr/>
        </p:nvGrpSpPr>
        <p:grpSpPr>
          <a:xfrm>
            <a:off x="6868668" y="3317722"/>
            <a:ext cx="1295400" cy="854990"/>
            <a:chOff x="6868668" y="3317722"/>
            <a:chExt cx="1295400" cy="854990"/>
          </a:xfrm>
        </p:grpSpPr>
        <p:pic>
          <p:nvPicPr>
            <p:cNvPr id="909" name="Google Shape;909;p52"/>
            <p:cNvPicPr preferRelativeResize="0"/>
            <p:nvPr/>
          </p:nvPicPr>
          <p:blipFill rotWithShape="1">
            <a:blip r:embed="rId9">
              <a:alphaModFix/>
            </a:blip>
            <a:srcRect b="0" l="0" r="0" t="0"/>
            <a:stretch/>
          </p:blipFill>
          <p:spPr>
            <a:xfrm>
              <a:off x="6868668" y="3317722"/>
              <a:ext cx="1207020" cy="795553"/>
            </a:xfrm>
            <a:prstGeom prst="rect">
              <a:avLst/>
            </a:prstGeom>
            <a:noFill/>
            <a:ln>
              <a:noFill/>
            </a:ln>
          </p:spPr>
        </p:pic>
        <p:pic>
          <p:nvPicPr>
            <p:cNvPr id="910" name="Google Shape;910;p52"/>
            <p:cNvPicPr preferRelativeResize="0"/>
            <p:nvPr/>
          </p:nvPicPr>
          <p:blipFill rotWithShape="1">
            <a:blip r:embed="rId20">
              <a:alphaModFix/>
            </a:blip>
            <a:srcRect b="0" l="0" r="0" t="0"/>
            <a:stretch/>
          </p:blipFill>
          <p:spPr>
            <a:xfrm>
              <a:off x="6911340" y="3337560"/>
              <a:ext cx="1126235" cy="714756"/>
            </a:xfrm>
            <a:prstGeom prst="rect">
              <a:avLst/>
            </a:prstGeom>
            <a:noFill/>
            <a:ln>
              <a:noFill/>
            </a:ln>
          </p:spPr>
        </p:pic>
        <p:sp>
          <p:nvSpPr>
            <p:cNvPr id="911" name="Google Shape;911;p52"/>
            <p:cNvSpPr/>
            <p:nvPr/>
          </p:nvSpPr>
          <p:spPr>
            <a:xfrm>
              <a:off x="7036308" y="3456432"/>
              <a:ext cx="1127760" cy="716280"/>
            </a:xfrm>
            <a:custGeom>
              <a:rect b="b" l="l" r="r" t="t"/>
              <a:pathLst>
                <a:path extrusionOk="0" h="716279" w="1127759">
                  <a:moveTo>
                    <a:pt x="1056132" y="0"/>
                  </a:moveTo>
                  <a:lnTo>
                    <a:pt x="71627" y="0"/>
                  </a:lnTo>
                  <a:lnTo>
                    <a:pt x="43773" y="5637"/>
                  </a:lnTo>
                  <a:lnTo>
                    <a:pt x="21002" y="21002"/>
                  </a:lnTo>
                  <a:lnTo>
                    <a:pt x="5637" y="43773"/>
                  </a:lnTo>
                  <a:lnTo>
                    <a:pt x="0" y="71627"/>
                  </a:lnTo>
                  <a:lnTo>
                    <a:pt x="0" y="644651"/>
                  </a:lnTo>
                  <a:lnTo>
                    <a:pt x="5637" y="672506"/>
                  </a:lnTo>
                  <a:lnTo>
                    <a:pt x="21002" y="695277"/>
                  </a:lnTo>
                  <a:lnTo>
                    <a:pt x="43773" y="710642"/>
                  </a:lnTo>
                  <a:lnTo>
                    <a:pt x="71627" y="716279"/>
                  </a:lnTo>
                  <a:lnTo>
                    <a:pt x="1056132" y="716279"/>
                  </a:lnTo>
                  <a:lnTo>
                    <a:pt x="1083986" y="710642"/>
                  </a:lnTo>
                  <a:lnTo>
                    <a:pt x="1106757" y="695277"/>
                  </a:lnTo>
                  <a:lnTo>
                    <a:pt x="1122122" y="672506"/>
                  </a:lnTo>
                  <a:lnTo>
                    <a:pt x="1127760" y="644651"/>
                  </a:lnTo>
                  <a:lnTo>
                    <a:pt x="1127760" y="71627"/>
                  </a:lnTo>
                  <a:lnTo>
                    <a:pt x="1122122" y="43773"/>
                  </a:lnTo>
                  <a:lnTo>
                    <a:pt x="1106757" y="21002"/>
                  </a:lnTo>
                  <a:lnTo>
                    <a:pt x="1083986" y="5637"/>
                  </a:lnTo>
                  <a:lnTo>
                    <a:pt x="1056132" y="0"/>
                  </a:lnTo>
                  <a:close/>
                </a:path>
              </a:pathLst>
            </a:custGeom>
            <a:solidFill>
              <a:srgbClr val="F8D6CD">
                <a:alpha val="8980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2" name="Google Shape;912;p52"/>
            <p:cNvSpPr/>
            <p:nvPr/>
          </p:nvSpPr>
          <p:spPr>
            <a:xfrm>
              <a:off x="7036308" y="3456432"/>
              <a:ext cx="1127760" cy="716280"/>
            </a:xfrm>
            <a:custGeom>
              <a:rect b="b" l="l" r="r" t="t"/>
              <a:pathLst>
                <a:path extrusionOk="0" h="716279" w="1127759">
                  <a:moveTo>
                    <a:pt x="0" y="71627"/>
                  </a:moveTo>
                  <a:lnTo>
                    <a:pt x="5637" y="43773"/>
                  </a:lnTo>
                  <a:lnTo>
                    <a:pt x="21002" y="21002"/>
                  </a:lnTo>
                  <a:lnTo>
                    <a:pt x="43773" y="5637"/>
                  </a:lnTo>
                  <a:lnTo>
                    <a:pt x="71627" y="0"/>
                  </a:lnTo>
                  <a:lnTo>
                    <a:pt x="1056132" y="0"/>
                  </a:lnTo>
                  <a:lnTo>
                    <a:pt x="1083986" y="5637"/>
                  </a:lnTo>
                  <a:lnTo>
                    <a:pt x="1106757" y="21002"/>
                  </a:lnTo>
                  <a:lnTo>
                    <a:pt x="1122122" y="43773"/>
                  </a:lnTo>
                  <a:lnTo>
                    <a:pt x="1127760" y="71627"/>
                  </a:lnTo>
                  <a:lnTo>
                    <a:pt x="1127760" y="644651"/>
                  </a:lnTo>
                  <a:lnTo>
                    <a:pt x="1122122" y="672506"/>
                  </a:lnTo>
                  <a:lnTo>
                    <a:pt x="1106757" y="695277"/>
                  </a:lnTo>
                  <a:lnTo>
                    <a:pt x="1083986" y="710642"/>
                  </a:lnTo>
                  <a:lnTo>
                    <a:pt x="1056132" y="716279"/>
                  </a:lnTo>
                  <a:lnTo>
                    <a:pt x="71627" y="716279"/>
                  </a:lnTo>
                  <a:lnTo>
                    <a:pt x="43773" y="710642"/>
                  </a:lnTo>
                  <a:lnTo>
                    <a:pt x="21002" y="695277"/>
                  </a:lnTo>
                  <a:lnTo>
                    <a:pt x="5637" y="672506"/>
                  </a:lnTo>
                  <a:lnTo>
                    <a:pt x="0" y="644651"/>
                  </a:lnTo>
                  <a:lnTo>
                    <a:pt x="0" y="71627"/>
                  </a:lnTo>
                  <a:close/>
                </a:path>
              </a:pathLst>
            </a:custGeom>
            <a:noFill/>
            <a:ln cap="flat" cmpd="sng" w="9525">
              <a:solidFill>
                <a:srgbClr val="EC7C3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913" name="Google Shape;913;p52"/>
          <p:cNvSpPr txBox="1"/>
          <p:nvPr/>
        </p:nvSpPr>
        <p:spPr>
          <a:xfrm>
            <a:off x="7098538" y="3602177"/>
            <a:ext cx="1004569" cy="394335"/>
          </a:xfrm>
          <a:prstGeom prst="rect">
            <a:avLst/>
          </a:prstGeom>
          <a:noFill/>
          <a:ln>
            <a:noFill/>
          </a:ln>
        </p:spPr>
        <p:txBody>
          <a:bodyPr anchorCtr="0" anchor="t" bIns="0" lIns="0" spcFirstLastPara="1" rIns="0" wrap="square" tIns="12050">
            <a:spAutoFit/>
          </a:bodyPr>
          <a:lstStyle/>
          <a:p>
            <a:pPr indent="0" lvl="0" marL="26034" marR="0" rtl="0" algn="l">
              <a:lnSpc>
                <a:spcPct val="111923"/>
              </a:lnSpc>
              <a:spcBef>
                <a:spcPts val="0"/>
              </a:spcBef>
              <a:spcAft>
                <a:spcPts val="0"/>
              </a:spcAft>
              <a:buNone/>
            </a:pPr>
            <a:r>
              <a:rPr b="0" i="0" lang="es-MX" sz="1300" u="none" cap="none" strike="noStrike">
                <a:solidFill>
                  <a:srgbClr val="000000"/>
                </a:solidFill>
                <a:latin typeface="Arial"/>
                <a:ea typeface="Arial"/>
                <a:cs typeface="Arial"/>
                <a:sym typeface="Arial"/>
              </a:rPr>
              <a:t>Nirsa Realpe</a:t>
            </a:r>
            <a:endParaRPr b="0" i="0" sz="1300" u="none" cap="none" strike="noStrike">
              <a:solidFill>
                <a:srgbClr val="000000"/>
              </a:solidFill>
              <a:latin typeface="Arial"/>
              <a:ea typeface="Arial"/>
              <a:cs typeface="Arial"/>
              <a:sym typeface="Arial"/>
            </a:endParaRPr>
          </a:p>
          <a:p>
            <a:pPr indent="0" lvl="0" marL="12700" marR="0" rtl="0" algn="l">
              <a:lnSpc>
                <a:spcPct val="111923"/>
              </a:lnSpc>
              <a:spcBef>
                <a:spcPts val="0"/>
              </a:spcBef>
              <a:spcAft>
                <a:spcPts val="0"/>
              </a:spcAft>
              <a:buNone/>
            </a:pPr>
            <a:r>
              <a:rPr b="0" i="0" lang="es-MX" sz="1300" u="none" cap="none" strike="noStrike">
                <a:solidFill>
                  <a:srgbClr val="000000"/>
                </a:solidFill>
                <a:latin typeface="Arial"/>
                <a:ea typeface="Arial"/>
                <a:cs typeface="Arial"/>
                <a:sym typeface="Arial"/>
              </a:rPr>
              <a:t>( Profesional)</a:t>
            </a:r>
            <a:endParaRPr b="0" i="0" sz="1300" u="none" cap="none" strike="noStrike">
              <a:solidFill>
                <a:srgbClr val="000000"/>
              </a:solidFill>
              <a:latin typeface="Arial"/>
              <a:ea typeface="Arial"/>
              <a:cs typeface="Arial"/>
              <a:sym typeface="Arial"/>
            </a:endParaRPr>
          </a:p>
        </p:txBody>
      </p:sp>
      <p:grpSp>
        <p:nvGrpSpPr>
          <p:cNvPr id="914" name="Google Shape;914;p52"/>
          <p:cNvGrpSpPr/>
          <p:nvPr/>
        </p:nvGrpSpPr>
        <p:grpSpPr>
          <a:xfrm>
            <a:off x="8246364" y="3317722"/>
            <a:ext cx="1294130" cy="854990"/>
            <a:chOff x="8246364" y="3317722"/>
            <a:chExt cx="1294130" cy="854990"/>
          </a:xfrm>
        </p:grpSpPr>
        <p:pic>
          <p:nvPicPr>
            <p:cNvPr id="915" name="Google Shape;915;p52"/>
            <p:cNvPicPr preferRelativeResize="0"/>
            <p:nvPr/>
          </p:nvPicPr>
          <p:blipFill rotWithShape="1">
            <a:blip r:embed="rId9">
              <a:alphaModFix/>
            </a:blip>
            <a:srcRect b="0" l="0" r="0" t="0"/>
            <a:stretch/>
          </p:blipFill>
          <p:spPr>
            <a:xfrm>
              <a:off x="8246364" y="3317722"/>
              <a:ext cx="1207020" cy="795553"/>
            </a:xfrm>
            <a:prstGeom prst="rect">
              <a:avLst/>
            </a:prstGeom>
            <a:noFill/>
            <a:ln>
              <a:noFill/>
            </a:ln>
          </p:spPr>
        </p:pic>
        <p:pic>
          <p:nvPicPr>
            <p:cNvPr id="916" name="Google Shape;916;p52"/>
            <p:cNvPicPr preferRelativeResize="0"/>
            <p:nvPr/>
          </p:nvPicPr>
          <p:blipFill rotWithShape="1">
            <a:blip r:embed="rId20">
              <a:alphaModFix/>
            </a:blip>
            <a:srcRect b="0" l="0" r="0" t="0"/>
            <a:stretch/>
          </p:blipFill>
          <p:spPr>
            <a:xfrm>
              <a:off x="8289036" y="3337560"/>
              <a:ext cx="1126236" cy="714756"/>
            </a:xfrm>
            <a:prstGeom prst="rect">
              <a:avLst/>
            </a:prstGeom>
            <a:noFill/>
            <a:ln>
              <a:noFill/>
            </a:ln>
          </p:spPr>
        </p:pic>
        <p:sp>
          <p:nvSpPr>
            <p:cNvPr id="917" name="Google Shape;917;p52"/>
            <p:cNvSpPr/>
            <p:nvPr/>
          </p:nvSpPr>
          <p:spPr>
            <a:xfrm>
              <a:off x="8414004" y="3456432"/>
              <a:ext cx="1126490" cy="716280"/>
            </a:xfrm>
            <a:custGeom>
              <a:rect b="b" l="l" r="r" t="t"/>
              <a:pathLst>
                <a:path extrusionOk="0" h="716279" w="1126490">
                  <a:moveTo>
                    <a:pt x="1054607" y="0"/>
                  </a:moveTo>
                  <a:lnTo>
                    <a:pt x="71627" y="0"/>
                  </a:lnTo>
                  <a:lnTo>
                    <a:pt x="43773" y="5637"/>
                  </a:lnTo>
                  <a:lnTo>
                    <a:pt x="21002" y="21002"/>
                  </a:lnTo>
                  <a:lnTo>
                    <a:pt x="5637" y="43773"/>
                  </a:lnTo>
                  <a:lnTo>
                    <a:pt x="0" y="71627"/>
                  </a:lnTo>
                  <a:lnTo>
                    <a:pt x="0" y="644651"/>
                  </a:lnTo>
                  <a:lnTo>
                    <a:pt x="5637" y="672506"/>
                  </a:lnTo>
                  <a:lnTo>
                    <a:pt x="21002" y="695277"/>
                  </a:lnTo>
                  <a:lnTo>
                    <a:pt x="43773" y="710642"/>
                  </a:lnTo>
                  <a:lnTo>
                    <a:pt x="71627" y="716279"/>
                  </a:lnTo>
                  <a:lnTo>
                    <a:pt x="1054607" y="716279"/>
                  </a:lnTo>
                  <a:lnTo>
                    <a:pt x="1082462" y="710642"/>
                  </a:lnTo>
                  <a:lnTo>
                    <a:pt x="1105233" y="695277"/>
                  </a:lnTo>
                  <a:lnTo>
                    <a:pt x="1120598" y="672506"/>
                  </a:lnTo>
                  <a:lnTo>
                    <a:pt x="1126236" y="644651"/>
                  </a:lnTo>
                  <a:lnTo>
                    <a:pt x="1126236" y="71627"/>
                  </a:lnTo>
                  <a:lnTo>
                    <a:pt x="1120598" y="43773"/>
                  </a:lnTo>
                  <a:lnTo>
                    <a:pt x="1105233" y="21002"/>
                  </a:lnTo>
                  <a:lnTo>
                    <a:pt x="1082462" y="5637"/>
                  </a:lnTo>
                  <a:lnTo>
                    <a:pt x="1054607" y="0"/>
                  </a:lnTo>
                  <a:close/>
                </a:path>
              </a:pathLst>
            </a:custGeom>
            <a:solidFill>
              <a:srgbClr val="F8D6CD">
                <a:alpha val="8980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8" name="Google Shape;918;p52"/>
            <p:cNvSpPr/>
            <p:nvPr/>
          </p:nvSpPr>
          <p:spPr>
            <a:xfrm>
              <a:off x="8414004" y="3456432"/>
              <a:ext cx="1126490" cy="716280"/>
            </a:xfrm>
            <a:custGeom>
              <a:rect b="b" l="l" r="r" t="t"/>
              <a:pathLst>
                <a:path extrusionOk="0" h="716279" w="1126490">
                  <a:moveTo>
                    <a:pt x="0" y="71627"/>
                  </a:moveTo>
                  <a:lnTo>
                    <a:pt x="5637" y="43773"/>
                  </a:lnTo>
                  <a:lnTo>
                    <a:pt x="21002" y="21002"/>
                  </a:lnTo>
                  <a:lnTo>
                    <a:pt x="43773" y="5637"/>
                  </a:lnTo>
                  <a:lnTo>
                    <a:pt x="71627" y="0"/>
                  </a:lnTo>
                  <a:lnTo>
                    <a:pt x="1054607" y="0"/>
                  </a:lnTo>
                  <a:lnTo>
                    <a:pt x="1082462" y="5637"/>
                  </a:lnTo>
                  <a:lnTo>
                    <a:pt x="1105233" y="21002"/>
                  </a:lnTo>
                  <a:lnTo>
                    <a:pt x="1120598" y="43773"/>
                  </a:lnTo>
                  <a:lnTo>
                    <a:pt x="1126236" y="71627"/>
                  </a:lnTo>
                  <a:lnTo>
                    <a:pt x="1126236" y="644651"/>
                  </a:lnTo>
                  <a:lnTo>
                    <a:pt x="1120598" y="672506"/>
                  </a:lnTo>
                  <a:lnTo>
                    <a:pt x="1105233" y="695277"/>
                  </a:lnTo>
                  <a:lnTo>
                    <a:pt x="1082462" y="710642"/>
                  </a:lnTo>
                  <a:lnTo>
                    <a:pt x="1054607" y="716279"/>
                  </a:lnTo>
                  <a:lnTo>
                    <a:pt x="71627" y="716279"/>
                  </a:lnTo>
                  <a:lnTo>
                    <a:pt x="43773" y="710642"/>
                  </a:lnTo>
                  <a:lnTo>
                    <a:pt x="21002" y="695277"/>
                  </a:lnTo>
                  <a:lnTo>
                    <a:pt x="5637" y="672506"/>
                  </a:lnTo>
                  <a:lnTo>
                    <a:pt x="0" y="644651"/>
                  </a:lnTo>
                  <a:lnTo>
                    <a:pt x="0" y="71627"/>
                  </a:lnTo>
                  <a:close/>
                </a:path>
              </a:pathLst>
            </a:custGeom>
            <a:noFill/>
            <a:ln cap="flat" cmpd="sng" w="9525">
              <a:solidFill>
                <a:srgbClr val="EC7C3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919" name="Google Shape;919;p52"/>
          <p:cNvSpPr txBox="1"/>
          <p:nvPr/>
        </p:nvSpPr>
        <p:spPr>
          <a:xfrm>
            <a:off x="8622030" y="3517138"/>
            <a:ext cx="713105" cy="564515"/>
          </a:xfrm>
          <a:prstGeom prst="rect">
            <a:avLst/>
          </a:prstGeom>
          <a:noFill/>
          <a:ln>
            <a:noFill/>
          </a:ln>
        </p:spPr>
        <p:txBody>
          <a:bodyPr anchorCtr="0" anchor="t" bIns="0" lIns="0" spcFirstLastPara="1" rIns="0" wrap="square" tIns="40625">
            <a:spAutoFit/>
          </a:bodyPr>
          <a:lstStyle/>
          <a:p>
            <a:pPr indent="-1270" lvl="0" marL="12700" marR="5080" rtl="0" algn="ctr">
              <a:lnSpc>
                <a:spcPct val="103076"/>
              </a:lnSpc>
              <a:spcBef>
                <a:spcPts val="0"/>
              </a:spcBef>
              <a:spcAft>
                <a:spcPts val="0"/>
              </a:spcAft>
              <a:buNone/>
            </a:pPr>
            <a:r>
              <a:rPr b="0" i="0" lang="es-MX" sz="1300" u="none" cap="none" strike="noStrike">
                <a:solidFill>
                  <a:srgbClr val="000000"/>
                </a:solidFill>
                <a:latin typeface="Arial"/>
                <a:ea typeface="Arial"/>
                <a:cs typeface="Arial"/>
                <a:sym typeface="Arial"/>
              </a:rPr>
              <a:t>Oscar Martínez (Técnico)</a:t>
            </a:r>
            <a:endParaRPr b="0" i="0" sz="1300" u="none" cap="none" strike="noStrike">
              <a:solidFill>
                <a:srgbClr val="000000"/>
              </a:solidFill>
              <a:latin typeface="Arial"/>
              <a:ea typeface="Arial"/>
              <a:cs typeface="Arial"/>
              <a:sym typeface="Arial"/>
            </a:endParaRPr>
          </a:p>
        </p:txBody>
      </p:sp>
      <p:sp>
        <p:nvSpPr>
          <p:cNvPr id="920" name="Google Shape;920;p52"/>
          <p:cNvSpPr txBox="1"/>
          <p:nvPr/>
        </p:nvSpPr>
        <p:spPr>
          <a:xfrm>
            <a:off x="1451863" y="4383823"/>
            <a:ext cx="3029585" cy="538480"/>
          </a:xfrm>
          <a:prstGeom prst="rect">
            <a:avLst/>
          </a:prstGeom>
          <a:noFill/>
          <a:ln>
            <a:noFill/>
          </a:ln>
        </p:spPr>
        <p:txBody>
          <a:bodyPr anchorCtr="0" anchor="t" bIns="0" lIns="0" spcFirstLastPara="1" rIns="0" wrap="square" tIns="26025">
            <a:spAutoFit/>
          </a:bodyPr>
          <a:lstStyle/>
          <a:p>
            <a:pPr indent="0" lvl="0" marL="12700" marR="5080" rtl="0" algn="l">
              <a:lnSpc>
                <a:spcPct val="114782"/>
              </a:lnSpc>
              <a:spcBef>
                <a:spcPts val="0"/>
              </a:spcBef>
              <a:spcAft>
                <a:spcPts val="0"/>
              </a:spcAft>
              <a:buNone/>
            </a:pPr>
            <a:r>
              <a:rPr b="0" i="1" lang="es-MX" sz="1150" u="none" cap="none" strike="noStrike">
                <a:solidFill>
                  <a:srgbClr val="000000"/>
                </a:solidFill>
                <a:latin typeface="Verdana"/>
                <a:ea typeface="Verdana"/>
                <a:cs typeface="Verdana"/>
                <a:sym typeface="Verdana"/>
              </a:rPr>
              <a:t>**Las funciones del equipo de contabilidad se encuentran desagregadas en el plan de sostenibilidad contable</a:t>
            </a:r>
            <a:endParaRPr b="0" i="0" sz="1150" u="none" cap="none" strike="noStrike">
              <a:solidFill>
                <a:srgbClr val="000000"/>
              </a:solidFill>
              <a:latin typeface="Verdana"/>
              <a:ea typeface="Verdana"/>
              <a:cs typeface="Verdana"/>
              <a:sym typeface="Verdana"/>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grpSp>
        <p:nvGrpSpPr>
          <p:cNvPr id="925" name="Google Shape;925;p53"/>
          <p:cNvGrpSpPr/>
          <p:nvPr/>
        </p:nvGrpSpPr>
        <p:grpSpPr>
          <a:xfrm>
            <a:off x="0" y="0"/>
            <a:ext cx="12191999" cy="6858508"/>
            <a:chOff x="0" y="0"/>
            <a:chExt cx="12191999" cy="6858508"/>
          </a:xfrm>
        </p:grpSpPr>
        <p:pic>
          <p:nvPicPr>
            <p:cNvPr id="926" name="Google Shape;926;p53"/>
            <p:cNvPicPr preferRelativeResize="0"/>
            <p:nvPr/>
          </p:nvPicPr>
          <p:blipFill rotWithShape="1">
            <a:blip r:embed="rId3">
              <a:alphaModFix/>
            </a:blip>
            <a:srcRect b="0" l="0" r="0" t="0"/>
            <a:stretch/>
          </p:blipFill>
          <p:spPr>
            <a:xfrm>
              <a:off x="0" y="9140"/>
              <a:ext cx="12191999" cy="6848856"/>
            </a:xfrm>
            <a:prstGeom prst="rect">
              <a:avLst/>
            </a:prstGeom>
            <a:noFill/>
            <a:ln>
              <a:noFill/>
            </a:ln>
          </p:spPr>
        </p:pic>
        <p:sp>
          <p:nvSpPr>
            <p:cNvPr id="927" name="Google Shape;927;p53"/>
            <p:cNvSpPr/>
            <p:nvPr/>
          </p:nvSpPr>
          <p:spPr>
            <a:xfrm>
              <a:off x="10943843" y="2532888"/>
              <a:ext cx="1245235" cy="4325620"/>
            </a:xfrm>
            <a:custGeom>
              <a:rect b="b" l="l" r="r" t="t"/>
              <a:pathLst>
                <a:path extrusionOk="0" h="4325620" w="1245234">
                  <a:moveTo>
                    <a:pt x="1245107" y="0"/>
                  </a:moveTo>
                  <a:lnTo>
                    <a:pt x="0" y="4325111"/>
                  </a:lnTo>
                  <a:lnTo>
                    <a:pt x="1245107" y="4325111"/>
                  </a:lnTo>
                  <a:lnTo>
                    <a:pt x="1245107" y="0"/>
                  </a:lnTo>
                  <a:close/>
                </a:path>
              </a:pathLst>
            </a:custGeom>
            <a:solidFill>
              <a:srgbClr val="FF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8" name="Google Shape;928;p53"/>
            <p:cNvSpPr/>
            <p:nvPr/>
          </p:nvSpPr>
          <p:spPr>
            <a:xfrm>
              <a:off x="10943843" y="0"/>
              <a:ext cx="1245235" cy="2533015"/>
            </a:xfrm>
            <a:custGeom>
              <a:rect b="b" l="l" r="r" t="t"/>
              <a:pathLst>
                <a:path extrusionOk="0" h="2533015" w="1245234">
                  <a:moveTo>
                    <a:pt x="1245107" y="0"/>
                  </a:moveTo>
                  <a:lnTo>
                    <a:pt x="0" y="0"/>
                  </a:lnTo>
                  <a:lnTo>
                    <a:pt x="1245107" y="2532888"/>
                  </a:lnTo>
                  <a:lnTo>
                    <a:pt x="1245107" y="0"/>
                  </a:lnTo>
                  <a:close/>
                </a:path>
              </a:pathLst>
            </a:custGeom>
            <a:solidFill>
              <a:srgbClr val="CC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929" name="Google Shape;929;p53"/>
            <p:cNvPicPr preferRelativeResize="0"/>
            <p:nvPr/>
          </p:nvPicPr>
          <p:blipFill rotWithShape="1">
            <a:blip r:embed="rId4">
              <a:alphaModFix/>
            </a:blip>
            <a:srcRect b="0" l="0" r="0" t="0"/>
            <a:stretch/>
          </p:blipFill>
          <p:spPr>
            <a:xfrm>
              <a:off x="11155679" y="6463284"/>
              <a:ext cx="954024" cy="312418"/>
            </a:xfrm>
            <a:prstGeom prst="rect">
              <a:avLst/>
            </a:prstGeom>
            <a:noFill/>
            <a:ln>
              <a:noFill/>
            </a:ln>
          </p:spPr>
        </p:pic>
      </p:grpSp>
      <p:sp>
        <p:nvSpPr>
          <p:cNvPr id="930" name="Google Shape;930;p53"/>
          <p:cNvSpPr txBox="1"/>
          <p:nvPr>
            <p:ph type="title"/>
          </p:nvPr>
        </p:nvSpPr>
        <p:spPr>
          <a:xfrm>
            <a:off x="838200" y="529052"/>
            <a:ext cx="10515600" cy="997709"/>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100"/>
              </a:spcBef>
              <a:spcAft>
                <a:spcPts val="0"/>
              </a:spcAft>
              <a:buSzPts val="1800"/>
              <a:buNone/>
            </a:pPr>
            <a:r>
              <a:rPr b="1" lang="es-MX" sz="3200"/>
              <a:t>Aspectos importantes</a:t>
            </a:r>
            <a:br>
              <a:rPr b="1" lang="es-MX" sz="3200"/>
            </a:br>
            <a:r>
              <a:rPr b="1" lang="es-MX" sz="3200"/>
              <a:t>Cuentas en tramite Firmadas por el ordenador</a:t>
            </a:r>
            <a:endParaRPr/>
          </a:p>
        </p:txBody>
      </p:sp>
      <p:graphicFrame>
        <p:nvGraphicFramePr>
          <p:cNvPr id="931" name="Google Shape;931;p53"/>
          <p:cNvGraphicFramePr/>
          <p:nvPr/>
        </p:nvGraphicFramePr>
        <p:xfrm>
          <a:off x="633222" y="1652337"/>
          <a:ext cx="3000000" cy="3000000"/>
        </p:xfrm>
        <a:graphic>
          <a:graphicData uri="http://schemas.openxmlformats.org/drawingml/2006/table">
            <a:tbl>
              <a:tblPr>
                <a:noFill/>
                <a:tableStyleId>{78B33DAD-74F8-46BB-8408-D14DF976D976}</a:tableStyleId>
              </a:tblPr>
              <a:tblGrid>
                <a:gridCol w="1129100"/>
                <a:gridCol w="1378450"/>
                <a:gridCol w="6179300"/>
                <a:gridCol w="1620825"/>
              </a:tblGrid>
              <a:tr h="192725">
                <a:tc>
                  <a:txBody>
                    <a:bodyPr/>
                    <a:lstStyle/>
                    <a:p>
                      <a:pPr indent="0" lvl="0" marL="0" marR="0" rtl="0" algn="l">
                        <a:lnSpc>
                          <a:spcPct val="100000"/>
                        </a:lnSpc>
                        <a:spcBef>
                          <a:spcPts val="0"/>
                        </a:spcBef>
                        <a:spcAft>
                          <a:spcPts val="0"/>
                        </a:spcAft>
                        <a:buNone/>
                      </a:pPr>
                      <a:r>
                        <a:rPr b="1" i="0" lang="es-MX" sz="1050" u="none" cap="none" strike="noStrike">
                          <a:solidFill>
                            <a:srgbClr val="000000"/>
                          </a:solidFill>
                          <a:latin typeface="Arial"/>
                          <a:ea typeface="Arial"/>
                          <a:cs typeface="Arial"/>
                          <a:sym typeface="Arial"/>
                        </a:rPr>
                        <a:t>NUMERO CONTRATO</a:t>
                      </a:r>
                      <a:endParaRPr/>
                    </a:p>
                  </a:txBody>
                  <a:tcPr marT="4425" marB="0" marR="4425" marL="4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i="0" lang="es-MX" sz="1050" u="none" cap="none" strike="noStrike">
                          <a:solidFill>
                            <a:srgbClr val="000000"/>
                          </a:solidFill>
                          <a:latin typeface="Arial"/>
                          <a:ea typeface="Arial"/>
                          <a:cs typeface="Arial"/>
                          <a:sym typeface="Arial"/>
                        </a:rPr>
                        <a:t>CONTRATISTA</a:t>
                      </a:r>
                      <a:endParaRPr/>
                    </a:p>
                  </a:txBody>
                  <a:tcPr marT="4425" marB="0" marR="4425" marL="4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i="0" lang="es-MX" sz="1050" u="none" cap="none" strike="noStrike">
                          <a:solidFill>
                            <a:srgbClr val="000000"/>
                          </a:solidFill>
                          <a:latin typeface="Arial"/>
                          <a:ea typeface="Arial"/>
                          <a:cs typeface="Arial"/>
                          <a:sym typeface="Arial"/>
                        </a:rPr>
                        <a:t>OBJETO DEL CONTRATO</a:t>
                      </a:r>
                      <a:endParaRPr/>
                    </a:p>
                  </a:txBody>
                  <a:tcPr marT="4425" marB="0" marR="4425" marL="44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i="0" lang="es-MX" sz="1050" u="none" cap="none" strike="noStrike">
                          <a:solidFill>
                            <a:srgbClr val="000000"/>
                          </a:solidFill>
                          <a:latin typeface="Arial"/>
                          <a:ea typeface="Arial"/>
                          <a:cs typeface="Arial"/>
                          <a:sym typeface="Arial"/>
                        </a:rPr>
                        <a:t>VALOR</a:t>
                      </a:r>
                      <a:endParaRPr/>
                    </a:p>
                  </a:txBody>
                  <a:tcPr marT="4425" marB="0" marR="4425" marL="44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514975">
                <a:tc>
                  <a:txBody>
                    <a:bodyPr/>
                    <a:lstStyle/>
                    <a:p>
                      <a:pPr indent="0" lvl="0" marL="0" marR="0" rtl="0" algn="l">
                        <a:lnSpc>
                          <a:spcPct val="100000"/>
                        </a:lnSpc>
                        <a:spcBef>
                          <a:spcPts val="0"/>
                        </a:spcBef>
                        <a:spcAft>
                          <a:spcPts val="0"/>
                        </a:spcAft>
                        <a:buNone/>
                      </a:pPr>
                      <a:r>
                        <a:rPr b="0" i="0" lang="es-MX" sz="1050" u="none" cap="none" strike="noStrike">
                          <a:solidFill>
                            <a:srgbClr val="000000"/>
                          </a:solidFill>
                          <a:latin typeface="Arial"/>
                          <a:ea typeface="Arial"/>
                          <a:cs typeface="Arial"/>
                          <a:sym typeface="Arial"/>
                        </a:rPr>
                        <a:t>384-2023 CPS (98608)</a:t>
                      </a:r>
                      <a:endParaRPr/>
                    </a:p>
                  </a:txBody>
                  <a:tcPr marT="4425" marB="0" marR="4425" marL="4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s-MX" sz="1050" u="none" cap="none" strike="noStrike">
                          <a:solidFill>
                            <a:srgbClr val="000000"/>
                          </a:solidFill>
                          <a:latin typeface="Arial"/>
                          <a:ea typeface="Arial"/>
                          <a:cs typeface="Arial"/>
                          <a:sym typeface="Arial"/>
                        </a:rPr>
                        <a:t>CARLOS ALBERTO PINZON</a:t>
                      </a:r>
                      <a:endParaRPr/>
                    </a:p>
                  </a:txBody>
                  <a:tcPr marT="4425" marB="0" marR="4425" marL="4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s-MX" sz="1050" u="none" cap="none" strike="noStrike">
                          <a:solidFill>
                            <a:srgbClr val="000000"/>
                          </a:solidFill>
                          <a:latin typeface="Arial"/>
                          <a:ea typeface="Arial"/>
                          <a:cs typeface="Arial"/>
                          <a:sym typeface="Arial"/>
                        </a:rPr>
                        <a:t>PRESTAR LOS SERVICIOS DE DOTACIÓN Y FORMACIÓN PARA LA  PARTICIPACIÓN Y EL MANEJO DE LAS EMOCIONES, PARA  FORTALECER LAS INSTANCIAS, GRUPOS, ORGANIZACIONES Y </a:t>
                      </a:r>
                      <a:br>
                        <a:rPr b="0" i="0" lang="es-MX" sz="1050" u="none" cap="none" strike="noStrike">
                          <a:solidFill>
                            <a:srgbClr val="000000"/>
                          </a:solidFill>
                          <a:latin typeface="Arial"/>
                          <a:ea typeface="Arial"/>
                          <a:cs typeface="Arial"/>
                          <a:sym typeface="Arial"/>
                        </a:rPr>
                      </a:br>
                      <a:r>
                        <a:rPr b="0" i="0" lang="es-MX" sz="1050" u="none" cap="none" strike="noStrike">
                          <a:solidFill>
                            <a:srgbClr val="000000"/>
                          </a:solidFill>
                          <a:latin typeface="Arial"/>
                          <a:ea typeface="Arial"/>
                          <a:cs typeface="Arial"/>
                          <a:sym typeface="Arial"/>
                        </a:rPr>
                        <a:t>COMUNIDAD EN EL MARCO DEL PROYECTO 2069</a:t>
                      </a:r>
                      <a:endParaRPr/>
                    </a:p>
                  </a:txBody>
                  <a:tcPr marT="4425" marB="0" marR="4425" marL="4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1" i="0" lang="es-MX" sz="1600" u="none" cap="none" strike="noStrike">
                          <a:solidFill>
                            <a:srgbClr val="000000"/>
                          </a:solidFill>
                          <a:latin typeface="Arial"/>
                          <a:ea typeface="Arial"/>
                          <a:cs typeface="Arial"/>
                          <a:sym typeface="Arial"/>
                        </a:rPr>
                        <a:t>$ 8.451.000</a:t>
                      </a:r>
                      <a:endParaRPr/>
                    </a:p>
                  </a:txBody>
                  <a:tcPr marT="4425" marB="0" marR="4425" marL="44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514975">
                <a:tc>
                  <a:txBody>
                    <a:bodyPr/>
                    <a:lstStyle/>
                    <a:p>
                      <a:pPr indent="0" lvl="0" marL="0" marR="0" rtl="0" algn="l">
                        <a:lnSpc>
                          <a:spcPct val="100000"/>
                        </a:lnSpc>
                        <a:spcBef>
                          <a:spcPts val="0"/>
                        </a:spcBef>
                        <a:spcAft>
                          <a:spcPts val="0"/>
                        </a:spcAft>
                        <a:buNone/>
                      </a:pPr>
                      <a:r>
                        <a:rPr b="0" i="0" lang="es-MX" sz="1050" u="none" cap="none" strike="noStrike">
                          <a:solidFill>
                            <a:srgbClr val="000000"/>
                          </a:solidFill>
                          <a:latin typeface="Arial"/>
                          <a:ea typeface="Arial"/>
                          <a:cs typeface="Arial"/>
                          <a:sym typeface="Arial"/>
                        </a:rPr>
                        <a:t>384-2023 CPS (98608)</a:t>
                      </a:r>
                      <a:endParaRPr/>
                    </a:p>
                  </a:txBody>
                  <a:tcPr marT="4425" marB="0" marR="4425" marL="4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s-MX" sz="1050" u="none" cap="none" strike="noStrike">
                          <a:solidFill>
                            <a:srgbClr val="000000"/>
                          </a:solidFill>
                          <a:latin typeface="Arial"/>
                          <a:ea typeface="Arial"/>
                          <a:cs typeface="Arial"/>
                          <a:sym typeface="Arial"/>
                        </a:rPr>
                        <a:t>CARLOS ALBERTO PINZON</a:t>
                      </a:r>
                      <a:endParaRPr/>
                    </a:p>
                  </a:txBody>
                  <a:tcPr marT="4425" marB="0" marR="4425" marL="4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s-MX" sz="1050" u="none" cap="none" strike="noStrike">
                          <a:solidFill>
                            <a:srgbClr val="000000"/>
                          </a:solidFill>
                          <a:latin typeface="Arial"/>
                          <a:ea typeface="Arial"/>
                          <a:cs typeface="Arial"/>
                          <a:sym typeface="Arial"/>
                        </a:rPr>
                        <a:t>PRESTAR LOS SERVICIOS DE DOTACIÓN Y FORMACIÓN PARA LA  PARTICIPACIÓN Y EL MANEJO DE LAS EMOCIONES, PARA  FORTALECER LAS INSTANCIAS, GRUPOS, ORGANIZACIONES Y </a:t>
                      </a:r>
                      <a:br>
                        <a:rPr b="0" i="0" lang="es-MX" sz="1050" u="none" cap="none" strike="noStrike">
                          <a:solidFill>
                            <a:srgbClr val="000000"/>
                          </a:solidFill>
                          <a:latin typeface="Arial"/>
                          <a:ea typeface="Arial"/>
                          <a:cs typeface="Arial"/>
                          <a:sym typeface="Arial"/>
                        </a:rPr>
                      </a:br>
                      <a:r>
                        <a:rPr b="0" i="0" lang="es-MX" sz="1050" u="none" cap="none" strike="noStrike">
                          <a:solidFill>
                            <a:srgbClr val="000000"/>
                          </a:solidFill>
                          <a:latin typeface="Arial"/>
                          <a:ea typeface="Arial"/>
                          <a:cs typeface="Arial"/>
                          <a:sym typeface="Arial"/>
                        </a:rPr>
                        <a:t>COMUNIDAD EN EL MARCO DEL PROYECTO 2069</a:t>
                      </a:r>
                      <a:endParaRPr/>
                    </a:p>
                  </a:txBody>
                  <a:tcPr marT="4425" marB="0" marR="4425" marL="4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1" i="0" lang="es-MX" sz="1600" u="none" cap="none" strike="noStrike">
                          <a:solidFill>
                            <a:srgbClr val="000000"/>
                          </a:solidFill>
                          <a:latin typeface="Arial"/>
                          <a:ea typeface="Arial"/>
                          <a:cs typeface="Arial"/>
                          <a:sym typeface="Arial"/>
                        </a:rPr>
                        <a:t>$ 89.861.749</a:t>
                      </a:r>
                      <a:endParaRPr/>
                    </a:p>
                  </a:txBody>
                  <a:tcPr marT="4425" marB="0" marR="4425" marL="44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432450">
                <a:tc>
                  <a:txBody>
                    <a:bodyPr/>
                    <a:lstStyle/>
                    <a:p>
                      <a:pPr indent="0" lvl="0" marL="0" marR="0" rtl="0" algn="l">
                        <a:lnSpc>
                          <a:spcPct val="100000"/>
                        </a:lnSpc>
                        <a:spcBef>
                          <a:spcPts val="0"/>
                        </a:spcBef>
                        <a:spcAft>
                          <a:spcPts val="0"/>
                        </a:spcAft>
                        <a:buNone/>
                      </a:pPr>
                      <a:r>
                        <a:rPr b="0" i="0" lang="es-MX" sz="1050" u="none" cap="none" strike="noStrike">
                          <a:solidFill>
                            <a:srgbClr val="000000"/>
                          </a:solidFill>
                          <a:latin typeface="Arial"/>
                          <a:ea typeface="Arial"/>
                          <a:cs typeface="Arial"/>
                          <a:sym typeface="Arial"/>
                        </a:rPr>
                        <a:t>640-2024</a:t>
                      </a:r>
                      <a:endParaRPr/>
                    </a:p>
                  </a:txBody>
                  <a:tcPr marT="4425" marB="0" marR="4425" marL="4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s-MX" sz="1050" u="none" cap="none" strike="noStrike">
                          <a:solidFill>
                            <a:srgbClr val="000000"/>
                          </a:solidFill>
                          <a:latin typeface="Arial"/>
                          <a:ea typeface="Arial"/>
                          <a:cs typeface="Arial"/>
                          <a:sym typeface="Arial"/>
                        </a:rPr>
                        <a:t>GESCOM SAS</a:t>
                      </a:r>
                      <a:endParaRPr/>
                    </a:p>
                  </a:txBody>
                  <a:tcPr marT="4425" marB="0" marR="4425" marL="4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s-MX" sz="1050" u="none" cap="none" strike="noStrike">
                          <a:solidFill>
                            <a:srgbClr val="000000"/>
                          </a:solidFill>
                          <a:latin typeface="Arial"/>
                          <a:ea typeface="Arial"/>
                          <a:cs typeface="Arial"/>
                          <a:sym typeface="Arial"/>
                        </a:rPr>
                        <a:t>ADQUIRIR LOS ELEMENTOS Y EQUIPOS NECESARIOS POR LOTES  PARA LA DOTACION DE SEDES CULTURALES EN LA LOCALIDAD  DE TUNJUELITO EN EL MARCO DEL PROYECTO DE INVERSION  2051 "TUNJUELITO SE APROPIA DEL ARTE LA CULTURA Y EL  PATRIMONIO</a:t>
                      </a:r>
                      <a:endParaRPr/>
                    </a:p>
                  </a:txBody>
                  <a:tcPr marT="4425" marB="0" marR="4425" marL="4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1" i="0" lang="es-MX" sz="1600" u="none" cap="none" strike="noStrike">
                          <a:solidFill>
                            <a:srgbClr val="000000"/>
                          </a:solidFill>
                          <a:latin typeface="Arial"/>
                          <a:ea typeface="Arial"/>
                          <a:cs typeface="Arial"/>
                          <a:sym typeface="Arial"/>
                        </a:rPr>
                        <a:t>$ 38.201.935</a:t>
                      </a:r>
                      <a:endParaRPr/>
                    </a:p>
                  </a:txBody>
                  <a:tcPr marT="4425" marB="0" marR="4425" marL="44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973000">
                <a:tc>
                  <a:txBody>
                    <a:bodyPr/>
                    <a:lstStyle/>
                    <a:p>
                      <a:pPr indent="0" lvl="0" marL="0" marR="0" rtl="0" algn="l">
                        <a:lnSpc>
                          <a:spcPct val="100000"/>
                        </a:lnSpc>
                        <a:spcBef>
                          <a:spcPts val="0"/>
                        </a:spcBef>
                        <a:spcAft>
                          <a:spcPts val="0"/>
                        </a:spcAft>
                        <a:buNone/>
                      </a:pPr>
                      <a:r>
                        <a:rPr b="0" i="0" lang="es-MX" sz="1050" u="none" cap="none" strike="noStrike">
                          <a:solidFill>
                            <a:srgbClr val="000000"/>
                          </a:solidFill>
                          <a:latin typeface="Arial"/>
                          <a:ea typeface="Arial"/>
                          <a:cs typeface="Arial"/>
                          <a:sym typeface="Arial"/>
                        </a:rPr>
                        <a:t>155-2024</a:t>
                      </a:r>
                      <a:endParaRPr/>
                    </a:p>
                  </a:txBody>
                  <a:tcPr marT="4425" marB="0" marR="4425" marL="4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s-MX" sz="1050" u="none" cap="none" strike="noStrike">
                          <a:solidFill>
                            <a:srgbClr val="000000"/>
                          </a:solidFill>
                          <a:latin typeface="Arial"/>
                          <a:ea typeface="Arial"/>
                          <a:cs typeface="Arial"/>
                          <a:sym typeface="Arial"/>
                        </a:rPr>
                        <a:t>BM C_CORREAGRO</a:t>
                      </a:r>
                      <a:endParaRPr/>
                    </a:p>
                  </a:txBody>
                  <a:tcPr marT="4425" marB="0" marR="4425" marL="4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s-MX" sz="1050" u="none" cap="none" strike="noStrike">
                          <a:solidFill>
                            <a:srgbClr val="000000"/>
                          </a:solidFill>
                          <a:latin typeface="Arial"/>
                          <a:ea typeface="Arial"/>
                          <a:cs typeface="Arial"/>
                          <a:sym typeface="Arial"/>
                        </a:rPr>
                        <a:t>LA SCB ACTUANDO EN NOMBRE PROPIO, PERO POR CUENTA DE LA ENTIDAD, QUIEN EN VIRTUD DE ESTE CONTRATO DE COMISIÓN OSTENTA LA CALIDAD DE COMISIONISTA COMPRADOR, ADQUIRIRÁ EN EL MERCADO DE COMPRAS PÚBLICAS (MCP) LA PRESTACIÓN DEL SERVICIO DE VIGILANCIA Y SEGURIDAD PRIVADA INTEGRAL PERMANENTE, PARA TODOS LOS BIENES MUEBLES E INMUEBLES DE PROPIEDAD DEL FONDO DE DESARROLLO LOCAL DE TUNJUELITO, Y DE LOS QUE LEGALMENTE SEA O QUE PUEDA LLEGAR A SER RESPONSABLE”</a:t>
                      </a:r>
                      <a:endParaRPr/>
                    </a:p>
                  </a:txBody>
                  <a:tcPr marT="4425" marB="0" marR="4425" marL="4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1" i="0" lang="es-MX" sz="1600" u="none" cap="none" strike="noStrike">
                          <a:solidFill>
                            <a:srgbClr val="000000"/>
                          </a:solidFill>
                          <a:latin typeface="Arial"/>
                          <a:ea typeface="Arial"/>
                          <a:cs typeface="Arial"/>
                          <a:sym typeface="Arial"/>
                        </a:rPr>
                        <a:t>$ 2.564.214</a:t>
                      </a:r>
                      <a:endParaRPr/>
                    </a:p>
                  </a:txBody>
                  <a:tcPr marT="4425" marB="0" marR="4425" marL="44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973000">
                <a:tc>
                  <a:txBody>
                    <a:bodyPr/>
                    <a:lstStyle/>
                    <a:p>
                      <a:pPr indent="0" lvl="0" marL="0" marR="0" rtl="0" algn="l">
                        <a:lnSpc>
                          <a:spcPct val="100000"/>
                        </a:lnSpc>
                        <a:spcBef>
                          <a:spcPts val="0"/>
                        </a:spcBef>
                        <a:spcAft>
                          <a:spcPts val="0"/>
                        </a:spcAft>
                        <a:buNone/>
                      </a:pPr>
                      <a:r>
                        <a:rPr b="0" i="0" lang="es-MX" sz="1050" u="none" cap="none" strike="noStrike">
                          <a:solidFill>
                            <a:srgbClr val="000000"/>
                          </a:solidFill>
                          <a:latin typeface="Arial"/>
                          <a:ea typeface="Arial"/>
                          <a:cs typeface="Arial"/>
                          <a:sym typeface="Arial"/>
                        </a:rPr>
                        <a:t>155-2025</a:t>
                      </a:r>
                      <a:endParaRPr/>
                    </a:p>
                  </a:txBody>
                  <a:tcPr marT="4425" marB="0" marR="4425" marL="4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s-MX" sz="1050" u="none" cap="none" strike="noStrike">
                          <a:solidFill>
                            <a:srgbClr val="000000"/>
                          </a:solidFill>
                          <a:latin typeface="Arial"/>
                          <a:ea typeface="Arial"/>
                          <a:cs typeface="Arial"/>
                          <a:sym typeface="Arial"/>
                        </a:rPr>
                        <a:t>VIGIAS CORREAGRO BMC</a:t>
                      </a:r>
                      <a:endParaRPr/>
                    </a:p>
                  </a:txBody>
                  <a:tcPr marT="4425" marB="0" marR="4425" marL="4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s-MX" sz="1050" u="none" cap="none" strike="noStrike">
                          <a:solidFill>
                            <a:srgbClr val="000000"/>
                          </a:solidFill>
                          <a:latin typeface="Arial"/>
                          <a:ea typeface="Arial"/>
                          <a:cs typeface="Arial"/>
                          <a:sym typeface="Arial"/>
                        </a:rPr>
                        <a:t>LA SCB ACTUANDO EN NOMBRE PROPIO, PERO POR CUENTA DE LA ENTIDAD, QUIEN EN VIRTUD DE ESTE  CONTRATO DE COMISIÓN OSTENTA LA CALIDAD DE COMISIONISTA COMPRADOR, ADQUIRIRÁ EN EL MERCADO DE COMPRAS PÚBLICAS (MCP) LA PRESTACIÓN DEL SERVICIO DE VIGILANCIA Y SEGURIDAD PRIVADA INTEGRAL PERMANENTE, PARA TODOS LOS BIENES MUEBLES E INMUEBLES DE PROPIEDAD DEL FONDO DE DESARROLLO LOCAL DE TUNJUELITO, Y DE LOS QUE LEGALMENTE SEA O QUE PUEDA LLEGAR A SER RESPONSABLE</a:t>
                      </a:r>
                      <a:endParaRPr/>
                    </a:p>
                  </a:txBody>
                  <a:tcPr marT="4425" marB="0" marR="4425" marL="4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1" i="0" lang="es-MX" sz="1600" u="none" cap="none" strike="noStrike">
                          <a:solidFill>
                            <a:srgbClr val="000000"/>
                          </a:solidFill>
                          <a:latin typeface="Arial"/>
                          <a:ea typeface="Arial"/>
                          <a:cs typeface="Arial"/>
                          <a:sym typeface="Arial"/>
                        </a:rPr>
                        <a:t>$ 1.694.267</a:t>
                      </a:r>
                      <a:endParaRPr/>
                    </a:p>
                  </a:txBody>
                  <a:tcPr marT="4425" marB="0" marR="4425" marL="44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864900">
                <a:tc>
                  <a:txBody>
                    <a:bodyPr/>
                    <a:lstStyle/>
                    <a:p>
                      <a:pPr indent="0" lvl="0" marL="0" marR="0" rtl="0" algn="l">
                        <a:lnSpc>
                          <a:spcPct val="100000"/>
                        </a:lnSpc>
                        <a:spcBef>
                          <a:spcPts val="0"/>
                        </a:spcBef>
                        <a:spcAft>
                          <a:spcPts val="0"/>
                        </a:spcAft>
                        <a:buNone/>
                      </a:pPr>
                      <a:r>
                        <a:rPr b="0" i="0" lang="es-MX" sz="1050" u="none" cap="none" strike="noStrike">
                          <a:solidFill>
                            <a:srgbClr val="000000"/>
                          </a:solidFill>
                          <a:latin typeface="Arial"/>
                          <a:ea typeface="Arial"/>
                          <a:cs typeface="Arial"/>
                          <a:sym typeface="Arial"/>
                        </a:rPr>
                        <a:t>335-2025</a:t>
                      </a:r>
                      <a:endParaRPr/>
                    </a:p>
                  </a:txBody>
                  <a:tcPr marT="4425" marB="0" marR="4425" marL="4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s-MX" sz="1050" u="none" cap="none" strike="noStrike">
                          <a:solidFill>
                            <a:srgbClr val="000000"/>
                          </a:solidFill>
                          <a:latin typeface="Arial"/>
                          <a:ea typeface="Arial"/>
                          <a:cs typeface="Arial"/>
                          <a:sym typeface="Arial"/>
                        </a:rPr>
                        <a:t>CORFERIAS SA</a:t>
                      </a:r>
                      <a:endParaRPr/>
                    </a:p>
                  </a:txBody>
                  <a:tcPr marT="4425" marB="0" marR="4425" marL="4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s-MX" sz="1050" u="none" cap="none" strike="noStrike">
                          <a:solidFill>
                            <a:srgbClr val="000000"/>
                          </a:solidFill>
                          <a:latin typeface="Arial"/>
                          <a:ea typeface="Arial"/>
                          <a:cs typeface="Arial"/>
                          <a:sym typeface="Arial"/>
                        </a:rPr>
                        <a:t>ALQUILER DE STANDS A TÍTULO DE ARRENDAMIENTO UBICADOS EN LOS PABELLONES 5 Y 18 A 23 DE LA FERIA DEL HOGAR EN SEPTIEMBRE DE 2025 EN CORFERIAS, DE ACUERDO A LAS ESPECIFICACIONES TÉCNICAS PARA LA EXPOSICIÓN DE LOS DIFERENTES PRODUCTOS DE LAS DIFERENTES MIPYMES Y/O EMPRENDIMIENTOS DE LA LOCALIDAD DE TUNJUELITO PARTICIPANTES DE LAS ACTIVIDADES CORRESPONDIENTES AL PROYECTO 2879 DE LA VIGENCIA 2025.</a:t>
                      </a:r>
                      <a:endParaRPr/>
                    </a:p>
                  </a:txBody>
                  <a:tcPr marT="4425" marB="0" marR="4425" marL="4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1" i="0" lang="es-MX" sz="1600" u="none" cap="none" strike="noStrike">
                          <a:solidFill>
                            <a:srgbClr val="000000"/>
                          </a:solidFill>
                          <a:latin typeface="Arial"/>
                          <a:ea typeface="Arial"/>
                          <a:cs typeface="Arial"/>
                          <a:sym typeface="Arial"/>
                        </a:rPr>
                        <a:t>$ 179.487.700</a:t>
                      </a:r>
                      <a:endParaRPr/>
                    </a:p>
                  </a:txBody>
                  <a:tcPr marT="4425" marB="0" marR="4425" marL="44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344900">
                <a:tc>
                  <a:txBody>
                    <a:bodyPr/>
                    <a:lstStyle/>
                    <a:p>
                      <a:pPr indent="0" lvl="0" marL="0" marR="0" rtl="0" algn="l">
                        <a:lnSpc>
                          <a:spcPct val="100000"/>
                        </a:lnSpc>
                        <a:spcBef>
                          <a:spcPts val="0"/>
                        </a:spcBef>
                        <a:spcAft>
                          <a:spcPts val="0"/>
                        </a:spcAft>
                        <a:buNone/>
                      </a:pPr>
                      <a:r>
                        <a:rPr b="0" i="0" lang="es-MX" sz="1050" u="none" cap="none" strike="noStrike">
                          <a:solidFill>
                            <a:srgbClr val="000000"/>
                          </a:solidFill>
                          <a:latin typeface="Arial"/>
                          <a:ea typeface="Arial"/>
                          <a:cs typeface="Arial"/>
                          <a:sym typeface="Arial"/>
                        </a:rPr>
                        <a:t>702-2024</a:t>
                      </a:r>
                      <a:endParaRPr/>
                    </a:p>
                  </a:txBody>
                  <a:tcPr marT="4425" marB="0" marR="4425" marL="4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s-MX" sz="1050" u="none" cap="none" strike="noStrike">
                          <a:solidFill>
                            <a:srgbClr val="000000"/>
                          </a:solidFill>
                          <a:latin typeface="Arial"/>
                          <a:ea typeface="Arial"/>
                          <a:cs typeface="Arial"/>
                          <a:sym typeface="Arial"/>
                        </a:rPr>
                        <a:t>CONSTRUCCIONES Y VALORES CONSTRUVALORES SAS</a:t>
                      </a:r>
                      <a:endParaRPr/>
                    </a:p>
                  </a:txBody>
                  <a:tcPr marT="4425" marB="0" marR="4425" marL="4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0" i="0" lang="es-MX" sz="1050" u="none" cap="none" strike="noStrike">
                          <a:solidFill>
                            <a:srgbClr val="000000"/>
                          </a:solidFill>
                          <a:latin typeface="Arial"/>
                          <a:ea typeface="Arial"/>
                          <a:cs typeface="Arial"/>
                          <a:sym typeface="Arial"/>
                        </a:rPr>
                        <a:t>CONTRATAR A PRECIOS FIJOS UNITARIOS SIN FÓRMULA DE REAJUSTE Y MONTO AGOTABLE LA ADECUACIÓN DEL SISTEMA DE RED DE DATOS PARA LA ESTACIÓN VI DE POLICIA.</a:t>
                      </a:r>
                      <a:endParaRPr/>
                    </a:p>
                  </a:txBody>
                  <a:tcPr marT="4425" marB="0" marR="4425" marL="4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b="1" i="0" lang="es-MX" sz="1600" u="none" cap="none" strike="noStrike">
                          <a:solidFill>
                            <a:srgbClr val="000000"/>
                          </a:solidFill>
                          <a:latin typeface="Arial"/>
                          <a:ea typeface="Arial"/>
                          <a:cs typeface="Arial"/>
                          <a:sym typeface="Arial"/>
                        </a:rPr>
                        <a:t>$ 91.264.647</a:t>
                      </a:r>
                      <a:endParaRPr/>
                    </a:p>
                  </a:txBody>
                  <a:tcPr marT="4425" marB="0" marR="4425" marL="44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grpSp>
        <p:nvGrpSpPr>
          <p:cNvPr id="936" name="Google Shape;936;p54"/>
          <p:cNvGrpSpPr/>
          <p:nvPr/>
        </p:nvGrpSpPr>
        <p:grpSpPr>
          <a:xfrm>
            <a:off x="0" y="0"/>
            <a:ext cx="12191999" cy="6858508"/>
            <a:chOff x="0" y="0"/>
            <a:chExt cx="12191999" cy="6858508"/>
          </a:xfrm>
        </p:grpSpPr>
        <p:pic>
          <p:nvPicPr>
            <p:cNvPr id="937" name="Google Shape;937;p54"/>
            <p:cNvPicPr preferRelativeResize="0"/>
            <p:nvPr/>
          </p:nvPicPr>
          <p:blipFill rotWithShape="1">
            <a:blip r:embed="rId3">
              <a:alphaModFix/>
            </a:blip>
            <a:srcRect b="0" l="0" r="0" t="0"/>
            <a:stretch/>
          </p:blipFill>
          <p:spPr>
            <a:xfrm>
              <a:off x="0" y="9140"/>
              <a:ext cx="12191999" cy="6848856"/>
            </a:xfrm>
            <a:prstGeom prst="rect">
              <a:avLst/>
            </a:prstGeom>
            <a:noFill/>
            <a:ln>
              <a:noFill/>
            </a:ln>
          </p:spPr>
        </p:pic>
        <p:sp>
          <p:nvSpPr>
            <p:cNvPr id="938" name="Google Shape;938;p54"/>
            <p:cNvSpPr/>
            <p:nvPr/>
          </p:nvSpPr>
          <p:spPr>
            <a:xfrm>
              <a:off x="10943843" y="2532888"/>
              <a:ext cx="1245235" cy="4325620"/>
            </a:xfrm>
            <a:custGeom>
              <a:rect b="b" l="l" r="r" t="t"/>
              <a:pathLst>
                <a:path extrusionOk="0" h="4325620" w="1245234">
                  <a:moveTo>
                    <a:pt x="1245107" y="0"/>
                  </a:moveTo>
                  <a:lnTo>
                    <a:pt x="0" y="4325111"/>
                  </a:lnTo>
                  <a:lnTo>
                    <a:pt x="1245107" y="4325111"/>
                  </a:lnTo>
                  <a:lnTo>
                    <a:pt x="1245107" y="0"/>
                  </a:lnTo>
                  <a:close/>
                </a:path>
              </a:pathLst>
            </a:custGeom>
            <a:solidFill>
              <a:srgbClr val="FF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9" name="Google Shape;939;p54"/>
            <p:cNvSpPr/>
            <p:nvPr/>
          </p:nvSpPr>
          <p:spPr>
            <a:xfrm>
              <a:off x="10943843" y="0"/>
              <a:ext cx="1245235" cy="2533015"/>
            </a:xfrm>
            <a:custGeom>
              <a:rect b="b" l="l" r="r" t="t"/>
              <a:pathLst>
                <a:path extrusionOk="0" h="2533015" w="1245234">
                  <a:moveTo>
                    <a:pt x="1245107" y="0"/>
                  </a:moveTo>
                  <a:lnTo>
                    <a:pt x="0" y="0"/>
                  </a:lnTo>
                  <a:lnTo>
                    <a:pt x="1245107" y="2532888"/>
                  </a:lnTo>
                  <a:lnTo>
                    <a:pt x="1245107" y="0"/>
                  </a:lnTo>
                  <a:close/>
                </a:path>
              </a:pathLst>
            </a:custGeom>
            <a:solidFill>
              <a:srgbClr val="CC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940" name="Google Shape;940;p54"/>
            <p:cNvPicPr preferRelativeResize="0"/>
            <p:nvPr/>
          </p:nvPicPr>
          <p:blipFill rotWithShape="1">
            <a:blip r:embed="rId4">
              <a:alphaModFix/>
            </a:blip>
            <a:srcRect b="0" l="0" r="0" t="0"/>
            <a:stretch/>
          </p:blipFill>
          <p:spPr>
            <a:xfrm>
              <a:off x="11155679" y="6463284"/>
              <a:ext cx="954024" cy="312418"/>
            </a:xfrm>
            <a:prstGeom prst="rect">
              <a:avLst/>
            </a:prstGeom>
            <a:noFill/>
            <a:ln>
              <a:noFill/>
            </a:ln>
          </p:spPr>
        </p:pic>
      </p:grpSp>
      <p:sp>
        <p:nvSpPr>
          <p:cNvPr id="941" name="Google Shape;941;p54"/>
          <p:cNvSpPr txBox="1"/>
          <p:nvPr>
            <p:ph type="title"/>
          </p:nvPr>
        </p:nvSpPr>
        <p:spPr>
          <a:xfrm>
            <a:off x="838200" y="529052"/>
            <a:ext cx="10515600" cy="997709"/>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100"/>
              </a:spcBef>
              <a:spcAft>
                <a:spcPts val="0"/>
              </a:spcAft>
              <a:buSzPts val="1800"/>
              <a:buNone/>
            </a:pPr>
            <a:r>
              <a:rPr b="1" lang="es-MX" sz="3200"/>
              <a:t>Aspectos importantes</a:t>
            </a:r>
            <a:br>
              <a:rPr b="1" lang="es-MX" sz="3200"/>
            </a:br>
            <a:r>
              <a:rPr b="1" lang="es-MX" sz="3200"/>
              <a:t>Cuentas en tramite Sin Firma por el ordenador</a:t>
            </a:r>
            <a:endParaRPr/>
          </a:p>
        </p:txBody>
      </p:sp>
      <p:graphicFrame>
        <p:nvGraphicFramePr>
          <p:cNvPr id="942" name="Google Shape;942;p54"/>
          <p:cNvGraphicFramePr/>
          <p:nvPr/>
        </p:nvGraphicFramePr>
        <p:xfrm>
          <a:off x="365822" y="1853772"/>
          <a:ext cx="3000000" cy="3000000"/>
        </p:xfrm>
        <a:graphic>
          <a:graphicData uri="http://schemas.openxmlformats.org/drawingml/2006/table">
            <a:tbl>
              <a:tblPr>
                <a:noFill/>
                <a:tableStyleId>{78B33DAD-74F8-46BB-8408-D14DF976D976}</a:tableStyleId>
              </a:tblPr>
              <a:tblGrid>
                <a:gridCol w="1080800"/>
                <a:gridCol w="1456975"/>
                <a:gridCol w="7186875"/>
                <a:gridCol w="1395675"/>
              </a:tblGrid>
              <a:tr h="183575">
                <a:tc>
                  <a:txBody>
                    <a:bodyPr/>
                    <a:lstStyle/>
                    <a:p>
                      <a:pPr indent="0" lvl="0" marL="0" marR="0" rtl="0" algn="l">
                        <a:lnSpc>
                          <a:spcPct val="100000"/>
                        </a:lnSpc>
                        <a:spcBef>
                          <a:spcPts val="0"/>
                        </a:spcBef>
                        <a:spcAft>
                          <a:spcPts val="0"/>
                        </a:spcAft>
                        <a:buNone/>
                      </a:pPr>
                      <a:r>
                        <a:rPr b="1" i="0" lang="es-MX" sz="1000" u="none" cap="none" strike="noStrike">
                          <a:solidFill>
                            <a:srgbClr val="FFFFFF"/>
                          </a:solidFill>
                          <a:latin typeface="Arial"/>
                          <a:ea typeface="Arial"/>
                          <a:cs typeface="Arial"/>
                          <a:sym typeface="Arial"/>
                        </a:rPr>
                        <a:t>NUMERO CONTRATO</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F9ED5"/>
                    </a:solidFill>
                  </a:tcPr>
                </a:tc>
                <a:tc>
                  <a:txBody>
                    <a:bodyPr/>
                    <a:lstStyle/>
                    <a:p>
                      <a:pPr indent="0" lvl="0" marL="0" marR="0" rtl="0" algn="l">
                        <a:lnSpc>
                          <a:spcPct val="100000"/>
                        </a:lnSpc>
                        <a:spcBef>
                          <a:spcPts val="0"/>
                        </a:spcBef>
                        <a:spcAft>
                          <a:spcPts val="0"/>
                        </a:spcAft>
                        <a:buNone/>
                      </a:pPr>
                      <a:r>
                        <a:rPr b="1" i="0" lang="es-MX" sz="1000" u="none" cap="none" strike="noStrike">
                          <a:solidFill>
                            <a:srgbClr val="FFFFFF"/>
                          </a:solidFill>
                          <a:latin typeface="Arial"/>
                          <a:ea typeface="Arial"/>
                          <a:cs typeface="Arial"/>
                          <a:sym typeface="Arial"/>
                        </a:rPr>
                        <a:t>CONTRATISTA</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F9ED5"/>
                    </a:solidFill>
                  </a:tcPr>
                </a:tc>
                <a:tc>
                  <a:txBody>
                    <a:bodyPr/>
                    <a:lstStyle/>
                    <a:p>
                      <a:pPr indent="0" lvl="0" marL="0" marR="0" rtl="0" algn="l">
                        <a:lnSpc>
                          <a:spcPct val="100000"/>
                        </a:lnSpc>
                        <a:spcBef>
                          <a:spcPts val="0"/>
                        </a:spcBef>
                        <a:spcAft>
                          <a:spcPts val="0"/>
                        </a:spcAft>
                        <a:buNone/>
                      </a:pPr>
                      <a:r>
                        <a:rPr b="1" i="0" lang="es-MX" sz="1000" u="none" cap="none" strike="noStrike">
                          <a:solidFill>
                            <a:srgbClr val="FFFFFF"/>
                          </a:solidFill>
                          <a:latin typeface="Arial"/>
                          <a:ea typeface="Arial"/>
                          <a:cs typeface="Arial"/>
                          <a:sym typeface="Arial"/>
                        </a:rPr>
                        <a:t>OBJETO DEL CONTRATO</a:t>
                      </a:r>
                      <a:endParaRPr/>
                    </a:p>
                  </a:txBody>
                  <a:tcPr marT="2875" marB="0" marR="2875" marL="28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F9ED5"/>
                      </a:solidFill>
                      <a:prstDash val="solid"/>
                      <a:round/>
                      <a:headEnd len="sm" w="sm" type="none"/>
                      <a:tailEnd len="sm" w="sm" type="none"/>
                    </a:lnB>
                    <a:solidFill>
                      <a:srgbClr val="0F9ED5"/>
                    </a:solidFill>
                  </a:tcPr>
                </a:tc>
                <a:tc>
                  <a:txBody>
                    <a:bodyPr/>
                    <a:lstStyle/>
                    <a:p>
                      <a:pPr indent="0" lvl="0" marL="0" marR="0" rtl="0" algn="l">
                        <a:lnSpc>
                          <a:spcPct val="100000"/>
                        </a:lnSpc>
                        <a:spcBef>
                          <a:spcPts val="0"/>
                        </a:spcBef>
                        <a:spcAft>
                          <a:spcPts val="0"/>
                        </a:spcAft>
                        <a:buNone/>
                      </a:pPr>
                      <a:r>
                        <a:rPr b="1" i="0" lang="es-MX" sz="1100" u="none" cap="none" strike="noStrike">
                          <a:solidFill>
                            <a:srgbClr val="FFFFFF"/>
                          </a:solidFill>
                          <a:latin typeface="Arial"/>
                          <a:ea typeface="Arial"/>
                          <a:cs typeface="Arial"/>
                          <a:sym typeface="Arial"/>
                        </a:rPr>
                        <a:t>VALOR</a:t>
                      </a:r>
                      <a:endParaRPr/>
                    </a:p>
                  </a:txBody>
                  <a:tcPr marT="2875" marB="0" marR="2875" marL="28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F9ED5"/>
                    </a:solidFill>
                  </a:tcPr>
                </a:tc>
              </a:tr>
              <a:tr h="331225">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710-2024</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FUNDESCO</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PRESTAR SERVICIOS PARA LLEVAR A CABO GESTIONES RECREATIVAS Y CULTURALES ENCAMINADAS A FORTALECER LOS EMPRENDIMIENTOS DE VENDEDORES INFORMALES Y SUSCRIBIR ACUERDOS DE BUEN USO DEL ESPACIO PÚBLICO, EN EL MARCO DEL PROYECTO DE INVERSIÓN 205</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F9ED5"/>
                      </a:solidFill>
                      <a:prstDash val="solid"/>
                      <a:round/>
                      <a:headEnd len="sm" w="sm" type="none"/>
                      <a:tailEnd len="sm" w="sm" type="none"/>
                    </a:lnT>
                    <a:lnB cap="flat" cmpd="sng" w="9525">
                      <a:solidFill>
                        <a:srgbClr val="0F9ED5"/>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$ 7.300.000,00</a:t>
                      </a:r>
                      <a:endParaRPr/>
                    </a:p>
                  </a:txBody>
                  <a:tcPr marT="2875" marB="0" marR="2875" marL="28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31225">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710-2024</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FUNDESCO</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PRESTAR SERVICIOS PARA LLEVAR A CABO GESTIONES RECREATIVAS Y CULTURALES ENCAMINADAS A FORTALECER LOS EMPRENDIMIENTOS DE VENDEDORES INFORMALES Y SUSCRIBIR ACUERDOS DE BUEN USO DEL ESPACIO PÚBLICO, EN EL MARCO DEL PROYECTO DE INVERSIÓN 205</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F9ED5"/>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$ 10.100.000,00</a:t>
                      </a:r>
                      <a:endParaRPr/>
                    </a:p>
                  </a:txBody>
                  <a:tcPr marT="2875" marB="0" marR="2875" marL="28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5300">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653-2024</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SUB RED</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“AUNAR ESFUERZOS, ADMINISTRATIVOS, TÉCNICOS, FINANCIEROS Y HUMANOS ENTRE LA SUBRED INTEGRADA DE SERVICIOS DE SALUD SUR E.S.E Y EL FONDO DE DESARROLLO LOCAL DE TUNJUELITO PARA IMPULSAR ACCIONES DE PREVENCIÓN Y PROMOCIÓN EN SALUD, EN EL MARCO DE LOS PROYECTOS 1916 “TUNJUELITO TERRITORIO SALUDABLE” DE CONFORMIDAD CON LAS ESPECIFICACIONES, CONDICIONES Y OBLIGACIONES ESTABLECIDAS EN EL PRESENTE ESTUDIO PREVIO</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$ 30.074.428,00</a:t>
                      </a:r>
                      <a:endParaRPr/>
                    </a:p>
                  </a:txBody>
                  <a:tcPr marT="2875" marB="0" marR="2875" marL="28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30125">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675-2024</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Fundacion Alberto Merani</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PRESTAR SERVICIOS QUE INCLUYAN ACCIONES LUDICOPEDAGOGICAS Y ARTISTICAS DE TRANSFERENCIA DE HERRAMIENTAS SOCIOEMOCIONALES PARA LA RESOLUCIÓN DE CONFLICTOS, EN EL MARCO DEL PROYECTO DE INVERSIÓN 2063 TUNJUELITO SIN CONFLICTOS”</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F9ED5"/>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$ 26.707.402,00</a:t>
                      </a:r>
                      <a:endParaRPr/>
                    </a:p>
                  </a:txBody>
                  <a:tcPr marT="2875" marB="0" marR="2875" marL="28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59375">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694-2024 OC</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NUEVA ERA SOLUCIONES SAS</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“SUMINISTRAR MATERIAL PEDAGÓGICO PARA EL DESARROLLO DE LOS PORYECTOS DE PRIMERA INFANCIA EN CUATRO INSTITUCIONES EDUCATIVAS DISTRITALES DE LA LOCALIDAD DE TUNJUELITO EN MARCO DEL PROYECTO DE INVERSIÓN 1909 “TUNJUELITO COMPROMETIDA CON EL DESARROLLO INTEGRAL DE LA PIRMERA INFANCIA” POR MEDIO DEL ACUERDO MARCO DE PRECIOS DENOMINADO SUMINISTRO DE ELEMENTOS DE MATERIAL PEDAGÓGICO Y LA ENTREGA DE LOS MISMO A NIVEL NACIONAL CCE166-AMP-2021</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F9ED5"/>
                      </a:solidFill>
                      <a:prstDash val="solid"/>
                      <a:round/>
                      <a:headEnd len="sm" w="sm" type="none"/>
                      <a:tailEnd len="sm" w="sm" type="none"/>
                    </a:lnT>
                    <a:lnB cap="flat" cmpd="sng" w="9525">
                      <a:solidFill>
                        <a:srgbClr val="0F9ED5"/>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$ 33.132.023,00</a:t>
                      </a:r>
                      <a:endParaRPr/>
                    </a:p>
                  </a:txBody>
                  <a:tcPr marT="2875" marB="0" marR="2875" marL="28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59375">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693-2024 OC </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YUBARTA SAS </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SUMINISTRAR MATERIAL PEDAGÓGICO PARA EL DESARROLLO DE LOS  PORYECTOS DE PRIMERA INFANCIA EN CUATRO INSTITUCIONES  EDUCATIVAS DISTRITALES DE LA LOCALIDAD DE TUNJUELITO EN  MARCO DEL PROYECTO DE INVERSIÓN 1909 “TUNJUELITO  COMPROMETIDA CON EL DESARROLLO INTEGRAL DE LA PIRMERA  INFANCIA” POR MEDIO DEL ACUERDO MARCO DE PRECIOS  DENOMINADO SUMINISTRO DE ELEMENTOS DE MATERIAL  PEDAGÓGICO Y LA ENTREGA DE LOS MISMO A NIVEL NACIONAL CCE166-AMP-2021”</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F9ED5"/>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$ 7.842.897,00</a:t>
                      </a:r>
                      <a:endParaRPr/>
                    </a:p>
                  </a:txBody>
                  <a:tcPr marT="2875" marB="0" marR="2875" marL="28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59375">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692-2024 OC</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DIDACTICOS CELMAX SAS </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“SUMINISTRAR MATERIAL PEDAGÓGICO PARA EL DESARROLLO DE LOS PORYECTOS DE PRIMERA INFANCIA EN CUATRO INSTITUCIONES EDUCATIVAS DISTRITALES DE LA LOCALIDAD DE TUNJUELITO EN MARCO DEL PROYECTO DE INVERSIÓN 1909 “TUNJUELITO COMPROMETIDA CON EL DESARROLLO INTEGRAL DE LA PIRMERA INFANCIA” POR MEDIO DEL ACUERDO MARCO DE PRECIOS DENOMINADO SUMINISTRO DE ELEMENTOS DE MATERIAL PEDAGÓGICO Y LA ENTREGA DE LOS MISMO A NIVEL NACIONAL CCE166-AMP-2021</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$ 46.294.230,00</a:t>
                      </a:r>
                      <a:endParaRPr/>
                    </a:p>
                  </a:txBody>
                  <a:tcPr marT="2875" marB="0" marR="2875" marL="28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59375">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547-2024 OC</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JM GRUPO EMPRESARIAL SAS</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SUMINISTRAR MATERIAL PEDAGÓGICO PARA EL DESARROLLO DE LOS PORYECTOS DE PRIMERA INFANCIA EN CUATRO INSTITUCIONES EDUCATIVAS DISTRITALES DE LA LOCALIDAD DE TUNJUELITO EN MARCO DEL PROYECTO DE INVERSIÓN 1909 “TUNJUELITO COMPROMETIDA CON EL DESARROLLO INTEGRAL DE LA PIRMERA INFANCIA” POR MEDIO DEL ACUERDO MARCO DE PRECIOS DENOMINADO SUMINISTRO DE ELEMENTOS DE MATERIAL PEDAGÓGICO Y LA ENTREGA DE LOS MISMO A NIVEL NACIONAL CCE166-AMP-2021”</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F9ED5"/>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$ 33.139.577,00</a:t>
                      </a:r>
                      <a:endParaRPr/>
                    </a:p>
                  </a:txBody>
                  <a:tcPr marT="2875" marB="0" marR="2875" marL="28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grpSp>
        <p:nvGrpSpPr>
          <p:cNvPr id="947" name="Google Shape;947;p55"/>
          <p:cNvGrpSpPr/>
          <p:nvPr/>
        </p:nvGrpSpPr>
        <p:grpSpPr>
          <a:xfrm>
            <a:off x="0" y="0"/>
            <a:ext cx="12191999" cy="6858508"/>
            <a:chOff x="0" y="0"/>
            <a:chExt cx="12191999" cy="6858508"/>
          </a:xfrm>
        </p:grpSpPr>
        <p:pic>
          <p:nvPicPr>
            <p:cNvPr id="948" name="Google Shape;948;p55"/>
            <p:cNvPicPr preferRelativeResize="0"/>
            <p:nvPr/>
          </p:nvPicPr>
          <p:blipFill rotWithShape="1">
            <a:blip r:embed="rId3">
              <a:alphaModFix/>
            </a:blip>
            <a:srcRect b="0" l="0" r="0" t="0"/>
            <a:stretch/>
          </p:blipFill>
          <p:spPr>
            <a:xfrm>
              <a:off x="0" y="9140"/>
              <a:ext cx="12191999" cy="6848856"/>
            </a:xfrm>
            <a:prstGeom prst="rect">
              <a:avLst/>
            </a:prstGeom>
            <a:noFill/>
            <a:ln>
              <a:noFill/>
            </a:ln>
          </p:spPr>
        </p:pic>
        <p:sp>
          <p:nvSpPr>
            <p:cNvPr id="949" name="Google Shape;949;p55"/>
            <p:cNvSpPr/>
            <p:nvPr/>
          </p:nvSpPr>
          <p:spPr>
            <a:xfrm>
              <a:off x="10943843" y="2532888"/>
              <a:ext cx="1245235" cy="4325620"/>
            </a:xfrm>
            <a:custGeom>
              <a:rect b="b" l="l" r="r" t="t"/>
              <a:pathLst>
                <a:path extrusionOk="0" h="4325620" w="1245234">
                  <a:moveTo>
                    <a:pt x="1245107" y="0"/>
                  </a:moveTo>
                  <a:lnTo>
                    <a:pt x="0" y="4325111"/>
                  </a:lnTo>
                  <a:lnTo>
                    <a:pt x="1245107" y="4325111"/>
                  </a:lnTo>
                  <a:lnTo>
                    <a:pt x="1245107" y="0"/>
                  </a:lnTo>
                  <a:close/>
                </a:path>
              </a:pathLst>
            </a:custGeom>
            <a:solidFill>
              <a:srgbClr val="FF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0" name="Google Shape;950;p55"/>
            <p:cNvSpPr/>
            <p:nvPr/>
          </p:nvSpPr>
          <p:spPr>
            <a:xfrm>
              <a:off x="10943843" y="0"/>
              <a:ext cx="1245235" cy="2533015"/>
            </a:xfrm>
            <a:custGeom>
              <a:rect b="b" l="l" r="r" t="t"/>
              <a:pathLst>
                <a:path extrusionOk="0" h="2533015" w="1245234">
                  <a:moveTo>
                    <a:pt x="1245107" y="0"/>
                  </a:moveTo>
                  <a:lnTo>
                    <a:pt x="0" y="0"/>
                  </a:lnTo>
                  <a:lnTo>
                    <a:pt x="1245107" y="2532888"/>
                  </a:lnTo>
                  <a:lnTo>
                    <a:pt x="1245107" y="0"/>
                  </a:lnTo>
                  <a:close/>
                </a:path>
              </a:pathLst>
            </a:custGeom>
            <a:solidFill>
              <a:srgbClr val="CC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951" name="Google Shape;951;p55"/>
            <p:cNvPicPr preferRelativeResize="0"/>
            <p:nvPr/>
          </p:nvPicPr>
          <p:blipFill rotWithShape="1">
            <a:blip r:embed="rId4">
              <a:alphaModFix/>
            </a:blip>
            <a:srcRect b="0" l="0" r="0" t="0"/>
            <a:stretch/>
          </p:blipFill>
          <p:spPr>
            <a:xfrm>
              <a:off x="11155679" y="6463284"/>
              <a:ext cx="954024" cy="312418"/>
            </a:xfrm>
            <a:prstGeom prst="rect">
              <a:avLst/>
            </a:prstGeom>
            <a:noFill/>
            <a:ln>
              <a:noFill/>
            </a:ln>
          </p:spPr>
        </p:pic>
      </p:grpSp>
      <p:sp>
        <p:nvSpPr>
          <p:cNvPr id="952" name="Google Shape;952;p55"/>
          <p:cNvSpPr txBox="1"/>
          <p:nvPr>
            <p:ph type="title"/>
          </p:nvPr>
        </p:nvSpPr>
        <p:spPr>
          <a:xfrm>
            <a:off x="838200" y="775273"/>
            <a:ext cx="10515600" cy="505267"/>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100"/>
              </a:spcBef>
              <a:spcAft>
                <a:spcPts val="0"/>
              </a:spcAft>
              <a:buSzPts val="1800"/>
              <a:buNone/>
            </a:pPr>
            <a:r>
              <a:rPr b="1" lang="es-MX" sz="3200"/>
              <a:t>Cuentas en tramite Sin Firma por el ordenador</a:t>
            </a:r>
            <a:endParaRPr/>
          </a:p>
        </p:txBody>
      </p:sp>
      <p:graphicFrame>
        <p:nvGraphicFramePr>
          <p:cNvPr id="953" name="Google Shape;953;p55"/>
          <p:cNvGraphicFramePr/>
          <p:nvPr/>
        </p:nvGraphicFramePr>
        <p:xfrm>
          <a:off x="387767" y="1475874"/>
          <a:ext cx="3000000" cy="3000000"/>
        </p:xfrm>
        <a:graphic>
          <a:graphicData uri="http://schemas.openxmlformats.org/drawingml/2006/table">
            <a:tbl>
              <a:tblPr>
                <a:noFill/>
                <a:tableStyleId>{78B33DAD-74F8-46BB-8408-D14DF976D976}</a:tableStyleId>
              </a:tblPr>
              <a:tblGrid>
                <a:gridCol w="1069750"/>
                <a:gridCol w="1402350"/>
                <a:gridCol w="7010400"/>
                <a:gridCol w="1524000"/>
              </a:tblGrid>
              <a:tr h="212225">
                <a:tc>
                  <a:txBody>
                    <a:bodyPr/>
                    <a:lstStyle/>
                    <a:p>
                      <a:pPr indent="0" lvl="0" marL="0" marR="0" rtl="0" algn="l">
                        <a:lnSpc>
                          <a:spcPct val="100000"/>
                        </a:lnSpc>
                        <a:spcBef>
                          <a:spcPts val="0"/>
                        </a:spcBef>
                        <a:spcAft>
                          <a:spcPts val="0"/>
                        </a:spcAft>
                        <a:buNone/>
                      </a:pPr>
                      <a:r>
                        <a:rPr b="1" i="0" lang="es-MX" sz="1000" u="none" cap="none" strike="noStrike">
                          <a:solidFill>
                            <a:srgbClr val="FFFFFF"/>
                          </a:solidFill>
                          <a:latin typeface="Arial"/>
                          <a:ea typeface="Arial"/>
                          <a:cs typeface="Arial"/>
                          <a:sym typeface="Arial"/>
                        </a:rPr>
                        <a:t>NUMERO CONTRATO</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0F9ED5"/>
                    </a:solidFill>
                  </a:tcPr>
                </a:tc>
                <a:tc>
                  <a:txBody>
                    <a:bodyPr/>
                    <a:lstStyle/>
                    <a:p>
                      <a:pPr indent="0" lvl="0" marL="0" marR="0" rtl="0" algn="l">
                        <a:lnSpc>
                          <a:spcPct val="100000"/>
                        </a:lnSpc>
                        <a:spcBef>
                          <a:spcPts val="0"/>
                        </a:spcBef>
                        <a:spcAft>
                          <a:spcPts val="0"/>
                        </a:spcAft>
                        <a:buNone/>
                      </a:pPr>
                      <a:r>
                        <a:rPr b="1" i="0" lang="es-MX" sz="1000" u="none" cap="none" strike="noStrike">
                          <a:solidFill>
                            <a:srgbClr val="FFFFFF"/>
                          </a:solidFill>
                          <a:latin typeface="Arial"/>
                          <a:ea typeface="Arial"/>
                          <a:cs typeface="Arial"/>
                          <a:sym typeface="Arial"/>
                        </a:rPr>
                        <a:t>CONTRATISTA</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0F9ED5"/>
                    </a:solidFill>
                  </a:tcPr>
                </a:tc>
                <a:tc>
                  <a:txBody>
                    <a:bodyPr/>
                    <a:lstStyle/>
                    <a:p>
                      <a:pPr indent="0" lvl="0" marL="0" marR="0" rtl="0" algn="l">
                        <a:lnSpc>
                          <a:spcPct val="100000"/>
                        </a:lnSpc>
                        <a:spcBef>
                          <a:spcPts val="0"/>
                        </a:spcBef>
                        <a:spcAft>
                          <a:spcPts val="0"/>
                        </a:spcAft>
                        <a:buNone/>
                      </a:pPr>
                      <a:r>
                        <a:rPr b="1" i="0" lang="es-MX" sz="1000" u="none" cap="none" strike="noStrike">
                          <a:solidFill>
                            <a:srgbClr val="FFFFFF"/>
                          </a:solidFill>
                          <a:latin typeface="Arial"/>
                          <a:ea typeface="Arial"/>
                          <a:cs typeface="Arial"/>
                          <a:sym typeface="Arial"/>
                        </a:rPr>
                        <a:t>OBJETO DEL CONTRATO</a:t>
                      </a:r>
                      <a:endParaRPr/>
                    </a:p>
                  </a:txBody>
                  <a:tcPr marT="2875" marB="0" marR="2875" marL="28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0F9ED5"/>
                    </a:solidFill>
                  </a:tcPr>
                </a:tc>
                <a:tc>
                  <a:txBody>
                    <a:bodyPr/>
                    <a:lstStyle/>
                    <a:p>
                      <a:pPr indent="0" lvl="0" marL="0" marR="0" rtl="0" algn="l">
                        <a:lnSpc>
                          <a:spcPct val="100000"/>
                        </a:lnSpc>
                        <a:spcBef>
                          <a:spcPts val="0"/>
                        </a:spcBef>
                        <a:spcAft>
                          <a:spcPts val="0"/>
                        </a:spcAft>
                        <a:buNone/>
                      </a:pPr>
                      <a:r>
                        <a:rPr b="1" i="0" lang="es-MX" sz="1100" u="none" cap="none" strike="noStrike">
                          <a:solidFill>
                            <a:srgbClr val="FFFFFF"/>
                          </a:solidFill>
                          <a:latin typeface="Arial"/>
                          <a:ea typeface="Arial"/>
                          <a:cs typeface="Arial"/>
                          <a:sym typeface="Arial"/>
                        </a:rPr>
                        <a:t>VALOR</a:t>
                      </a:r>
                      <a:endParaRPr/>
                    </a:p>
                  </a:txBody>
                  <a:tcPr marT="2875" marB="0" marR="2875" marL="28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0F9ED5"/>
                    </a:solidFill>
                  </a:tcPr>
                </a:tc>
              </a:tr>
              <a:tr h="578500">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696-2024 OC</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COMTEC SOLUTIONS SAS</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ADQUISICIÓN DE ELEMENTOS PEDAGÓGICOS PARA LA IMPLEMENTACIÓN DE LOS PROYECTOS DE PRIMERA INFANCIA EN LAS  INSTITUCIONES EDUCATIVAS DISTRITALES DE LA LOCALIDAD DE  TUNJUELITO EN EL MARCO DEL PROYECTOS 1909 TUNJUELITO COMPROMETIDO CON EL DESARROLLO INTEGRAL DE LA PRIMERA  INFANCIA POR MEDIO DEL ACUERDO MARCO PARA LA ADQUISICIÓN DE  ELEMENTOS PARA LA PRIMERA INFANCIA Y EDUCACIÓN CCE-173-AMP2022</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$ 37.037.000,00</a:t>
                      </a:r>
                      <a:endParaRPr/>
                    </a:p>
                  </a:txBody>
                  <a:tcPr marT="7625" marB="0" marR="7625" marL="76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78500">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698-2024 OC</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TALENTO COMERCIALIZADORA SAS</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ADQUISICIÓN DE ELEMENTOS PEDAGÓGICOS PARA LA IMPLEMENTACIÓN DE LOS PROYECTOS DE PRIMERA INFANCIA EN LAS  INSTITUCIONES EDUCATIVAS DISTRITALES DE LA LOCALIDAD DE  TUNJUELITO EN EL MARCO DEL PROYECTOS 1909 TUNJUELITO  COMPROMETIDO CON EL DESARROLLO INTEGRAL DE LA PRIMERA  INFANCIA POR MEDIO DEL ACUERDO MARCO PARA LA ADQUISICIÓN DE  ELEMENTOS PARA LA PRIMERA INFANCIA Y EDUCACIÓN CCE-173-AMP202</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$ 5.397.330,00</a:t>
                      </a:r>
                      <a:endParaRPr/>
                    </a:p>
                  </a:txBody>
                  <a:tcPr marT="7625" marB="0" marR="7625" marL="76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93375">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602-2024</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Fundacion Otro Rollo Social</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PRESTAR SUS SERVICIOS PARA LA EJECUCIÓN DE ACCIONES PEDAGÓGICAS Y DE SENSIBILIZACIÓN PARA LA FORMACIÓN DE PERSONAS EN PREVENCIÓN DE VIOLENCIAS INTRAFAMILIAR Y/O VIOLENCIA SEXUAL. EN EL MARCO DEL PROYECTO DE INVERSIÓN 1914 DENOMINADO: 'TUNJUELITO FORTALECE LA ATENCIÓN DE PRIMERA INFANCIA</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$ 39.306.526,00</a:t>
                      </a:r>
                      <a:endParaRPr/>
                    </a:p>
                  </a:txBody>
                  <a:tcPr marT="7625" marB="0" marR="7625" marL="76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28450">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602-2024</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Fundacion Otro Rollo Social</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PRESTAR SUS SERVICIOS PARA LA EJECUCIÓN DE ACCIONES PEDAGÓGICAS Y DE SENSIBILIZACIÓN PARA LA FORMACIÓN DE PERSONAS EN PREVENCIÓN DE VIOLENCIAS INTRAFAMILIAR Y/O VIOLENCIA SEXUAL. EN EL MARCO DEL PROYECTO DE INVERSIÓN 1914 DENOMINADO: 'TUNJUELITO FORTALECE LA ATENCIÓN DE PRIMERA INFANCIA</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$ 33.399.035,00</a:t>
                      </a:r>
                      <a:endParaRPr/>
                    </a:p>
                  </a:txBody>
                  <a:tcPr marT="7625" marB="0" marR="7625" marL="76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78500">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525-2024</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UNIÓN TEMPORAL BIENESTAR TUNJUELITO</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PRESTAR SERVICIOS PARA IMPLEMENTAR ACCIONES DE ESTERILIZACIÓN, URGENCIAS, BRIGADAS MÉDICO VETERINARIAS, EDUCACIÓN Y ADOPCIÓN, QUE BENEFICIEN ANIMALES DE COMPAÑÍA, EN CONDICIÓN O EN HABITABILIDAD EN CALLE Y VULNERABLES DE LA</a:t>
                      </a:r>
                      <a:br>
                        <a:rPr b="0" i="0" lang="es-MX" sz="1000" u="none" cap="none" strike="noStrike">
                          <a:solidFill>
                            <a:srgbClr val="000000"/>
                          </a:solidFill>
                          <a:latin typeface="Arial"/>
                          <a:ea typeface="Arial"/>
                          <a:cs typeface="Arial"/>
                          <a:sym typeface="Arial"/>
                        </a:rPr>
                      </a:br>
                      <a:r>
                        <a:rPr b="0" i="0" lang="es-MX" sz="1000" u="none" cap="none" strike="noStrike">
                          <a:solidFill>
                            <a:srgbClr val="000000"/>
                          </a:solidFill>
                          <a:latin typeface="Arial"/>
                          <a:ea typeface="Arial"/>
                          <a:cs typeface="Arial"/>
                          <a:sym typeface="Arial"/>
                        </a:rPr>
                        <a:t>LOCALIDAD DE TUNJUELITO</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$ 76.059.136,00</a:t>
                      </a:r>
                      <a:endParaRPr/>
                    </a:p>
                  </a:txBody>
                  <a:tcPr marT="7625" marB="0" marR="7625" marL="76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78500">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525-2024</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UNIÓN TEMPORAL BIENESTAR TUNJUELITO</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PRESTAR SERVICIOS PARA IMPLEMENTAR ACCIONES DE ESTERILIZACIÓN, URGENCIAS, BRIGADAS MÉDICO VETERINARIAS, EDUCACIÓN Y ADOPCIÓN, QUE BENEFICIEN ANIMALES DE COMPAÑÍA, EN CONDICIÓN O EN HABITABILIDAD EN CALLE Y VULNERABLES DE LA</a:t>
                      </a:r>
                      <a:br>
                        <a:rPr b="0" i="0" lang="es-MX" sz="1000" u="none" cap="none" strike="noStrike">
                          <a:solidFill>
                            <a:srgbClr val="000000"/>
                          </a:solidFill>
                          <a:latin typeface="Arial"/>
                          <a:ea typeface="Arial"/>
                          <a:cs typeface="Arial"/>
                          <a:sym typeface="Arial"/>
                        </a:rPr>
                      </a:br>
                      <a:r>
                        <a:rPr b="0" i="0" lang="es-MX" sz="1000" u="none" cap="none" strike="noStrike">
                          <a:solidFill>
                            <a:srgbClr val="000000"/>
                          </a:solidFill>
                          <a:latin typeface="Arial"/>
                          <a:ea typeface="Arial"/>
                          <a:cs typeface="Arial"/>
                          <a:sym typeface="Arial"/>
                        </a:rPr>
                        <a:t>LOCALIDAD DE TUNJUELITO</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$ 200.013.544,00</a:t>
                      </a:r>
                      <a:endParaRPr/>
                    </a:p>
                  </a:txBody>
                  <a:tcPr marT="7625" marB="0" marR="7625" marL="76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78500">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525-2024</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UNIÓN TEMPORAL BIENESTAR TUNJUELITO</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PRESTAR SERVICIOS PARA IMPLEMENTAR ACCIONES DE ESTERILIZACIÓN, URGENCIAS, BRIGADAS MÉDICO VETERINARIAS, EDUCACIÓN Y ADOPCIÓN, QUE BENEFICIEN ANIMALES DE COMPAÑÍA, EN CONDICIÓN O EN HABITABILIDAD EN CALLE Y VULNERABLES DE LA</a:t>
                      </a:r>
                      <a:br>
                        <a:rPr b="0" i="0" lang="es-MX" sz="1000" u="none" cap="none" strike="noStrike">
                          <a:solidFill>
                            <a:srgbClr val="000000"/>
                          </a:solidFill>
                          <a:latin typeface="Arial"/>
                          <a:ea typeface="Arial"/>
                          <a:cs typeface="Arial"/>
                          <a:sym typeface="Arial"/>
                        </a:rPr>
                      </a:br>
                      <a:r>
                        <a:rPr b="0" i="0" lang="es-MX" sz="1000" u="none" cap="none" strike="noStrike">
                          <a:solidFill>
                            <a:srgbClr val="000000"/>
                          </a:solidFill>
                          <a:latin typeface="Arial"/>
                          <a:ea typeface="Arial"/>
                          <a:cs typeface="Arial"/>
                          <a:sym typeface="Arial"/>
                        </a:rPr>
                        <a:t>LOCALIDAD DE TUNJUELITO</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$ 172.158.427,00</a:t>
                      </a:r>
                      <a:endParaRPr/>
                    </a:p>
                  </a:txBody>
                  <a:tcPr marT="7625" marB="0" marR="7625" marL="76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78500">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525-2024</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UNIÓN TEMPORAL BIENESTAR TUNJUELITO</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PRESTAR SERVICIOS PARA IMPLEMENTAR ACCIONES DE ESTERILIZACIÓN, URGENCIAS, BRIGADAS MÉDICO VETERINARIAS, EDUCACIÓN Y ADOPCIÓN, QUE BENEFICIEN ANIMALES DE COMPAÑÍA, EN CONDICIÓN O EN HABITABILIDAD EN CALLE Y VULNERABLES DE LA</a:t>
                      </a:r>
                      <a:br>
                        <a:rPr b="0" i="0" lang="es-MX" sz="1000" u="none" cap="none" strike="noStrike">
                          <a:solidFill>
                            <a:srgbClr val="000000"/>
                          </a:solidFill>
                          <a:latin typeface="Arial"/>
                          <a:ea typeface="Arial"/>
                          <a:cs typeface="Arial"/>
                          <a:sym typeface="Arial"/>
                        </a:rPr>
                      </a:br>
                      <a:r>
                        <a:rPr b="0" i="0" lang="es-MX" sz="1000" u="none" cap="none" strike="noStrike">
                          <a:solidFill>
                            <a:srgbClr val="000000"/>
                          </a:solidFill>
                          <a:latin typeface="Arial"/>
                          <a:ea typeface="Arial"/>
                          <a:cs typeface="Arial"/>
                          <a:sym typeface="Arial"/>
                        </a:rPr>
                        <a:t>LOCALIDAD DE TUNJUELITO</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$ 23.694.161,00</a:t>
                      </a:r>
                      <a:endParaRPr/>
                    </a:p>
                  </a:txBody>
                  <a:tcPr marT="7625" marB="0" marR="7625" marL="76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grpSp>
        <p:nvGrpSpPr>
          <p:cNvPr id="958" name="Google Shape;958;p56"/>
          <p:cNvGrpSpPr/>
          <p:nvPr/>
        </p:nvGrpSpPr>
        <p:grpSpPr>
          <a:xfrm>
            <a:off x="0" y="0"/>
            <a:ext cx="12191999" cy="6858508"/>
            <a:chOff x="0" y="0"/>
            <a:chExt cx="12191999" cy="6858508"/>
          </a:xfrm>
        </p:grpSpPr>
        <p:pic>
          <p:nvPicPr>
            <p:cNvPr id="959" name="Google Shape;959;p56"/>
            <p:cNvPicPr preferRelativeResize="0"/>
            <p:nvPr/>
          </p:nvPicPr>
          <p:blipFill rotWithShape="1">
            <a:blip r:embed="rId3">
              <a:alphaModFix/>
            </a:blip>
            <a:srcRect b="0" l="0" r="0" t="0"/>
            <a:stretch/>
          </p:blipFill>
          <p:spPr>
            <a:xfrm>
              <a:off x="0" y="9140"/>
              <a:ext cx="12191999" cy="6848856"/>
            </a:xfrm>
            <a:prstGeom prst="rect">
              <a:avLst/>
            </a:prstGeom>
            <a:noFill/>
            <a:ln>
              <a:noFill/>
            </a:ln>
          </p:spPr>
        </p:pic>
        <p:sp>
          <p:nvSpPr>
            <p:cNvPr id="960" name="Google Shape;960;p56"/>
            <p:cNvSpPr/>
            <p:nvPr/>
          </p:nvSpPr>
          <p:spPr>
            <a:xfrm>
              <a:off x="10943843" y="2532888"/>
              <a:ext cx="1245235" cy="4325620"/>
            </a:xfrm>
            <a:custGeom>
              <a:rect b="b" l="l" r="r" t="t"/>
              <a:pathLst>
                <a:path extrusionOk="0" h="4325620" w="1245234">
                  <a:moveTo>
                    <a:pt x="1245107" y="0"/>
                  </a:moveTo>
                  <a:lnTo>
                    <a:pt x="0" y="4325111"/>
                  </a:lnTo>
                  <a:lnTo>
                    <a:pt x="1245107" y="4325111"/>
                  </a:lnTo>
                  <a:lnTo>
                    <a:pt x="1245107" y="0"/>
                  </a:lnTo>
                  <a:close/>
                </a:path>
              </a:pathLst>
            </a:custGeom>
            <a:solidFill>
              <a:srgbClr val="FF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1" name="Google Shape;961;p56"/>
            <p:cNvSpPr/>
            <p:nvPr/>
          </p:nvSpPr>
          <p:spPr>
            <a:xfrm>
              <a:off x="10943843" y="0"/>
              <a:ext cx="1245235" cy="2533015"/>
            </a:xfrm>
            <a:custGeom>
              <a:rect b="b" l="l" r="r" t="t"/>
              <a:pathLst>
                <a:path extrusionOk="0" h="2533015" w="1245234">
                  <a:moveTo>
                    <a:pt x="1245107" y="0"/>
                  </a:moveTo>
                  <a:lnTo>
                    <a:pt x="0" y="0"/>
                  </a:lnTo>
                  <a:lnTo>
                    <a:pt x="1245107" y="2532888"/>
                  </a:lnTo>
                  <a:lnTo>
                    <a:pt x="1245107" y="0"/>
                  </a:lnTo>
                  <a:close/>
                </a:path>
              </a:pathLst>
            </a:custGeom>
            <a:solidFill>
              <a:srgbClr val="CC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962" name="Google Shape;962;p56"/>
            <p:cNvPicPr preferRelativeResize="0"/>
            <p:nvPr/>
          </p:nvPicPr>
          <p:blipFill rotWithShape="1">
            <a:blip r:embed="rId4">
              <a:alphaModFix/>
            </a:blip>
            <a:srcRect b="0" l="0" r="0" t="0"/>
            <a:stretch/>
          </p:blipFill>
          <p:spPr>
            <a:xfrm>
              <a:off x="11155679" y="6463284"/>
              <a:ext cx="954024" cy="312418"/>
            </a:xfrm>
            <a:prstGeom prst="rect">
              <a:avLst/>
            </a:prstGeom>
            <a:noFill/>
            <a:ln>
              <a:noFill/>
            </a:ln>
          </p:spPr>
        </p:pic>
      </p:grpSp>
      <p:sp>
        <p:nvSpPr>
          <p:cNvPr id="963" name="Google Shape;963;p56"/>
          <p:cNvSpPr txBox="1"/>
          <p:nvPr>
            <p:ph type="title"/>
          </p:nvPr>
        </p:nvSpPr>
        <p:spPr>
          <a:xfrm>
            <a:off x="640079" y="375690"/>
            <a:ext cx="10515600" cy="505267"/>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100"/>
              </a:spcBef>
              <a:spcAft>
                <a:spcPts val="0"/>
              </a:spcAft>
              <a:buSzPts val="1800"/>
              <a:buNone/>
            </a:pPr>
            <a:r>
              <a:rPr b="1" lang="es-MX" sz="3200"/>
              <a:t>Cuentas en tramite Sin Firma por el ordenador</a:t>
            </a:r>
            <a:endParaRPr/>
          </a:p>
        </p:txBody>
      </p:sp>
      <p:graphicFrame>
        <p:nvGraphicFramePr>
          <p:cNvPr id="964" name="Google Shape;964;p56"/>
          <p:cNvGraphicFramePr/>
          <p:nvPr/>
        </p:nvGraphicFramePr>
        <p:xfrm>
          <a:off x="297560" y="960370"/>
          <a:ext cx="3000000" cy="3000000"/>
        </p:xfrm>
        <a:graphic>
          <a:graphicData uri="http://schemas.openxmlformats.org/drawingml/2006/table">
            <a:tbl>
              <a:tblPr>
                <a:noFill/>
                <a:tableStyleId>{78B33DAD-74F8-46BB-8408-D14DF976D976}</a:tableStyleId>
              </a:tblPr>
              <a:tblGrid>
                <a:gridCol w="839950"/>
                <a:gridCol w="1376175"/>
                <a:gridCol w="7528675"/>
                <a:gridCol w="1299400"/>
              </a:tblGrid>
              <a:tr h="327975">
                <a:tc>
                  <a:txBody>
                    <a:bodyPr/>
                    <a:lstStyle/>
                    <a:p>
                      <a:pPr indent="0" lvl="0" marL="0" marR="0" rtl="0" algn="l">
                        <a:lnSpc>
                          <a:spcPct val="100000"/>
                        </a:lnSpc>
                        <a:spcBef>
                          <a:spcPts val="0"/>
                        </a:spcBef>
                        <a:spcAft>
                          <a:spcPts val="0"/>
                        </a:spcAft>
                        <a:buNone/>
                      </a:pPr>
                      <a:r>
                        <a:rPr b="1" i="0" lang="es-MX" sz="1000" u="none" cap="none" strike="noStrike">
                          <a:solidFill>
                            <a:srgbClr val="FFFFFF"/>
                          </a:solidFill>
                          <a:latin typeface="Arial"/>
                          <a:ea typeface="Arial"/>
                          <a:cs typeface="Arial"/>
                          <a:sym typeface="Arial"/>
                        </a:rPr>
                        <a:t>NUMERO CONTRATO</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0F9ED5"/>
                    </a:solidFill>
                  </a:tcPr>
                </a:tc>
                <a:tc>
                  <a:txBody>
                    <a:bodyPr/>
                    <a:lstStyle/>
                    <a:p>
                      <a:pPr indent="0" lvl="0" marL="0" marR="0" rtl="0" algn="l">
                        <a:lnSpc>
                          <a:spcPct val="100000"/>
                        </a:lnSpc>
                        <a:spcBef>
                          <a:spcPts val="0"/>
                        </a:spcBef>
                        <a:spcAft>
                          <a:spcPts val="0"/>
                        </a:spcAft>
                        <a:buNone/>
                      </a:pPr>
                      <a:r>
                        <a:rPr b="1" i="0" lang="es-MX" sz="1000" u="none" cap="none" strike="noStrike">
                          <a:solidFill>
                            <a:srgbClr val="FFFFFF"/>
                          </a:solidFill>
                          <a:latin typeface="Arial"/>
                          <a:ea typeface="Arial"/>
                          <a:cs typeface="Arial"/>
                          <a:sym typeface="Arial"/>
                        </a:rPr>
                        <a:t>CONTRATISTA</a:t>
                      </a:r>
                      <a:endParaRPr/>
                    </a:p>
                  </a:txBody>
                  <a:tcPr marT="2875" marB="0" marR="2875" marL="28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0F9ED5"/>
                    </a:solidFill>
                  </a:tcPr>
                </a:tc>
                <a:tc>
                  <a:txBody>
                    <a:bodyPr/>
                    <a:lstStyle/>
                    <a:p>
                      <a:pPr indent="0" lvl="0" marL="0" marR="0" rtl="0" algn="l">
                        <a:lnSpc>
                          <a:spcPct val="100000"/>
                        </a:lnSpc>
                        <a:spcBef>
                          <a:spcPts val="0"/>
                        </a:spcBef>
                        <a:spcAft>
                          <a:spcPts val="0"/>
                        </a:spcAft>
                        <a:buNone/>
                      </a:pPr>
                      <a:r>
                        <a:rPr b="1" i="0" lang="es-MX" sz="1000" u="none" cap="none" strike="noStrike">
                          <a:solidFill>
                            <a:srgbClr val="FFFFFF"/>
                          </a:solidFill>
                          <a:latin typeface="Arial"/>
                          <a:ea typeface="Arial"/>
                          <a:cs typeface="Arial"/>
                          <a:sym typeface="Arial"/>
                        </a:rPr>
                        <a:t>OBJETO DEL CONTRATO</a:t>
                      </a:r>
                      <a:endParaRPr/>
                    </a:p>
                  </a:txBody>
                  <a:tcPr marT="2875" marB="0" marR="2875" marL="28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0F9ED5"/>
                    </a:solidFill>
                  </a:tcPr>
                </a:tc>
                <a:tc>
                  <a:txBody>
                    <a:bodyPr/>
                    <a:lstStyle/>
                    <a:p>
                      <a:pPr indent="0" lvl="0" marL="0" marR="0" rtl="0" algn="l">
                        <a:lnSpc>
                          <a:spcPct val="100000"/>
                        </a:lnSpc>
                        <a:spcBef>
                          <a:spcPts val="0"/>
                        </a:spcBef>
                        <a:spcAft>
                          <a:spcPts val="0"/>
                        </a:spcAft>
                        <a:buNone/>
                      </a:pPr>
                      <a:r>
                        <a:rPr b="1" i="0" lang="es-MX" sz="1100" u="none" cap="none" strike="noStrike">
                          <a:solidFill>
                            <a:srgbClr val="FFFFFF"/>
                          </a:solidFill>
                          <a:latin typeface="Arial"/>
                          <a:ea typeface="Arial"/>
                          <a:cs typeface="Arial"/>
                          <a:sym typeface="Arial"/>
                        </a:rPr>
                        <a:t>VALOR</a:t>
                      </a:r>
                      <a:endParaRPr/>
                    </a:p>
                  </a:txBody>
                  <a:tcPr marT="2875" marB="0" marR="2875" marL="28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F9ED5"/>
                    </a:solidFill>
                  </a:tcPr>
                </a:tc>
              </a:tr>
              <a:tr h="657925">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061-2025</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AXA COLPATRIA</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CONTRATAR LOS SEGUROS QUE AMPAREN LOS INTERESES PATRIMONIALES ACTUALES, Y FUTUROS, ASI COMO LOS BIENES DE PROPIEDAD DEL FONDO DE DESARROLLO LOCAL DE TUNJUELITO, QUE ESTEN BAJO SU RESPONSABILIDAD Y CUSTODIA Y AQUELLOS QUE SEAN </a:t>
                      </a:r>
                      <a:br>
                        <a:rPr b="0" i="0" lang="es-MX" sz="1000" u="none" cap="none" strike="noStrike">
                          <a:solidFill>
                            <a:srgbClr val="000000"/>
                          </a:solidFill>
                          <a:latin typeface="Arial"/>
                          <a:ea typeface="Arial"/>
                          <a:cs typeface="Arial"/>
                          <a:sym typeface="Arial"/>
                        </a:rPr>
                      </a:br>
                      <a:r>
                        <a:rPr b="0" i="0" lang="es-MX" sz="1000" u="none" cap="none" strike="noStrike">
                          <a:solidFill>
                            <a:srgbClr val="000000"/>
                          </a:solidFill>
                          <a:latin typeface="Arial"/>
                          <a:ea typeface="Arial"/>
                          <a:cs typeface="Arial"/>
                          <a:sym typeface="Arial"/>
                        </a:rPr>
                        <a:t>ADQUIRIDOS PARA DESARROLLAR LAS FUNCIONES INHERENTES A SU ACTIVIDAD Y CUALQUIER OTRA POLIZA DE SEGUROS QUE REQUIERA LA  ENTIDAD EN EL DESARROLLO DE SU ACTIVIDAD</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$ 7.704.153,00</a:t>
                      </a:r>
                      <a:endParaRPr/>
                    </a:p>
                  </a:txBody>
                  <a:tcPr marT="7625" marB="0" marR="7625" marL="7625" anchor="b">
                    <a:lnL cap="flat" cmpd="sng" w="12700">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5475">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334-2025</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UNION TEMPORAL CK FDT</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LA PRESTACIÓN DEL SERVICIO DE VIGILANCIA Y SEGURIDAD PRIVADA  INTEGRAL PERMANENTE, PARA TODOS LOS  BIENES MUEBLES E INMUEBLES DE PROPIEDAD DEL FONDO DE  DESARROLLO LOCAL DE TUNJUELITO, Y DE LOS QUE LEGALMENTE  </a:t>
                      </a:r>
                      <a:br>
                        <a:rPr b="0" i="0" lang="es-MX" sz="1000" u="none" cap="none" strike="noStrike">
                          <a:solidFill>
                            <a:srgbClr val="000000"/>
                          </a:solidFill>
                          <a:latin typeface="Arial"/>
                          <a:ea typeface="Arial"/>
                          <a:cs typeface="Arial"/>
                          <a:sym typeface="Arial"/>
                        </a:rPr>
                      </a:br>
                      <a:r>
                        <a:rPr b="0" i="0" lang="es-MX" sz="1000" u="none" cap="none" strike="noStrike">
                          <a:solidFill>
                            <a:srgbClr val="000000"/>
                          </a:solidFill>
                          <a:latin typeface="Arial"/>
                          <a:ea typeface="Arial"/>
                          <a:cs typeface="Arial"/>
                          <a:sym typeface="Arial"/>
                        </a:rPr>
                        <a:t>SEA O QUE PUEDA LLEGAR A SER RESPONSABLE</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$ 143.478.953,00</a:t>
                      </a:r>
                      <a:endParaRPr/>
                    </a:p>
                  </a:txBody>
                  <a:tcPr marT="7625" marB="0" marR="7625" marL="7625" anchor="b">
                    <a:lnL cap="flat" cmpd="sng" w="12700">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5475">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298-2025</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CONSORCIO KIOS</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CONTRATAR LA PRESTACIÓN DE SERVICIO DE ASEO Y CAFETERIA PARA LA ALCALDIA LOCAL DE TUNJUELITO, LA CASA DE LA CULTURA Y LA CASA DE LA  PARTICIPACIÓN MEDIANTE EL ACUERDO MARCO DE PRECIOS PARA  SUMINISTRO INTEGRAL DE ASEO Y CAFETERIA POR PARTE DE ENTIDADES  COMPRADORES CCE-126-2023 PARA LA VIGENCIA 2025</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$ 35.223.639,24</a:t>
                      </a:r>
                      <a:endParaRPr/>
                    </a:p>
                  </a:txBody>
                  <a:tcPr marT="7625" marB="0" marR="7625" marL="7625" anchor="b">
                    <a:lnL cap="flat" cmpd="sng" w="12700">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71750">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394-2023</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INGCAP SAS</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CONTRATAR POR EL SISTEMA DE PRECIOS  UNITARIOS FIJOS Y A MONTO AGOTABLE LAS OBRAS  NECESARIAS PARA EL MANTENIMIENTO,  ADECUACIÓN Y/O DOTACIÓN DEL SALÓN  COMUNAL TUNJUELITO, IDENTIFICADO CON RUPI  1453-45-1, EN LA CIUDAD DE BOGOTA</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$ 31.544.853,00</a:t>
                      </a:r>
                      <a:endParaRPr/>
                    </a:p>
                  </a:txBody>
                  <a:tcPr marT="7625" marB="0" marR="7625" marL="7625" anchor="b">
                    <a:lnL cap="flat" cmpd="sng" w="12700">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20375">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239-2021</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NOVA SARMINETO LTDA</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CONTRATAR INTERVENTORÍA TÉCNICA,  ADMINISTRATIVA, LEGAL, FINANCIERA, SOCIAL, AMBIENTAL  Y SISTEMA DE SEGURIDAD Y SALUD EN EL TRABAJO DEL  CONTRATO DE OBRA QUE SE DERIVE DE LA LICITACIÓN  PÚBLICA FLDT-LP-002-2021 LA CUAL TIENE POR OBJETO: </a:t>
                      </a:r>
                      <a:br>
                        <a:rPr b="0" i="0" lang="es-MX" sz="1000" u="none" cap="none" strike="noStrike">
                          <a:solidFill>
                            <a:srgbClr val="000000"/>
                          </a:solidFill>
                          <a:latin typeface="Arial"/>
                          <a:ea typeface="Arial"/>
                          <a:cs typeface="Arial"/>
                          <a:sym typeface="Arial"/>
                        </a:rPr>
                      </a:br>
                      <a:r>
                        <a:rPr b="0" i="0" lang="es-MX" sz="1000" u="none" cap="none" strike="noStrike">
                          <a:solidFill>
                            <a:srgbClr val="000000"/>
                          </a:solidFill>
                          <a:latin typeface="Arial"/>
                          <a:ea typeface="Arial"/>
                          <a:cs typeface="Arial"/>
                          <a:sym typeface="Arial"/>
                        </a:rPr>
                        <a:t>“CONTRATAR A PRECIOS UNITARIOS FIJOS, SIN FÓRMULA DE REAJUSTE Y A MONTO AGOTABLE LAS OBRAS  NECESARIAS PARA LA CONSTRUCCION DEL PARQUE  VECINAL IDENTIFICADO CON CÓDIGO IDRD 06-065</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$ 8.623.862,00</a:t>
                      </a:r>
                      <a:endParaRPr/>
                    </a:p>
                  </a:txBody>
                  <a:tcPr marT="7625" marB="0" marR="7625" marL="7625" anchor="b">
                    <a:lnL cap="flat" cmpd="sng" w="12700">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20375">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294  - 2022</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DAM INGENIERIA SAS</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CONTRATAR LA INTERVENTORÍA TÉCNICA, ADMINISTRATIVA, LEGAL, FINANCIERA, SOCIAL, AMBIENTAL Y SISTEMA DE SEGURIDAD Y SALUD EN EL TRABAJO, PARA EL CONTRATO DE OBRA PÚBLICA QUE SE DERIVE DE LA LICITACIÓN PÚBLICA FLDT-LP-002- 2022 LA CUAL TIENE COMO OBJETO “EJECUTAR A MONTO AGOTABLE POR EL SISTEMA DE PRECIOS UNITARIOS, LAS ACTIVIDADES PARA LA CONSERVACIÓN Y/O MANTENIMIENTO Y/O REHABILITACIÓN DE LA MALLA VIAL LOCAL E INTERMEDIA Y ESPACIO PÚBLICO ASOCIADO EN LA LOCALIDAD DE TUNJUELITO DE LA CIUDAD DE BOGOTÁ D.C</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$ 36.819.797,00</a:t>
                      </a:r>
                      <a:endParaRPr/>
                    </a:p>
                  </a:txBody>
                  <a:tcPr marT="7625" marB="0" marR="7625" marL="7625" anchor="b">
                    <a:lnL cap="flat" cmpd="sng" w="12700">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2575">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365-2024</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Comercializadora Electrocon SAS</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SUMINISTRO DE MATERIALES Y ELEMENTOS DE FERRETERIA PARA EL MANTENIMIENTO PREVENTIVO Y ARREGLOS LOCATIVO DE LAS SEDES DEL FONDO DE DESARROLLO LOCAL DE TUNJUELITO</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$ 10.275.662,00</a:t>
                      </a:r>
                      <a:endParaRPr/>
                    </a:p>
                  </a:txBody>
                  <a:tcPr marT="7625" marB="0" marR="7625" marL="7625" anchor="b">
                    <a:lnL cap="flat" cmpd="sng" w="12700">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5475">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337-2023</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UT TUNBARACAS</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EJECUTAR A MONTO AGOTABLE POR EL SISTEMA DE PRECIOS UNITARIOS, LAS ACTIVIDADES PARA LA CONSERVACIÓN Y/O MANTENIMIENTO Y/O REHABILITACIÓN DE LA MALLA VIAL LOCAL E INTERMEDIA Y ESPACIO PÚBLICO ASOCIADO EN LA LOCALIDAD DE TUNJUELITO DE LA CIUDAD DE BOGOTÁ D.C</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$ 118.642.962,00</a:t>
                      </a:r>
                      <a:endParaRPr/>
                    </a:p>
                  </a:txBody>
                  <a:tcPr marT="7625" marB="0" marR="7625" marL="7625" anchor="b">
                    <a:lnL cap="flat" cmpd="sng" w="12700">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5475">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320-2023</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Proyectistas de Colombia</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s-MX" sz="1000" u="none" cap="none" strike="noStrike">
                          <a:solidFill>
                            <a:srgbClr val="000000"/>
                          </a:solidFill>
                          <a:latin typeface="Arial"/>
                          <a:ea typeface="Arial"/>
                          <a:cs typeface="Arial"/>
                          <a:sym typeface="Arial"/>
                        </a:rPr>
                        <a:t>CONTRATAR LA INTERVENTORÍA TÉCNICA, ADMINISTRATIVA, LEGAL, FINANCIERA, SOCIAL, AMBIENTAL Y SISTEMA DE SEGURIDAD Y SALUD EN EL TRABAJO, PARA EL CONTRATO DE OBRA PÚBLICA QUE SE DERIVE DE LA LICITACIÓN PÚBLICA FLDTLP-001-2023, CUYO OBJETO ES "CONSTRUCCIÓN DE MALLA VIAL Y OBRAS COMPLEMENTARIAS DE LA LOCALIDAD DE TUNJUELITO EN LA CIUDAD DE BOGOTÁ D.C.</a:t>
                      </a:r>
                      <a:endParaRPr/>
                    </a:p>
                  </a:txBody>
                  <a:tcPr marT="7625" marB="0" marR="7625" marL="76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i="0" lang="es-MX" sz="1400" u="none" cap="none" strike="noStrike">
                          <a:solidFill>
                            <a:srgbClr val="000000"/>
                          </a:solidFill>
                          <a:latin typeface="Arial"/>
                          <a:ea typeface="Arial"/>
                          <a:cs typeface="Arial"/>
                          <a:sym typeface="Arial"/>
                        </a:rPr>
                        <a:t>$ 80,000,000,00</a:t>
                      </a:r>
                      <a:endParaRPr/>
                    </a:p>
                  </a:txBody>
                  <a:tcPr marT="7625" marB="0" marR="7625" marL="7625" anchor="b">
                    <a:lnL cap="flat" cmpd="sng" w="12700">
                      <a:solidFill>
                        <a:schemeClr val="dk1"/>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grpSp>
        <p:nvGrpSpPr>
          <p:cNvPr id="969" name="Google Shape;969;p57"/>
          <p:cNvGrpSpPr/>
          <p:nvPr/>
        </p:nvGrpSpPr>
        <p:grpSpPr>
          <a:xfrm>
            <a:off x="4244" y="0"/>
            <a:ext cx="12189090" cy="6858382"/>
            <a:chOff x="0" y="-2"/>
            <a:chExt cx="12189090" cy="6858382"/>
          </a:xfrm>
        </p:grpSpPr>
        <p:pic>
          <p:nvPicPr>
            <p:cNvPr id="970" name="Google Shape;970;p57"/>
            <p:cNvPicPr preferRelativeResize="0"/>
            <p:nvPr/>
          </p:nvPicPr>
          <p:blipFill rotWithShape="1">
            <a:blip r:embed="rId3">
              <a:alphaModFix/>
            </a:blip>
            <a:srcRect b="0" l="0" r="0" t="0"/>
            <a:stretch/>
          </p:blipFill>
          <p:spPr>
            <a:xfrm>
              <a:off x="0" y="-2"/>
              <a:ext cx="12103607" cy="6858000"/>
            </a:xfrm>
            <a:prstGeom prst="rect">
              <a:avLst/>
            </a:prstGeom>
            <a:noFill/>
            <a:ln>
              <a:noFill/>
            </a:ln>
          </p:spPr>
        </p:pic>
        <p:sp>
          <p:nvSpPr>
            <p:cNvPr id="971" name="Google Shape;971;p57"/>
            <p:cNvSpPr/>
            <p:nvPr/>
          </p:nvSpPr>
          <p:spPr>
            <a:xfrm>
              <a:off x="11034660" y="2848355"/>
              <a:ext cx="1154430" cy="4010025"/>
            </a:xfrm>
            <a:custGeom>
              <a:rect b="b" l="l" r="r" t="t"/>
              <a:pathLst>
                <a:path extrusionOk="0" h="4010025" w="1154429">
                  <a:moveTo>
                    <a:pt x="1154291" y="0"/>
                  </a:moveTo>
                  <a:lnTo>
                    <a:pt x="0" y="4009644"/>
                  </a:lnTo>
                  <a:lnTo>
                    <a:pt x="1154291" y="4009644"/>
                  </a:lnTo>
                  <a:lnTo>
                    <a:pt x="1154291" y="0"/>
                  </a:lnTo>
                  <a:close/>
                </a:path>
              </a:pathLst>
            </a:custGeom>
            <a:solidFill>
              <a:srgbClr val="FF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2" name="Google Shape;972;p57"/>
            <p:cNvSpPr/>
            <p:nvPr/>
          </p:nvSpPr>
          <p:spPr>
            <a:xfrm>
              <a:off x="10943843" y="0"/>
              <a:ext cx="1245235" cy="2533015"/>
            </a:xfrm>
            <a:custGeom>
              <a:rect b="b" l="l" r="r" t="t"/>
              <a:pathLst>
                <a:path extrusionOk="0" h="2533015" w="1245234">
                  <a:moveTo>
                    <a:pt x="1245107" y="0"/>
                  </a:moveTo>
                  <a:lnTo>
                    <a:pt x="0" y="0"/>
                  </a:lnTo>
                  <a:lnTo>
                    <a:pt x="1245107" y="2532888"/>
                  </a:lnTo>
                  <a:lnTo>
                    <a:pt x="1245107" y="0"/>
                  </a:lnTo>
                  <a:close/>
                </a:path>
              </a:pathLst>
            </a:custGeom>
            <a:solidFill>
              <a:srgbClr val="FFC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973" name="Google Shape;973;p57"/>
            <p:cNvPicPr preferRelativeResize="0"/>
            <p:nvPr/>
          </p:nvPicPr>
          <p:blipFill rotWithShape="1">
            <a:blip r:embed="rId4">
              <a:alphaModFix/>
            </a:blip>
            <a:srcRect b="0" l="0" r="0" t="0"/>
            <a:stretch/>
          </p:blipFill>
          <p:spPr>
            <a:xfrm>
              <a:off x="11155679" y="6463284"/>
              <a:ext cx="954024" cy="312418"/>
            </a:xfrm>
            <a:prstGeom prst="rect">
              <a:avLst/>
            </a:prstGeom>
            <a:noFill/>
            <a:ln>
              <a:noFill/>
            </a:ln>
          </p:spPr>
        </p:pic>
      </p:grpSp>
      <p:sp>
        <p:nvSpPr>
          <p:cNvPr id="974" name="Google Shape;974;p57"/>
          <p:cNvSpPr txBox="1"/>
          <p:nvPr/>
        </p:nvSpPr>
        <p:spPr>
          <a:xfrm>
            <a:off x="1054666" y="569915"/>
            <a:ext cx="7000763" cy="696594"/>
          </a:xfrm>
          <a:prstGeom prst="rect">
            <a:avLst/>
          </a:prstGeom>
          <a:noFill/>
          <a:ln>
            <a:noFill/>
          </a:ln>
        </p:spPr>
        <p:txBody>
          <a:bodyPr anchorCtr="0" anchor="ctr" bIns="0" lIns="0" spcFirstLastPara="1" rIns="0" wrap="square" tIns="12700">
            <a:spAutoFit/>
          </a:bodyPr>
          <a:lstStyle/>
          <a:p>
            <a:pPr indent="0" lvl="0" marL="12700" marR="0" rtl="0" algn="l">
              <a:lnSpc>
                <a:spcPct val="100000"/>
              </a:lnSpc>
              <a:spcBef>
                <a:spcPts val="0"/>
              </a:spcBef>
              <a:spcAft>
                <a:spcPts val="0"/>
              </a:spcAft>
              <a:buClr>
                <a:srgbClr val="000000"/>
              </a:buClr>
              <a:buSzPts val="4400"/>
              <a:buFont typeface="Arial"/>
              <a:buNone/>
            </a:pPr>
            <a:r>
              <a:rPr b="0" i="0" lang="es-MX" sz="4400" u="none" cap="none" strike="noStrike">
                <a:solidFill>
                  <a:schemeClr val="dk1"/>
                </a:solidFill>
                <a:latin typeface="Arial"/>
                <a:ea typeface="Arial"/>
                <a:cs typeface="Arial"/>
                <a:sym typeface="Arial"/>
              </a:rPr>
              <a:t>PENDIENTES  A  LA  FECHA</a:t>
            </a:r>
            <a:endParaRPr/>
          </a:p>
        </p:txBody>
      </p:sp>
      <p:sp>
        <p:nvSpPr>
          <p:cNvPr id="975" name="Google Shape;975;p57"/>
          <p:cNvSpPr txBox="1"/>
          <p:nvPr/>
        </p:nvSpPr>
        <p:spPr>
          <a:xfrm>
            <a:off x="1623676" y="2226712"/>
            <a:ext cx="8957238" cy="2597506"/>
          </a:xfrm>
          <a:prstGeom prst="rect">
            <a:avLst/>
          </a:prstGeom>
          <a:noFill/>
          <a:ln>
            <a:noFill/>
          </a:ln>
        </p:spPr>
        <p:txBody>
          <a:bodyPr anchorCtr="0" anchor="t" bIns="0" lIns="0" spcFirstLastPara="1" rIns="0" wrap="square" tIns="12050">
            <a:spAutoFit/>
          </a:bodyPr>
          <a:lstStyle/>
          <a:p>
            <a:pPr indent="-342265" lvl="0" marL="354965" marR="0" rtl="0" algn="l">
              <a:lnSpc>
                <a:spcPct val="100000"/>
              </a:lnSpc>
              <a:spcBef>
                <a:spcPts val="0"/>
              </a:spcBef>
              <a:spcAft>
                <a:spcPts val="0"/>
              </a:spcAft>
              <a:buClr>
                <a:srgbClr val="000000"/>
              </a:buClr>
              <a:buSzPts val="2400"/>
              <a:buFont typeface="Arial"/>
              <a:buAutoNum type="arabicPeriod"/>
            </a:pPr>
            <a:r>
              <a:rPr b="0" i="0" lang="es-MX" sz="2400" u="none" cap="none" strike="noStrike">
                <a:solidFill>
                  <a:srgbClr val="000000"/>
                </a:solidFill>
                <a:latin typeface="Verdana"/>
                <a:ea typeface="Verdana"/>
                <a:cs typeface="Verdana"/>
                <a:sym typeface="Verdana"/>
              </a:rPr>
              <a:t>Citación sesiones extraordinarias JAL – </a:t>
            </a:r>
            <a:endParaRPr b="0" i="0" sz="2400" u="none" cap="none" strike="noStrike">
              <a:solidFill>
                <a:srgbClr val="000000"/>
              </a:solidFill>
              <a:latin typeface="Verdana"/>
              <a:ea typeface="Verdana"/>
              <a:cs typeface="Verdana"/>
              <a:sym typeface="Verdana"/>
            </a:endParaRPr>
          </a:p>
          <a:p>
            <a:pPr indent="0" lvl="0" marL="12700" marR="0" rtl="0" algn="l">
              <a:lnSpc>
                <a:spcPct val="100000"/>
              </a:lnSpc>
              <a:spcBef>
                <a:spcPts val="0"/>
              </a:spcBef>
              <a:spcAft>
                <a:spcPts val="0"/>
              </a:spcAft>
              <a:buNone/>
            </a:pPr>
            <a:r>
              <a:rPr b="0" i="0" lang="es-MX" sz="2400" u="none" cap="none" strike="noStrike">
                <a:solidFill>
                  <a:srgbClr val="000000"/>
                </a:solidFill>
                <a:latin typeface="Verdana"/>
                <a:ea typeface="Verdana"/>
                <a:cs typeface="Verdana"/>
                <a:sym typeface="Verdana"/>
              </a:rPr>
              <a:t>	Inclusión excedentes financieros</a:t>
            </a:r>
            <a:endParaRPr b="0" i="0" sz="2400" u="none" cap="none" strike="noStrike">
              <a:solidFill>
                <a:srgbClr val="000000"/>
              </a:solidFill>
              <a:latin typeface="Verdana"/>
              <a:ea typeface="Verdana"/>
              <a:cs typeface="Verdana"/>
              <a:sym typeface="Verdana"/>
            </a:endParaRPr>
          </a:p>
          <a:p>
            <a:pPr indent="-342265" lvl="0" marL="354965" marR="0" rtl="0" algn="l">
              <a:lnSpc>
                <a:spcPct val="100000"/>
              </a:lnSpc>
              <a:spcBef>
                <a:spcPts val="5"/>
              </a:spcBef>
              <a:spcAft>
                <a:spcPts val="0"/>
              </a:spcAft>
              <a:buClr>
                <a:srgbClr val="000000"/>
              </a:buClr>
              <a:buSzPts val="2400"/>
              <a:buFont typeface="Arial"/>
              <a:buAutoNum type="arabicPeriod"/>
            </a:pPr>
            <a:r>
              <a:rPr b="0" i="0" lang="es-MX" sz="2400" u="none" cap="none" strike="noStrike">
                <a:solidFill>
                  <a:srgbClr val="000000"/>
                </a:solidFill>
                <a:latin typeface="Verdana"/>
                <a:ea typeface="Verdana"/>
                <a:cs typeface="Verdana"/>
                <a:sym typeface="Verdana"/>
              </a:rPr>
              <a:t>Cuenta 320 – 2023 pago doble</a:t>
            </a:r>
            <a:endParaRPr b="0" i="0" sz="2400" u="none" cap="none" strike="noStrike">
              <a:solidFill>
                <a:srgbClr val="000000"/>
              </a:solidFill>
              <a:latin typeface="Verdana"/>
              <a:ea typeface="Verdana"/>
              <a:cs typeface="Verdana"/>
              <a:sym typeface="Verdana"/>
            </a:endParaRPr>
          </a:p>
          <a:p>
            <a:pPr indent="-342265" lvl="0" marL="354965" marR="0" rtl="0" algn="l">
              <a:lnSpc>
                <a:spcPct val="100000"/>
              </a:lnSpc>
              <a:spcBef>
                <a:spcPts val="0"/>
              </a:spcBef>
              <a:spcAft>
                <a:spcPts val="0"/>
              </a:spcAft>
              <a:buClr>
                <a:srgbClr val="000000"/>
              </a:buClr>
              <a:buSzPts val="2400"/>
              <a:buFont typeface="Arial"/>
              <a:buAutoNum type="arabicPeriod"/>
            </a:pPr>
            <a:r>
              <a:rPr b="0" i="0" lang="es-MX" sz="2400" u="none" cap="none" strike="noStrike">
                <a:solidFill>
                  <a:srgbClr val="000000"/>
                </a:solidFill>
                <a:latin typeface="Verdana"/>
                <a:ea typeface="Verdana"/>
                <a:cs typeface="Verdana"/>
                <a:sym typeface="Verdana"/>
              </a:rPr>
              <a:t>Asignación de evaluaciones financieras al área de presupuesto</a:t>
            </a:r>
            <a:endParaRPr b="0" i="0" sz="2400" u="none" cap="none" strike="noStrike">
              <a:solidFill>
                <a:srgbClr val="000000"/>
              </a:solidFill>
              <a:latin typeface="Verdana"/>
              <a:ea typeface="Verdana"/>
              <a:cs typeface="Verdana"/>
              <a:sym typeface="Verdana"/>
            </a:endParaRPr>
          </a:p>
          <a:p>
            <a:pPr indent="-342265" lvl="0" marL="354965" marR="0" rtl="0" algn="l">
              <a:lnSpc>
                <a:spcPct val="100000"/>
              </a:lnSpc>
              <a:spcBef>
                <a:spcPts val="0"/>
              </a:spcBef>
              <a:spcAft>
                <a:spcPts val="0"/>
              </a:spcAft>
              <a:buClr>
                <a:srgbClr val="000000"/>
              </a:buClr>
              <a:buSzPts val="2400"/>
              <a:buFont typeface="Arial"/>
              <a:buAutoNum type="arabicPeriod"/>
            </a:pPr>
            <a:r>
              <a:rPr b="0" i="0" lang="es-MX" sz="2400" u="none" cap="none" strike="noStrike">
                <a:solidFill>
                  <a:srgbClr val="000000"/>
                </a:solidFill>
                <a:latin typeface="Verdana"/>
                <a:ea typeface="Verdana"/>
                <a:cs typeface="Verdana"/>
                <a:sym typeface="Verdana"/>
              </a:rPr>
              <a:t>Seguimiento cumplimiento PAC</a:t>
            </a:r>
            <a:endParaRPr b="0" i="0" sz="2400" u="none" cap="none" strike="noStrike">
              <a:solidFill>
                <a:srgbClr val="000000"/>
              </a:solidFill>
              <a:latin typeface="Verdana"/>
              <a:ea typeface="Verdana"/>
              <a:cs typeface="Verdana"/>
              <a:sym typeface="Verdana"/>
            </a:endParaRPr>
          </a:p>
          <a:p>
            <a:pPr indent="-342265" lvl="0" marL="354965" marR="0" rtl="0" algn="l">
              <a:lnSpc>
                <a:spcPct val="100000"/>
              </a:lnSpc>
              <a:spcBef>
                <a:spcPts val="0"/>
              </a:spcBef>
              <a:spcAft>
                <a:spcPts val="0"/>
              </a:spcAft>
              <a:buClr>
                <a:srgbClr val="000000"/>
              </a:buClr>
              <a:buSzPts val="2400"/>
              <a:buFont typeface="Arial"/>
              <a:buAutoNum type="arabicPeriod"/>
            </a:pPr>
            <a:r>
              <a:rPr b="0" i="0" lang="es-MX" sz="2400" u="none" cap="none" strike="noStrike">
                <a:solidFill>
                  <a:srgbClr val="000000"/>
                </a:solidFill>
                <a:latin typeface="Verdana"/>
                <a:ea typeface="Verdana"/>
                <a:cs typeface="Verdana"/>
                <a:sym typeface="Verdana"/>
              </a:rPr>
              <a:t>Gestión de la cuentas en trámite</a:t>
            </a:r>
            <a:endParaRPr b="0" i="0" sz="2400" u="none" cap="none" strike="noStrike">
              <a:solidFill>
                <a:srgbClr val="000000"/>
              </a:solidFill>
              <a:latin typeface="Verdana"/>
              <a:ea typeface="Verdana"/>
              <a:cs typeface="Verdana"/>
              <a:sym typeface="Verdana"/>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58"/>
          <p:cNvSpPr/>
          <p:nvPr/>
        </p:nvSpPr>
        <p:spPr>
          <a:xfrm>
            <a:off x="0" y="-2125"/>
            <a:ext cx="12206700" cy="6857700"/>
          </a:xfrm>
          <a:prstGeom prst="rect">
            <a:avLst/>
          </a:prstGeom>
          <a:solidFill>
            <a:srgbClr val="E4032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81" name="Google Shape;981;p58"/>
          <p:cNvSpPr/>
          <p:nvPr/>
        </p:nvSpPr>
        <p:spPr>
          <a:xfrm flipH="1">
            <a:off x="10943683" y="2532197"/>
            <a:ext cx="1245300" cy="43254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982" name="Google Shape;982;p58"/>
          <p:cNvSpPr/>
          <p:nvPr/>
        </p:nvSpPr>
        <p:spPr>
          <a:xfrm rot="10800000">
            <a:off x="10943683" y="-103"/>
            <a:ext cx="1245300" cy="25323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983" name="Google Shape;983;p58"/>
          <p:cNvPicPr preferRelativeResize="0"/>
          <p:nvPr/>
        </p:nvPicPr>
        <p:blipFill rotWithShape="1">
          <a:blip r:embed="rId3">
            <a:alphaModFix/>
          </a:blip>
          <a:srcRect b="0" l="0" r="0" t="0"/>
          <a:stretch/>
        </p:blipFill>
        <p:spPr>
          <a:xfrm>
            <a:off x="5314622" y="4732325"/>
            <a:ext cx="1628600" cy="532776"/>
          </a:xfrm>
          <a:prstGeom prst="rect">
            <a:avLst/>
          </a:prstGeom>
          <a:noFill/>
          <a:ln>
            <a:noFill/>
          </a:ln>
        </p:spPr>
      </p:pic>
      <p:sp>
        <p:nvSpPr>
          <p:cNvPr id="984" name="Google Shape;984;p58"/>
          <p:cNvSpPr txBox="1"/>
          <p:nvPr/>
        </p:nvSpPr>
        <p:spPr>
          <a:xfrm>
            <a:off x="2204372" y="2218262"/>
            <a:ext cx="7797955" cy="203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0"/>
              <a:buFont typeface="Arial"/>
              <a:buNone/>
            </a:pPr>
            <a:r>
              <a:rPr b="1" i="0" lang="es-MX" sz="12000" u="none" cap="none" strike="noStrike">
                <a:solidFill>
                  <a:schemeClr val="lt1"/>
                </a:solidFill>
                <a:latin typeface="Oswald"/>
                <a:ea typeface="Oswald"/>
                <a:cs typeface="Oswald"/>
                <a:sym typeface="Oswald"/>
              </a:rPr>
              <a:t>GRACIAS</a:t>
            </a:r>
            <a:endParaRPr b="1" i="0" sz="12000" u="none" cap="none" strike="noStrike">
              <a:solidFill>
                <a:schemeClr val="lt1"/>
              </a:solidFill>
              <a:latin typeface="Oswald"/>
              <a:ea typeface="Oswald"/>
              <a:cs typeface="Oswald"/>
              <a:sym typeface="Oswald"/>
            </a:endParaRPr>
          </a:p>
        </p:txBody>
      </p:sp>
      <p:sp>
        <p:nvSpPr>
          <p:cNvPr id="985" name="Google Shape;985;p58"/>
          <p:cNvSpPr/>
          <p:nvPr/>
        </p:nvSpPr>
        <p:spPr>
          <a:xfrm flipH="1">
            <a:off x="-1160900" y="479700"/>
            <a:ext cx="3074100" cy="6378300"/>
          </a:xfrm>
          <a:prstGeom prst="parallelogram">
            <a:avLst>
              <a:gd fmla="val 71939" name="adj"/>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6"/>
          <p:cNvPicPr preferRelativeResize="0"/>
          <p:nvPr/>
        </p:nvPicPr>
        <p:blipFill rotWithShape="1">
          <a:blip r:embed="rId3">
            <a:alphaModFix/>
          </a:blip>
          <a:srcRect b="15139" l="0" r="0" t="0"/>
          <a:stretch/>
        </p:blipFill>
        <p:spPr>
          <a:xfrm>
            <a:off x="0" y="0"/>
            <a:ext cx="12192000" cy="6895499"/>
          </a:xfrm>
          <a:prstGeom prst="rect">
            <a:avLst/>
          </a:prstGeom>
          <a:noFill/>
          <a:ln>
            <a:noFill/>
          </a:ln>
        </p:spPr>
      </p:pic>
      <p:grpSp>
        <p:nvGrpSpPr>
          <p:cNvPr id="151" name="Google Shape;151;p6"/>
          <p:cNvGrpSpPr/>
          <p:nvPr/>
        </p:nvGrpSpPr>
        <p:grpSpPr>
          <a:xfrm>
            <a:off x="10943664" y="-52"/>
            <a:ext cx="1245319" cy="6857697"/>
            <a:chOff x="10950525" y="35050"/>
            <a:chExt cx="1239000" cy="6822900"/>
          </a:xfrm>
        </p:grpSpPr>
        <p:sp>
          <p:nvSpPr>
            <p:cNvPr id="152" name="Google Shape;152;p6"/>
            <p:cNvSpPr/>
            <p:nvPr/>
          </p:nvSpPr>
          <p:spPr>
            <a:xfrm flipH="1">
              <a:off x="10950525" y="2554450"/>
              <a:ext cx="1239000" cy="43035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53" name="Google Shape;153;p6"/>
            <p:cNvSpPr/>
            <p:nvPr/>
          </p:nvSpPr>
          <p:spPr>
            <a:xfrm rot="10800000">
              <a:off x="10950525" y="35050"/>
              <a:ext cx="1239000" cy="25194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154" name="Google Shape;154;p6"/>
            <p:cNvPicPr preferRelativeResize="0"/>
            <p:nvPr/>
          </p:nvPicPr>
          <p:blipFill rotWithShape="1">
            <a:blip r:embed="rId4">
              <a:alphaModFix/>
            </a:blip>
            <a:srcRect b="0" l="0" r="0" t="0"/>
            <a:stretch/>
          </p:blipFill>
          <p:spPr>
            <a:xfrm>
              <a:off x="11161009" y="6465999"/>
              <a:ext cx="949873" cy="310749"/>
            </a:xfrm>
            <a:prstGeom prst="rect">
              <a:avLst/>
            </a:prstGeom>
            <a:noFill/>
            <a:ln>
              <a:noFill/>
            </a:ln>
          </p:spPr>
        </p:pic>
      </p:grpSp>
      <p:sp>
        <p:nvSpPr>
          <p:cNvPr id="155" name="Google Shape;155;p6"/>
          <p:cNvSpPr txBox="1"/>
          <p:nvPr/>
        </p:nvSpPr>
        <p:spPr>
          <a:xfrm>
            <a:off x="424882" y="296618"/>
            <a:ext cx="10989250" cy="193896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700"/>
              <a:buFont typeface="Arial"/>
              <a:buNone/>
            </a:pPr>
            <a:r>
              <a:rPr b="1" i="0" lang="es-MX" sz="5700" u="none" cap="none" strike="noStrike">
                <a:solidFill>
                  <a:srgbClr val="CC0000"/>
                </a:solidFill>
                <a:latin typeface="Calibri"/>
                <a:ea typeface="Calibri"/>
                <a:cs typeface="Calibri"/>
                <a:sym typeface="Calibri"/>
              </a:rPr>
              <a:t>ESTADO EJECUCIONES PENDIENTES</a:t>
            </a:r>
            <a:endParaRPr b="1" i="0" sz="5700" u="none" cap="none" strike="noStrike">
              <a:solidFill>
                <a:srgbClr val="CC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700"/>
              <a:buFont typeface="Arial"/>
              <a:buNone/>
            </a:pPr>
            <a:r>
              <a:t/>
            </a:r>
            <a:endParaRPr b="1" i="0" sz="5700" u="none" cap="none" strike="noStrike">
              <a:solidFill>
                <a:srgbClr val="CC0000"/>
              </a:solidFill>
              <a:latin typeface="Calibri"/>
              <a:ea typeface="Calibri"/>
              <a:cs typeface="Calibri"/>
              <a:sym typeface="Calibri"/>
            </a:endParaRPr>
          </a:p>
        </p:txBody>
      </p:sp>
      <p:graphicFrame>
        <p:nvGraphicFramePr>
          <p:cNvPr id="156" name="Google Shape;156;p6"/>
          <p:cNvGraphicFramePr/>
          <p:nvPr/>
        </p:nvGraphicFramePr>
        <p:xfrm>
          <a:off x="895350" y="1857294"/>
          <a:ext cx="3000000" cy="3000000"/>
        </p:xfrm>
        <a:graphic>
          <a:graphicData uri="http://schemas.openxmlformats.org/drawingml/2006/table">
            <a:tbl>
              <a:tblPr>
                <a:noFill/>
                <a:tableStyleId>{52897131-EABC-44B9-802E-35CB63509F12}</a:tableStyleId>
              </a:tblPr>
              <a:tblGrid>
                <a:gridCol w="609600"/>
                <a:gridCol w="1689100"/>
                <a:gridCol w="1206500"/>
                <a:gridCol w="1479750"/>
                <a:gridCol w="970675"/>
                <a:gridCol w="998800"/>
                <a:gridCol w="3446875"/>
              </a:tblGrid>
              <a:tr h="253650">
                <a:tc>
                  <a:txBody>
                    <a:bodyPr/>
                    <a:lstStyle/>
                    <a:p>
                      <a:pPr indent="0" lvl="0" marL="0" marR="0" rtl="0" algn="ctr">
                        <a:lnSpc>
                          <a:spcPct val="100000"/>
                        </a:lnSpc>
                        <a:spcBef>
                          <a:spcPts val="0"/>
                        </a:spcBef>
                        <a:spcAft>
                          <a:spcPts val="0"/>
                        </a:spcAft>
                        <a:buNone/>
                      </a:pPr>
                      <a:r>
                        <a:rPr b="1" lang="es-MX" sz="1200" u="none" cap="none" strike="noStrike"/>
                        <a:t>No. </a:t>
                      </a:r>
                      <a:endParaRPr b="1" i="0" sz="12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s-MX" sz="1200" u="none" cap="none" strike="noStrike"/>
                        <a:t>Proyecto</a:t>
                      </a:r>
                      <a:endParaRPr b="1" i="0" sz="12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s-MX" sz="1200" u="none" cap="none" strike="noStrike"/>
                        <a:t>Modalidad</a:t>
                      </a:r>
                      <a:endParaRPr b="1" i="0" sz="12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s-MX" sz="1200" u="none" cap="none" strike="noStrike"/>
                        <a:t>Valor</a:t>
                      </a:r>
                      <a:endParaRPr b="1" i="0" sz="12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s-MX" sz="1200" u="none" cap="none" strike="noStrike"/>
                        <a:t>Comité</a:t>
                      </a:r>
                      <a:endParaRPr b="1" i="0" sz="12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s-MX" sz="1200" u="none" cap="none" strike="noStrike"/>
                        <a:t>Proyectado</a:t>
                      </a:r>
                      <a:endParaRPr b="1" i="0" sz="12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s-MX" sz="1200" u="none" cap="none" strike="noStrike"/>
                        <a:t>Observación</a:t>
                      </a:r>
                      <a:endParaRPr b="1" i="0" sz="12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53650">
                <a:tc>
                  <a:txBody>
                    <a:bodyPr/>
                    <a:lstStyle/>
                    <a:p>
                      <a:pPr indent="0" lvl="0" marL="0" marR="0" rtl="0" algn="ctr">
                        <a:lnSpc>
                          <a:spcPct val="100000"/>
                        </a:lnSpc>
                        <a:spcBef>
                          <a:spcPts val="0"/>
                        </a:spcBef>
                        <a:spcAft>
                          <a:spcPts val="0"/>
                        </a:spcAft>
                        <a:buNone/>
                      </a:pPr>
                      <a:r>
                        <a:rPr lang="es-MX" sz="1100" u="none" cap="none" strike="noStrike"/>
                        <a:t>K14</a:t>
                      </a:r>
                      <a:endParaRPr b="0" i="0" sz="11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Riesgo</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Menor cuantia</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 $             189.000.000 </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Sin solicitud</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 </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Revisión Despacho </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53650">
                <a:tc>
                  <a:txBody>
                    <a:bodyPr/>
                    <a:lstStyle/>
                    <a:p>
                      <a:pPr indent="0" lvl="0" marL="0" marR="0" rtl="0" algn="ctr">
                        <a:lnSpc>
                          <a:spcPct val="100000"/>
                        </a:lnSpc>
                        <a:spcBef>
                          <a:spcPts val="0"/>
                        </a:spcBef>
                        <a:spcAft>
                          <a:spcPts val="0"/>
                        </a:spcAft>
                        <a:buNone/>
                      </a:pPr>
                      <a:r>
                        <a:rPr lang="es-MX" sz="1100" u="none" cap="none" strike="noStrike"/>
                        <a:t>K15</a:t>
                      </a:r>
                      <a:endParaRPr b="0" i="0" sz="11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Deporte- fortalecimiento</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Licitación</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 $         1.356.697.050 </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Sin solicitud</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 </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Revisión Despacho</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53650">
                <a:tc>
                  <a:txBody>
                    <a:bodyPr/>
                    <a:lstStyle/>
                    <a:p>
                      <a:pPr indent="0" lvl="0" marL="0" marR="0" rtl="0" algn="ctr">
                        <a:lnSpc>
                          <a:spcPct val="100000"/>
                        </a:lnSpc>
                        <a:spcBef>
                          <a:spcPts val="0"/>
                        </a:spcBef>
                        <a:spcAft>
                          <a:spcPts val="0"/>
                        </a:spcAft>
                        <a:buNone/>
                      </a:pPr>
                      <a:r>
                        <a:rPr lang="es-MX" sz="1100" u="none" cap="none" strike="noStrike"/>
                        <a:t>K16</a:t>
                      </a:r>
                      <a:endParaRPr b="0" i="0" sz="11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Ambiente</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Licitación</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 $             713.405.000 </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Sin solicitud</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 </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Revisión Despacho</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59100">
                <a:tc>
                  <a:txBody>
                    <a:bodyPr/>
                    <a:lstStyle/>
                    <a:p>
                      <a:pPr indent="0" lvl="0" marL="0" marR="0" rtl="0" algn="ctr">
                        <a:lnSpc>
                          <a:spcPct val="100000"/>
                        </a:lnSpc>
                        <a:spcBef>
                          <a:spcPts val="0"/>
                        </a:spcBef>
                        <a:spcAft>
                          <a:spcPts val="0"/>
                        </a:spcAft>
                        <a:buNone/>
                      </a:pPr>
                      <a:r>
                        <a:rPr lang="es-MX" sz="1100" u="none" cap="none" strike="noStrike"/>
                        <a:t>K17</a:t>
                      </a:r>
                      <a:endParaRPr b="0" i="0" sz="11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Victimas</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Licitación</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 $             447.514.000 </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Sin solicitud</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 </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No se ha avanzado en formulación porque se encuentra en mesas.</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53650">
                <a:tc>
                  <a:txBody>
                    <a:bodyPr/>
                    <a:lstStyle/>
                    <a:p>
                      <a:pPr indent="0" lvl="0" marL="0" marR="0" rtl="0" algn="ctr">
                        <a:lnSpc>
                          <a:spcPct val="100000"/>
                        </a:lnSpc>
                        <a:spcBef>
                          <a:spcPts val="0"/>
                        </a:spcBef>
                        <a:spcAft>
                          <a:spcPts val="0"/>
                        </a:spcAft>
                        <a:buNone/>
                      </a:pPr>
                      <a:r>
                        <a:rPr lang="es-MX" sz="1100" u="none" cap="none" strike="noStrike"/>
                        <a:t>K18</a:t>
                      </a:r>
                      <a:endParaRPr b="0" i="0" sz="11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funcionamiento</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Menor cuantia</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 $               70.000.000 </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Sin solicitud</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 </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Pendiente de formulación sin estudio de mercado</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82300">
                <a:tc>
                  <a:txBody>
                    <a:bodyPr/>
                    <a:lstStyle/>
                    <a:p>
                      <a:pPr indent="0" lvl="0" marL="0" marR="0" rtl="0" algn="ctr">
                        <a:lnSpc>
                          <a:spcPct val="100000"/>
                        </a:lnSpc>
                        <a:spcBef>
                          <a:spcPts val="0"/>
                        </a:spcBef>
                        <a:spcAft>
                          <a:spcPts val="0"/>
                        </a:spcAft>
                        <a:buNone/>
                      </a:pPr>
                      <a:r>
                        <a:rPr lang="es-MX" sz="1100" u="none" cap="none" strike="noStrike"/>
                        <a:t>K19</a:t>
                      </a:r>
                      <a:endParaRPr b="0" i="0" sz="11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Malla vial</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Interadminsitrativo</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 $         5.500.000.000 </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s-MX" sz="1100" u="none" cap="none" strike="noStrike"/>
                        <a:t>26-jun</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 </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Ya no se va a realizar el convenio, nos vamos con licitación y unimos con andenes para un proceso final $6.8000 millo </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07300">
                <a:tc>
                  <a:txBody>
                    <a:bodyPr/>
                    <a:lstStyle/>
                    <a:p>
                      <a:pPr indent="0" lvl="0" marL="0" marR="0" rtl="0" algn="ctr">
                        <a:lnSpc>
                          <a:spcPct val="100000"/>
                        </a:lnSpc>
                        <a:spcBef>
                          <a:spcPts val="0"/>
                        </a:spcBef>
                        <a:spcAft>
                          <a:spcPts val="0"/>
                        </a:spcAft>
                        <a:buNone/>
                      </a:pPr>
                      <a:r>
                        <a:rPr lang="es-MX" sz="1100" u="none" cap="none" strike="noStrike"/>
                        <a:t>K20</a:t>
                      </a:r>
                      <a:endParaRPr b="0" i="0" sz="11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Cultura</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Licitación</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 $             484.182.250 </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Sin solicitud</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 </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Devuelta la formulación por haberse incluido la sede debido a la posible afectación de estabilidad</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53650">
                <a:tc>
                  <a:txBody>
                    <a:bodyPr/>
                    <a:lstStyle/>
                    <a:p>
                      <a:pPr indent="0" lvl="0" marL="0" marR="0" rtl="0" algn="ctr">
                        <a:lnSpc>
                          <a:spcPct val="100000"/>
                        </a:lnSpc>
                        <a:spcBef>
                          <a:spcPts val="0"/>
                        </a:spcBef>
                        <a:spcAft>
                          <a:spcPts val="0"/>
                        </a:spcAft>
                        <a:buNone/>
                      </a:pPr>
                      <a:r>
                        <a:rPr lang="es-MX" sz="1100" u="none" cap="none" strike="noStrike"/>
                        <a:t>K21</a:t>
                      </a:r>
                      <a:endParaRPr b="0" i="0" sz="11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Seguridad</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Subasta Inversa</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 $             282.376.766 </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Sin solicitud</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 </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Pendiente documentos para cotización </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53650">
                <a:tc>
                  <a:txBody>
                    <a:bodyPr/>
                    <a:lstStyle/>
                    <a:p>
                      <a:pPr indent="0" lvl="0" marL="0" marR="0" rtl="0" algn="ctr">
                        <a:lnSpc>
                          <a:spcPct val="100000"/>
                        </a:lnSpc>
                        <a:spcBef>
                          <a:spcPts val="0"/>
                        </a:spcBef>
                        <a:spcAft>
                          <a:spcPts val="0"/>
                        </a:spcAft>
                        <a:buNone/>
                      </a:pPr>
                      <a:r>
                        <a:rPr lang="es-MX" sz="1100" u="none" cap="none" strike="noStrike"/>
                        <a:t>K22</a:t>
                      </a:r>
                      <a:endParaRPr b="0" i="0" sz="11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infraestrucutura</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Licitación</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 $             450.000.000 </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Sin solicitud</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 </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En estructuración en el área</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53650">
                <a:tc>
                  <a:txBody>
                    <a:bodyPr/>
                    <a:lstStyle/>
                    <a:p>
                      <a:pPr indent="0" lvl="0" marL="0" marR="0" rtl="0" algn="ctr">
                        <a:lnSpc>
                          <a:spcPct val="100000"/>
                        </a:lnSpc>
                        <a:spcBef>
                          <a:spcPts val="0"/>
                        </a:spcBef>
                        <a:spcAft>
                          <a:spcPts val="0"/>
                        </a:spcAft>
                        <a:buNone/>
                      </a:pPr>
                      <a:r>
                        <a:rPr lang="es-MX" sz="1100" u="none" cap="none" strike="noStrike"/>
                        <a:t>K23</a:t>
                      </a:r>
                      <a:endParaRPr b="0" i="0" sz="11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funcionamiento</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Mínima cuantía</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 $               39.858.000 </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n/a</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en despacho, no se entregó por el empalme</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53650">
                <a:tc>
                  <a:txBody>
                    <a:bodyPr/>
                    <a:lstStyle/>
                    <a:p>
                      <a:pPr indent="0" lvl="0" marL="0" marR="0" rtl="0" algn="ctr">
                        <a:lnSpc>
                          <a:spcPct val="100000"/>
                        </a:lnSpc>
                        <a:spcBef>
                          <a:spcPts val="0"/>
                        </a:spcBef>
                        <a:spcAft>
                          <a:spcPts val="0"/>
                        </a:spcAft>
                        <a:buNone/>
                      </a:pPr>
                      <a:r>
                        <a:rPr lang="es-MX" sz="1100" u="none" cap="none" strike="noStrike"/>
                        <a:t>K24</a:t>
                      </a:r>
                      <a:endParaRPr b="0" i="0" sz="1100" u="none" cap="none" strike="noStrike">
                        <a:solidFill>
                          <a:srgbClr val="000000"/>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infraestructura</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Menor cuantia</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 $             141.000.000 </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s-MX" sz="1100" u="none" cap="none" strike="noStrike"/>
                        <a:t>28-abr</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 </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100" u="none" cap="none" strike="noStrike"/>
                        <a:t>en despacho, no se entregó por el empalme</a:t>
                      </a:r>
                      <a:endParaRPr b="0" i="0" sz="1100" u="none" cap="none" strike="noStrike">
                        <a:solidFill>
                          <a:srgbClr val="FF0000"/>
                        </a:solidFill>
                        <a:latin typeface="Calibri"/>
                        <a:ea typeface="Calibri"/>
                        <a:cs typeface="Calibri"/>
                        <a:sym typeface="Calibri"/>
                      </a:endParaRPr>
                    </a:p>
                  </a:txBody>
                  <a:tcPr marT="9525" marB="0" marR="9525" marL="95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7"/>
          <p:cNvSpPr/>
          <p:nvPr/>
        </p:nvSpPr>
        <p:spPr>
          <a:xfrm>
            <a:off x="0" y="-2125"/>
            <a:ext cx="12206700" cy="6857700"/>
          </a:xfrm>
          <a:prstGeom prst="rect">
            <a:avLst/>
          </a:prstGeom>
          <a:solidFill>
            <a:srgbClr val="E403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2" name="Google Shape;162;p7"/>
          <p:cNvSpPr/>
          <p:nvPr/>
        </p:nvSpPr>
        <p:spPr>
          <a:xfrm flipH="1">
            <a:off x="10943683" y="2532197"/>
            <a:ext cx="1245300" cy="43254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63" name="Google Shape;163;p7"/>
          <p:cNvSpPr/>
          <p:nvPr/>
        </p:nvSpPr>
        <p:spPr>
          <a:xfrm rot="10800000">
            <a:off x="10943683" y="-103"/>
            <a:ext cx="1245300" cy="25323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164" name="Google Shape;164;p7"/>
          <p:cNvPicPr preferRelativeResize="0"/>
          <p:nvPr/>
        </p:nvPicPr>
        <p:blipFill rotWithShape="1">
          <a:blip r:embed="rId3">
            <a:alphaModFix/>
          </a:blip>
          <a:srcRect b="0" l="0" r="0" t="0"/>
          <a:stretch/>
        </p:blipFill>
        <p:spPr>
          <a:xfrm>
            <a:off x="11177574" y="6484075"/>
            <a:ext cx="902077" cy="295100"/>
          </a:xfrm>
          <a:prstGeom prst="rect">
            <a:avLst/>
          </a:prstGeom>
          <a:noFill/>
          <a:ln>
            <a:noFill/>
          </a:ln>
        </p:spPr>
      </p:pic>
      <p:sp>
        <p:nvSpPr>
          <p:cNvPr id="165" name="Google Shape;165;p7"/>
          <p:cNvSpPr/>
          <p:nvPr/>
        </p:nvSpPr>
        <p:spPr>
          <a:xfrm flipH="1">
            <a:off x="0" y="0"/>
            <a:ext cx="6397500" cy="6858000"/>
          </a:xfrm>
          <a:prstGeom prst="parallelogram">
            <a:avLst>
              <a:gd fmla="val 45538" name="adj"/>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166" name="Google Shape;166;p7"/>
          <p:cNvSpPr txBox="1"/>
          <p:nvPr/>
        </p:nvSpPr>
        <p:spPr>
          <a:xfrm>
            <a:off x="2158019" y="2001297"/>
            <a:ext cx="7890662" cy="10617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s-MX" sz="5700" u="none" cap="none" strike="noStrike">
                <a:solidFill>
                  <a:schemeClr val="lt1"/>
                </a:solidFill>
                <a:latin typeface="Oswald"/>
                <a:ea typeface="Oswald"/>
                <a:cs typeface="Oswald"/>
                <a:sym typeface="Oswald"/>
              </a:rPr>
              <a:t>2. PLANEACIÓN</a:t>
            </a:r>
            <a:endParaRPr/>
          </a:p>
        </p:txBody>
      </p:sp>
      <p:sp>
        <p:nvSpPr>
          <p:cNvPr id="167" name="Google Shape;167;p7"/>
          <p:cNvSpPr txBox="1"/>
          <p:nvPr/>
        </p:nvSpPr>
        <p:spPr>
          <a:xfrm>
            <a:off x="1507958" y="4162986"/>
            <a:ext cx="9435725" cy="10617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700"/>
              <a:buFont typeface="Arial"/>
              <a:buNone/>
            </a:pPr>
            <a:r>
              <a:rPr b="1" i="0" lang="es-MX" sz="5700" u="none" cap="none" strike="noStrike">
                <a:solidFill>
                  <a:schemeClr val="lt1"/>
                </a:solidFill>
                <a:latin typeface="Oswald"/>
                <a:ea typeface="Oswald"/>
                <a:cs typeface="Oswald"/>
                <a:sym typeface="Oswald"/>
              </a:rPr>
              <a:t>Referente: Pilar Salas</a:t>
            </a:r>
            <a:endParaRPr b="1" i="0" sz="5700" u="none" cap="none" strike="noStrike">
              <a:solidFill>
                <a:schemeClr val="lt1"/>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8"/>
          <p:cNvSpPr/>
          <p:nvPr/>
        </p:nvSpPr>
        <p:spPr>
          <a:xfrm>
            <a:off x="0" y="-2125"/>
            <a:ext cx="12206700" cy="6857700"/>
          </a:xfrm>
          <a:prstGeom prst="rect">
            <a:avLst/>
          </a:prstGeom>
          <a:solidFill>
            <a:srgbClr val="E403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3" name="Google Shape;173;p8"/>
          <p:cNvSpPr/>
          <p:nvPr/>
        </p:nvSpPr>
        <p:spPr>
          <a:xfrm flipH="1">
            <a:off x="10943683" y="2532197"/>
            <a:ext cx="1245300" cy="43254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4" name="Google Shape;174;p8"/>
          <p:cNvSpPr/>
          <p:nvPr/>
        </p:nvSpPr>
        <p:spPr>
          <a:xfrm rot="10800000">
            <a:off x="10943683" y="-103"/>
            <a:ext cx="1245300" cy="25323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175" name="Google Shape;175;p8"/>
          <p:cNvPicPr preferRelativeResize="0"/>
          <p:nvPr/>
        </p:nvPicPr>
        <p:blipFill rotWithShape="1">
          <a:blip r:embed="rId3">
            <a:alphaModFix/>
          </a:blip>
          <a:srcRect b="0" l="0" r="0" t="0"/>
          <a:stretch/>
        </p:blipFill>
        <p:spPr>
          <a:xfrm>
            <a:off x="11177574" y="6484075"/>
            <a:ext cx="902077" cy="295100"/>
          </a:xfrm>
          <a:prstGeom prst="rect">
            <a:avLst/>
          </a:prstGeom>
          <a:noFill/>
          <a:ln>
            <a:noFill/>
          </a:ln>
        </p:spPr>
      </p:pic>
      <p:sp>
        <p:nvSpPr>
          <p:cNvPr id="176" name="Google Shape;176;p8"/>
          <p:cNvSpPr/>
          <p:nvPr/>
        </p:nvSpPr>
        <p:spPr>
          <a:xfrm flipH="1">
            <a:off x="0" y="0"/>
            <a:ext cx="6397500" cy="6858000"/>
          </a:xfrm>
          <a:prstGeom prst="parallelogram">
            <a:avLst>
              <a:gd fmla="val 45538" name="adj"/>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177" name="Google Shape;177;p8"/>
          <p:cNvSpPr txBox="1"/>
          <p:nvPr/>
        </p:nvSpPr>
        <p:spPr>
          <a:xfrm>
            <a:off x="2288053" y="2001296"/>
            <a:ext cx="7890662" cy="10617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s-MX" sz="5700" u="none" cap="none" strike="noStrike">
                <a:solidFill>
                  <a:schemeClr val="lt1"/>
                </a:solidFill>
                <a:latin typeface="Oswald"/>
                <a:ea typeface="Oswald"/>
                <a:cs typeface="Oswald"/>
                <a:sym typeface="Oswald"/>
              </a:rPr>
              <a:t>3. COMUNICACIONES</a:t>
            </a:r>
            <a:endParaRPr/>
          </a:p>
        </p:txBody>
      </p:sp>
      <p:sp>
        <p:nvSpPr>
          <p:cNvPr id="178" name="Google Shape;178;p8"/>
          <p:cNvSpPr txBox="1"/>
          <p:nvPr/>
        </p:nvSpPr>
        <p:spPr>
          <a:xfrm>
            <a:off x="1231942" y="3977236"/>
            <a:ext cx="10331116" cy="10617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700"/>
              <a:buFont typeface="Arial"/>
              <a:buNone/>
            </a:pPr>
            <a:r>
              <a:rPr b="1" i="0" lang="es-MX" sz="5700" u="none" cap="none" strike="noStrike">
                <a:solidFill>
                  <a:schemeClr val="lt1"/>
                </a:solidFill>
                <a:latin typeface="Oswald"/>
                <a:ea typeface="Oswald"/>
                <a:cs typeface="Oswald"/>
                <a:sym typeface="Oswald"/>
              </a:rPr>
              <a:t>Referente: Manuel Durán</a:t>
            </a:r>
            <a:endParaRPr b="1" i="0" sz="5700" u="none" cap="none" strike="noStrike">
              <a:solidFill>
                <a:schemeClr val="lt1"/>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9"/>
          <p:cNvSpPr/>
          <p:nvPr/>
        </p:nvSpPr>
        <p:spPr>
          <a:xfrm>
            <a:off x="0" y="-2125"/>
            <a:ext cx="12206700" cy="6857700"/>
          </a:xfrm>
          <a:prstGeom prst="rect">
            <a:avLst/>
          </a:prstGeom>
          <a:solidFill>
            <a:srgbClr val="E403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4" name="Google Shape;184;p9"/>
          <p:cNvSpPr/>
          <p:nvPr/>
        </p:nvSpPr>
        <p:spPr>
          <a:xfrm flipH="1">
            <a:off x="10943683" y="2532197"/>
            <a:ext cx="1245300" cy="4325400"/>
          </a:xfrm>
          <a:prstGeom prst="rtTriangle">
            <a:avLst/>
          </a:prstGeom>
          <a:solidFill>
            <a:srgbClr val="FF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85" name="Google Shape;185;p9"/>
          <p:cNvSpPr/>
          <p:nvPr/>
        </p:nvSpPr>
        <p:spPr>
          <a:xfrm rot="10800000">
            <a:off x="10943683" y="-103"/>
            <a:ext cx="1245300" cy="2532300"/>
          </a:xfrm>
          <a:prstGeom prst="rtTriangle">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186" name="Google Shape;186;p9"/>
          <p:cNvPicPr preferRelativeResize="0"/>
          <p:nvPr/>
        </p:nvPicPr>
        <p:blipFill rotWithShape="1">
          <a:blip r:embed="rId3">
            <a:alphaModFix/>
          </a:blip>
          <a:srcRect b="0" l="0" r="0" t="0"/>
          <a:stretch/>
        </p:blipFill>
        <p:spPr>
          <a:xfrm>
            <a:off x="11177574" y="6484075"/>
            <a:ext cx="902077" cy="295100"/>
          </a:xfrm>
          <a:prstGeom prst="rect">
            <a:avLst/>
          </a:prstGeom>
          <a:noFill/>
          <a:ln>
            <a:noFill/>
          </a:ln>
        </p:spPr>
      </p:pic>
      <p:sp>
        <p:nvSpPr>
          <p:cNvPr id="187" name="Google Shape;187;p9"/>
          <p:cNvSpPr/>
          <p:nvPr/>
        </p:nvSpPr>
        <p:spPr>
          <a:xfrm flipH="1">
            <a:off x="0" y="0"/>
            <a:ext cx="6397500" cy="6858000"/>
          </a:xfrm>
          <a:prstGeom prst="parallelogram">
            <a:avLst>
              <a:gd fmla="val 45538" name="adj"/>
            </a:avLst>
          </a:prstGeom>
          <a:solidFill>
            <a:srgbClr val="CC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MX"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188" name="Google Shape;188;p9"/>
          <p:cNvSpPr txBox="1"/>
          <p:nvPr/>
        </p:nvSpPr>
        <p:spPr>
          <a:xfrm>
            <a:off x="1650838" y="1616638"/>
            <a:ext cx="8552636" cy="10617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es-MX" sz="5700" u="none" cap="none" strike="noStrike">
                <a:solidFill>
                  <a:schemeClr val="lt1"/>
                </a:solidFill>
                <a:latin typeface="Oswald"/>
                <a:ea typeface="Oswald"/>
                <a:cs typeface="Oswald"/>
                <a:sym typeface="Oswald"/>
              </a:rPr>
              <a:t>4. INFRAESTRUCTURA</a:t>
            </a:r>
            <a:endParaRPr/>
          </a:p>
        </p:txBody>
      </p:sp>
      <p:sp>
        <p:nvSpPr>
          <p:cNvPr id="189" name="Google Shape;189;p9"/>
          <p:cNvSpPr txBox="1"/>
          <p:nvPr/>
        </p:nvSpPr>
        <p:spPr>
          <a:xfrm>
            <a:off x="719981" y="4092665"/>
            <a:ext cx="10908631" cy="10617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700"/>
              <a:buFont typeface="Arial"/>
              <a:buNone/>
            </a:pPr>
            <a:r>
              <a:rPr b="1" i="0" lang="es-MX" sz="5700" u="none" cap="none" strike="noStrike">
                <a:solidFill>
                  <a:schemeClr val="lt1"/>
                </a:solidFill>
                <a:latin typeface="Oswald"/>
                <a:ea typeface="Oswald"/>
                <a:cs typeface="Oswald"/>
                <a:sym typeface="Oswald"/>
              </a:rPr>
              <a:t>Referente: Diego Caballero</a:t>
            </a:r>
            <a:endParaRPr b="1" i="0" sz="5700" u="none" cap="none" strike="noStrike">
              <a:solidFill>
                <a:schemeClr val="lt1"/>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Jairo Agudelo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0x01010080A6A21E4B1A9745BC216A41268D3AE7</vt:lpwstr>
  </property>
  <property fmtid="{D5CDD505-2E9C-101B-9397-08002B2CF9AE}" pid="3" name="MediaServiceImageTags">
    <vt:lpwstr/>
  </property>
</Properties>
</file>